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9" r:id="rId2"/>
    <p:sldId id="279" r:id="rId3"/>
    <p:sldId id="278" r:id="rId4"/>
    <p:sldId id="277" r:id="rId5"/>
    <p:sldId id="280" r:id="rId6"/>
    <p:sldId id="289" r:id="rId7"/>
    <p:sldId id="292" r:id="rId8"/>
    <p:sldId id="281" r:id="rId9"/>
    <p:sldId id="283" r:id="rId10"/>
    <p:sldId id="284" r:id="rId11"/>
    <p:sldId id="285" r:id="rId12"/>
    <p:sldId id="286" r:id="rId13"/>
    <p:sldId id="287" r:id="rId14"/>
    <p:sldId id="304" r:id="rId15"/>
    <p:sldId id="305" r:id="rId16"/>
    <p:sldId id="290" r:id="rId17"/>
  </p:sldIdLst>
  <p:sldSz cx="12192000" cy="6858000"/>
  <p:notesSz cx="9926638" cy="67976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1B4276"/>
    <a:srgbClr val="FFFFFF"/>
    <a:srgbClr val="1A4175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65" autoAdjust="0"/>
    <p:restoredTop sz="95042" autoAdjust="0"/>
  </p:normalViewPr>
  <p:slideViewPr>
    <p:cSldViewPr snapToGrid="0">
      <p:cViewPr>
        <p:scale>
          <a:sx n="67" d="100"/>
          <a:sy n="67" d="100"/>
        </p:scale>
        <p:origin x="1370" y="2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12B85-0438-44A1-839C-D52836CF6E1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277A1-914E-4354-BC97-157877D3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1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277A1-914E-4354-BC97-157877D386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277A1-914E-4354-BC97-157877D386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356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92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87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2">
            <a:extLst>
              <a:ext uri="{FF2B5EF4-FFF2-40B4-BE49-F238E27FC236}">
                <a16:creationId xmlns:a16="http://schemas.microsoft.com/office/drawing/2014/main" id="{29FAA121-8307-4B91-9A45-2B2B8683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46" y="1385232"/>
            <a:ext cx="11403106" cy="5336241"/>
          </a:xfrm>
        </p:spPr>
        <p:txBody>
          <a:bodyPr/>
          <a:lstStyle/>
          <a:p>
            <a:pPr lvl="0"/>
            <a:r>
              <a:rPr lang="ar-SA" dirty="0"/>
              <a:t>تحرير أنماط النص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id="{1AAFF745-4061-4AB1-BAFA-6CEA799C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788" y="365126"/>
            <a:ext cx="9838764" cy="88358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2060"/>
                </a:solidFill>
                <a:cs typeface="+mn-cs"/>
              </a:defRPr>
            </a:lvl1pPr>
          </a:lstStyle>
          <a:p>
            <a:r>
              <a:rPr lang="ar-SA" dirty="0"/>
              <a:t>انقر لتحرير نمط العنوان الرئيسي</a:t>
            </a:r>
          </a:p>
        </p:txBody>
      </p:sp>
      <p:sp>
        <p:nvSpPr>
          <p:cNvPr id="13" name="عنصر نائب لرقم الشريحة 5">
            <a:extLst>
              <a:ext uri="{FF2B5EF4-FFF2-40B4-BE49-F238E27FC236}">
                <a16:creationId xmlns:a16="http://schemas.microsoft.com/office/drawing/2014/main" id="{35B09DC1-52F7-4B2A-B13E-56CB480E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87" y="6356348"/>
            <a:ext cx="350260" cy="365125"/>
          </a:xfrm>
        </p:spPr>
        <p:txBody>
          <a:bodyPr lIns="0" rIns="0"/>
          <a:lstStyle/>
          <a:p>
            <a:fld id="{56E81E51-0702-4AAE-A068-4F141F5A2B58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041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34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921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7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62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724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203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1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1E51-0702-4AAE-A068-4F141F5A2B5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280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b="1" dirty="0">
                <a:solidFill>
                  <a:srgbClr val="1A4175"/>
                </a:solidFill>
                <a:latin typeface="Calibri" panose="020F0502020204030204" pitchFamily="34" charset="0"/>
                <a:cs typeface="AL-Mateen" pitchFamily="2" charset="-78"/>
              </a:rPr>
              <a:t>(اكتب اسم المبادرة هنا)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6DD5E-A7A7-470B-AF26-EA9B2EBA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95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292E58-3E48-4173-B3E4-22E25C37A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2436E8-1811-40A0-B6AF-8E2BC382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ar-SA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الجدول الزمني لخطة تنفيذ المبادرة وتوزيع الأدوار </a:t>
            </a:r>
            <a:r>
              <a:rPr lang="ar-SA" sz="1000" b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(في حال الحاجة، قم بتعديل الجدول أو قم بإضافة شريحة جديدة)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64BC9-A84D-47E5-90EC-F8C01A74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10</a:t>
            </a:fld>
            <a:endParaRPr lang="ar-S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D00060-BDFA-478D-941D-9F41476BA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011874"/>
              </p:ext>
            </p:extLst>
          </p:nvPr>
        </p:nvGraphicFramePr>
        <p:xfrm>
          <a:off x="403277" y="1380246"/>
          <a:ext cx="11395905" cy="5328608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330035">
                  <a:extLst>
                    <a:ext uri="{9D8B030D-6E8A-4147-A177-3AD203B41FA5}">
                      <a16:colId xmlns:a16="http://schemas.microsoft.com/office/drawing/2014/main" val="1799425889"/>
                    </a:ext>
                  </a:extLst>
                </a:gridCol>
                <a:gridCol w="4687974">
                  <a:extLst>
                    <a:ext uri="{9D8B030D-6E8A-4147-A177-3AD203B41FA5}">
                      <a16:colId xmlns:a16="http://schemas.microsoft.com/office/drawing/2014/main" val="299967160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640175653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387841706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48430948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806473506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598923595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538888018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723739974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221721683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37684661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750165546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425673764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16461662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480554140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3969541132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192756499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466667213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84340845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766283587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1160008950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3924991481"/>
                    </a:ext>
                  </a:extLst>
                </a:gridCol>
                <a:gridCol w="22407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49297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الجدول الزمني للتنفيذ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2020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752463"/>
                  </a:ext>
                </a:extLst>
              </a:tr>
              <a:tr h="300043">
                <a:tc rowSpan="2">
                  <a:txBody>
                    <a:bodyPr/>
                    <a:lstStyle/>
                    <a:p>
                      <a:pPr algn="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الجهة المسؤولة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مراحل تنفيذ المبادرة (المكونات التنفيذية)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8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01834"/>
                  </a:ext>
                </a:extLst>
              </a:tr>
              <a:tr h="26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5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n-US" sz="105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23447"/>
                  </a:ext>
                </a:extLst>
              </a:tr>
              <a:tr h="2833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الخطوة الأولى:</a:t>
                      </a: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39662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الخطوات التفصيلية لها (ثم قم بتظليل المربعات الخاصة بذلك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69673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الخطوات التفصيلية لها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91365"/>
                  </a:ext>
                </a:extLst>
              </a:tr>
              <a:tr h="2833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المرحلة الثانية:</a:t>
                      </a: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1907797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الخطوات التفصيلية لها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44452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0" i="0" u="none" strike="noStrike" kern="1200" dirty="0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الخطوات التفصيلية لها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59399"/>
                  </a:ext>
                </a:extLst>
              </a:tr>
              <a:tr h="2833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316343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61170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24391"/>
                  </a:ext>
                </a:extLst>
              </a:tr>
              <a:tr h="2833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390138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70079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113633"/>
                  </a:ext>
                </a:extLst>
              </a:tr>
              <a:tr h="28337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450975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1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72507"/>
                  </a:ext>
                </a:extLst>
              </a:tr>
              <a:tr h="300043"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100000"/>
                          </a:srgbClr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3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08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388C5E1-8F62-47B5-802D-510125D1295C}"/>
              </a:ext>
            </a:extLst>
          </p:cNvPr>
          <p:cNvSpPr txBox="1">
            <a:spLocks/>
          </p:cNvSpPr>
          <p:nvPr/>
        </p:nvSpPr>
        <p:spPr>
          <a:xfrm>
            <a:off x="585780" y="622800"/>
            <a:ext cx="10933350" cy="34163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algn="r" rtl="1"/>
            <a:r>
              <a:rPr lang="ar-SA" b="1" dirty="0">
                <a:latin typeface="Calibri" panose="020F0502020204030204" pitchFamily="34" charset="0"/>
                <a:cs typeface="+mn-cs"/>
              </a:rPr>
              <a:t>التحليل الداخلي والخارجي</a:t>
            </a:r>
            <a:endParaRPr lang="ar-SA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11319-8621-4BFE-9343-D504E8187E07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79" y="1381998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ما هي المشكلة أو التحدي الذي تهدف المبادرة إلي حله؟ صف الظاهرة أو التحدي؟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F21E87-1B5D-4E03-8DCF-A931003DB9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1669998"/>
            <a:ext cx="565917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endParaRPr lang="ar-AE" sz="1200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9F0F0-59D7-4FFE-A06C-BDBB0622BC1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9" y="1381998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r>
              <a:rPr lang="ar-SA" sz="1600" b="1" dirty="0">
                <a:solidFill>
                  <a:schemeClr val="bg1"/>
                </a:solidFill>
              </a:rPr>
              <a:t>كيف وقعت المشكلة؟ ما هي الأسباب الرئيسية للمشكلة؟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C2CAD0C-F0CC-44A4-BEB0-A9E033F103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51" y="1669998"/>
            <a:ext cx="565917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endParaRPr lang="ar-AE" sz="1200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437ADC-FE4F-4519-B9E8-26A961CD30C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7" y="4105168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عوامل نجاح تنفيذ المبادرة 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5851BEE-6087-4548-89C2-4F868DA7FC9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9" y="4393168"/>
            <a:ext cx="565917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ضع مجموعة العوامل الموجودة التي ترى أنها مساعدة ومساندة حتى تنجح هذه المبادرة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71441-C617-4E6B-98DC-5E39EF1F4090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79" y="4105168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الشريحة المستهدفة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F23074B-E67D-4ADA-9332-CD05887173F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4393168"/>
            <a:ext cx="565917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ما هي الشريحة المستهدفة من هذه المبادرة، مع ذكر أي خصائص لها.</a:t>
            </a:r>
          </a:p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هل هناك دراسات، تقارير أو مسوح ميدانية موجودة، تدعم حاجة الشريحة المستفيدة للمبادرة؟ اذكرها مع المصادر. </a:t>
            </a:r>
          </a:p>
        </p:txBody>
      </p:sp>
    </p:spTree>
    <p:extLst>
      <p:ext uri="{BB962C8B-B14F-4D97-AF65-F5344CB8AC3E}">
        <p14:creationId xmlns:p14="http://schemas.microsoft.com/office/powerpoint/2010/main" val="123640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F18A4A-65C2-4FAA-8B1A-D314C3C00808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7108" y="1381998"/>
            <a:ext cx="1140044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الدراسات المعيارية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2C067F-EAC7-4A97-B499-F022F1CC3B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7111" y="1669998"/>
            <a:ext cx="1140044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sym typeface="Arial" panose="020B0604020202020204" pitchFamily="34" charset="0"/>
              </a:rPr>
              <a:t>ضع مجموعة من الدراسات عالمية ومحلية التي توضح الحاجة إلى المبادرة: مثل دراسة الفجوة بين مهارات الخريجين وسوق العمل. </a:t>
            </a:r>
          </a:p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sym typeface="Arial" panose="020B0604020202020204" pitchFamily="34" charset="0"/>
              </a:rPr>
              <a:t>ضع مجموعة من المقارنات مع دول أخرى خاصة بمبادرتك، بناء على دراسات أو تقارير مع ذكر مصادرها إن وجدت.  </a:t>
            </a:r>
            <a:endParaRPr lang="en-US" sz="1200" dirty="0">
              <a:solidFill>
                <a:prstClr val="black"/>
              </a:solidFill>
              <a:sym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8241CF-830F-47A1-95AB-5FDCDF11B56A}"/>
              </a:ext>
            </a:extLst>
          </p:cNvPr>
          <p:cNvSpPr txBox="1">
            <a:spLocks/>
          </p:cNvSpPr>
          <p:nvPr/>
        </p:nvSpPr>
        <p:spPr>
          <a:xfrm>
            <a:off x="585780" y="622800"/>
            <a:ext cx="10933350" cy="341632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algn="r" rtl="1"/>
            <a:r>
              <a:rPr lang="ar-SA" b="1" dirty="0">
                <a:latin typeface="Calibri" panose="020F0502020204030204" pitchFamily="34" charset="0"/>
                <a:cs typeface="+mn-cs"/>
              </a:rPr>
              <a:t>التحليل الداخلي والخارجي</a:t>
            </a:r>
            <a:endParaRPr lang="ar-SA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8AF34-1029-4F23-8072-A0DE2A12993D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7108" y="4089493"/>
            <a:ext cx="1140044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الدروس المستفادة من التجارب العالمية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6BBA062-D5F6-4E04-A76F-708C947E92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7111" y="4377493"/>
            <a:ext cx="11400441" cy="233507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إن كانت هناك دول أو تجارب سابقة مماثلة لمبادرتك، ضعها هنا وماذا استفدت من هذه التجربة في تصميم هذه المبادرة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896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740CC5-329D-4B59-A138-DB34FCBA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المخاطر المتعلقة بالتنفيذ وخيارات الحد منها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C4188-E5E8-4331-B8DA-0C9B3709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13</a:t>
            </a:fld>
            <a:endParaRPr lang="ar-S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00C5B0-9FE1-4A94-8D0B-0AFD5A542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66718"/>
              </p:ext>
            </p:extLst>
          </p:nvPr>
        </p:nvGraphicFramePr>
        <p:xfrm>
          <a:off x="394447" y="1368465"/>
          <a:ext cx="11403105" cy="35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103">
                  <a:extLst>
                    <a:ext uri="{9D8B030D-6E8A-4147-A177-3AD203B41FA5}">
                      <a16:colId xmlns:a16="http://schemas.microsoft.com/office/drawing/2014/main" val="4225624868"/>
                    </a:ext>
                  </a:extLst>
                </a:gridCol>
                <a:gridCol w="1037633">
                  <a:extLst>
                    <a:ext uri="{9D8B030D-6E8A-4147-A177-3AD203B41FA5}">
                      <a16:colId xmlns:a16="http://schemas.microsoft.com/office/drawing/2014/main" val="964538964"/>
                    </a:ext>
                  </a:extLst>
                </a:gridCol>
                <a:gridCol w="1037633">
                  <a:extLst>
                    <a:ext uri="{9D8B030D-6E8A-4147-A177-3AD203B41FA5}">
                      <a16:colId xmlns:a16="http://schemas.microsoft.com/office/drawing/2014/main" val="281599353"/>
                    </a:ext>
                  </a:extLst>
                </a:gridCol>
                <a:gridCol w="3927798">
                  <a:extLst>
                    <a:ext uri="{9D8B030D-6E8A-4147-A177-3AD203B41FA5}">
                      <a16:colId xmlns:a16="http://schemas.microsoft.com/office/drawing/2014/main" val="1347937151"/>
                    </a:ext>
                  </a:extLst>
                </a:gridCol>
                <a:gridCol w="1254938">
                  <a:extLst>
                    <a:ext uri="{9D8B030D-6E8A-4147-A177-3AD203B41FA5}">
                      <a16:colId xmlns:a16="http://schemas.microsoft.com/office/drawing/2014/main" val="3449936347"/>
                    </a:ext>
                  </a:extLst>
                </a:gridCol>
              </a:tblGrid>
              <a:tr h="460335"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/>
                        <a:t>الحلول المقترحة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/>
                        <a:t>درجة المخاطر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/>
                        <a:t>مستوى التأثير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/>
                        <a:t>وصف المخاطر ، ونتائج المخاطر (والتي تعرف بـ احتمال الخطر)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400" dirty="0"/>
                        <a:t>نوع المخاطر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92234"/>
                  </a:ext>
                </a:extLst>
              </a:tr>
              <a:tr h="522753"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dirty="0"/>
                        <a:t>من فضلك قم بتعبئة المخاطر بناء على نوعها ثم وصفها مستخدماً الجدول الموجود في الملحقات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896420"/>
                  </a:ext>
                </a:extLst>
              </a:tr>
              <a:tr h="522753"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732681"/>
                  </a:ext>
                </a:extLst>
              </a:tr>
              <a:tr h="522753"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29918"/>
                  </a:ext>
                </a:extLst>
              </a:tr>
              <a:tr h="522753"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7079"/>
                  </a:ext>
                </a:extLst>
              </a:tr>
              <a:tr h="522753"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922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C60A44-1151-49EC-8A2C-7CE53987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1200" dirty="0"/>
              <a:t>الخطر هو حدث أو ظرف غامض من شأنه اذا وقع أن يؤثر سلباً أو ايجابياً على أهداف المشروع – معهد إدارة المشاريع</a:t>
            </a:r>
          </a:p>
          <a:p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2F1DFE-9E2B-47A9-BBA5-FF244FD5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الملحق 1: تعريف المخاطر و أنواعها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3FB3E-8C72-42EB-80C5-E57681E1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14</a:t>
            </a:fld>
            <a:endParaRPr lang="ar-S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D1D60C-73FA-4DCC-94FE-91565BE3F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99493"/>
              </p:ext>
            </p:extLst>
          </p:nvPr>
        </p:nvGraphicFramePr>
        <p:xfrm>
          <a:off x="394445" y="1673068"/>
          <a:ext cx="11403107" cy="4683279"/>
        </p:xfrm>
        <a:graphic>
          <a:graphicData uri="http://schemas.openxmlformats.org/drawingml/2006/table">
            <a:tbl>
              <a:tblPr/>
              <a:tblGrid>
                <a:gridCol w="9665638">
                  <a:extLst>
                    <a:ext uri="{9D8B030D-6E8A-4147-A177-3AD203B41FA5}">
                      <a16:colId xmlns:a16="http://schemas.microsoft.com/office/drawing/2014/main" val="3060483194"/>
                    </a:ext>
                  </a:extLst>
                </a:gridCol>
                <a:gridCol w="1737469">
                  <a:extLst>
                    <a:ext uri="{9D8B030D-6E8A-4147-A177-3AD203B41FA5}">
                      <a16:colId xmlns:a16="http://schemas.microsoft.com/office/drawing/2014/main" val="2312310303"/>
                    </a:ext>
                  </a:extLst>
                </a:gridCol>
              </a:tblGrid>
              <a:tr h="449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تعريف نوع الخطر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نوع المخاطر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67101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بعقود المشروع (ومثال ذلك الاتفاقيات الموقعة مع المتعاقدين)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متعلق بالعقد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16841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بالعوامل البيئية المحيطة بالمشروع والتي هي خارج تحكّم المشروع (ومثال ذلك العوامل الثقافية، القانونية والتنظيمية).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خارجي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4053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بميزانية المشروع (ومثال ذلك زيادة أو نقص</a:t>
                      </a:r>
                      <a:r>
                        <a:rPr lang="ar-SA" sz="1200" b="0" baseline="0" dirty="0">
                          <a:latin typeface="29LT Bukra Rg" panose="00000500000000000000" charset="-78"/>
                          <a:cs typeface="+mn-cs"/>
                        </a:rPr>
                        <a:t> </a:t>
                      </a: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في ميزانية المشروع).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مالي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55509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بجودة متطلبات المشروع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متعلق بالجودة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47464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 </a:t>
                      </a: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بالمؤسسات أو الجهات المنظمة للمشروع (ومثال على ذلك عدم وجود إجراءات واضحة للمشروع)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المؤسسة/الجهة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57403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بالأداء (ومثال ذلك وقت الاستجابة، اختبارات قبول المستخدم).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متعلق بالأداء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538489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بإدارة المشروع (ومثال ذلك التواصل وتقارير الحالة).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إدارة المشروع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54266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بموارد المشروع (ومثال ذلك أي زيادة أو نقص في موارد المشروع).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الموارد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001886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بالمخطط الزمني للمشروع ومهام المشروع (ومثال ذلك أي زيادات أو نقص في مخطط المشروع الزمني).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متعلق</a:t>
                      </a:r>
                      <a:r>
                        <a:rPr lang="ar-SA" sz="1200" b="0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 بالخطة التنفيذية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84560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بنطاق عمل المشروع (ومثال ذلك الأجزاء قيد التنفيذ).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نطاق العمل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21326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مُتعلق ببرمجيات أو معدات المشروع أو البنية التحتية التقنية الخاصة به.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تقني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29974"/>
                  </a:ext>
                </a:extLst>
              </a:tr>
              <a:tr h="3527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latin typeface="29LT Bukra Rg" panose="00000500000000000000" charset="-78"/>
                          <a:cs typeface="+mn-cs"/>
                        </a:rPr>
                        <a:t>أي خطر لا يمكن تصنيفه وفقاً لأي من التصنيفات أعلاه. 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عام</a:t>
                      </a:r>
                      <a:endParaRPr lang="en-US" sz="1200" b="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6940" marR="16940" marT="16940" marB="169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98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94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3EDFD1-09DB-48F0-A579-E88A558F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2244" indent="-142875"/>
            <a:r>
              <a:rPr lang="ar-SA" sz="1200" dirty="0">
                <a:latin typeface="29LT Bukra Rg" panose="00000500000000000000" charset="-78"/>
              </a:rPr>
              <a:t>يمكن حساب حدة الخطر باستخدام الجدول التالي: على سبيل المثال، تبلغ درجة حدة المخاطر التي تقدر بالاحتمالية 3 والأثر5 إلى</a:t>
            </a:r>
            <a:r>
              <a:rPr lang="en-US" sz="1200" dirty="0">
                <a:latin typeface="29LT Bukra Rg" panose="00000500000000000000" charset="-78"/>
              </a:rPr>
              <a:t> 3x5 </a:t>
            </a:r>
            <a:r>
              <a:rPr lang="ar-SA" sz="1200" dirty="0">
                <a:latin typeface="29LT Bukra Rg" panose="00000500000000000000" charset="-78"/>
              </a:rPr>
              <a:t>=</a:t>
            </a:r>
            <a:r>
              <a:rPr lang="en-US" sz="1200" dirty="0">
                <a:latin typeface="29LT Bukra Rg" panose="00000500000000000000" charset="-78"/>
              </a:rPr>
              <a:t>15</a:t>
            </a:r>
            <a:r>
              <a:rPr lang="ar-SA" sz="1200" dirty="0">
                <a:latin typeface="29LT Bukra Rg" panose="00000500000000000000" charset="-78"/>
              </a:rPr>
              <a:t> </a:t>
            </a:r>
          </a:p>
          <a:p>
            <a:pPr marL="172244" indent="-142875"/>
            <a:r>
              <a:rPr lang="ar-SA" sz="1200" dirty="0">
                <a:latin typeface="29LT Bukra Rg" panose="00000500000000000000" charset="-78"/>
              </a:rPr>
              <a:t>ويجوز تغيير حدة المخاطر مع مرور الوقت:</a:t>
            </a:r>
          </a:p>
          <a:p>
            <a:pPr marL="313532" lvl="2" indent="-142875">
              <a:buFont typeface="Courier New" panose="02070309020205020404" pitchFamily="49" charset="0"/>
              <a:buChar char="o"/>
            </a:pPr>
            <a:r>
              <a:rPr lang="ar-SA" sz="1200" dirty="0">
                <a:latin typeface="29LT Bukra Rg" panose="00000500000000000000" charset="-78"/>
              </a:rPr>
              <a:t>قد تزيد في حال زيادة الأثر و /أو زيادة احتمالية الخطر</a:t>
            </a:r>
          </a:p>
          <a:p>
            <a:pPr marL="313532" lvl="7" indent="-142875">
              <a:buFont typeface="Courier New" panose="02070309020205020404" pitchFamily="49" charset="0"/>
              <a:buChar char="o"/>
            </a:pPr>
            <a:r>
              <a:rPr lang="ar-SA" sz="1200" dirty="0">
                <a:latin typeface="29LT Bukra Rg" panose="00000500000000000000" charset="-78"/>
              </a:rPr>
              <a:t>وقد تنخفض في حال أدت خطة الاستجابة للمخاطر إلى الحد من أثر و / أو إحتمالات المخاطر</a:t>
            </a:r>
          </a:p>
          <a:p>
            <a:pPr marL="29369" lvl="2"/>
            <a:endParaRPr lang="ar-SA" sz="1200" dirty="0">
              <a:latin typeface="29LT Bukra Rg" panose="00000500000000000000" charset="-7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906E6D-2B61-47A5-92DA-1DFCBC3BD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الملحق 2: تقييم الخطر: مصفوفة شدة المخاطر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784DD-2BAB-42B2-927F-4B5C28FC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57350" y="5556508"/>
            <a:ext cx="350260" cy="365125"/>
          </a:xfrm>
        </p:spPr>
        <p:txBody>
          <a:bodyPr/>
          <a:lstStyle/>
          <a:p>
            <a:fld id="{56E81E51-0702-4AAE-A068-4F141F5A2B58}" type="slidenum">
              <a:rPr lang="ar-SA" smtClean="0"/>
              <a:t>15</a:t>
            </a:fld>
            <a:endParaRPr lang="ar-S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E18519-A772-49BF-9D6E-E5C2283EC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45718"/>
              </p:ext>
            </p:extLst>
          </p:nvPr>
        </p:nvGraphicFramePr>
        <p:xfrm>
          <a:off x="4837858" y="4837421"/>
          <a:ext cx="6959694" cy="1884052"/>
        </p:xfrm>
        <a:graphic>
          <a:graphicData uri="http://schemas.openxmlformats.org/drawingml/2006/table">
            <a:tbl>
              <a:tblPr/>
              <a:tblGrid>
                <a:gridCol w="1031372">
                  <a:extLst>
                    <a:ext uri="{9D8B030D-6E8A-4147-A177-3AD203B41FA5}">
                      <a16:colId xmlns:a16="http://schemas.microsoft.com/office/drawing/2014/main" val="3493517645"/>
                    </a:ext>
                  </a:extLst>
                </a:gridCol>
                <a:gridCol w="1132029">
                  <a:extLst>
                    <a:ext uri="{9D8B030D-6E8A-4147-A177-3AD203B41FA5}">
                      <a16:colId xmlns:a16="http://schemas.microsoft.com/office/drawing/2014/main" val="516358412"/>
                    </a:ext>
                  </a:extLst>
                </a:gridCol>
                <a:gridCol w="1014095">
                  <a:extLst>
                    <a:ext uri="{9D8B030D-6E8A-4147-A177-3AD203B41FA5}">
                      <a16:colId xmlns:a16="http://schemas.microsoft.com/office/drawing/2014/main" val="2717500496"/>
                    </a:ext>
                  </a:extLst>
                </a:gridCol>
                <a:gridCol w="1149308">
                  <a:extLst>
                    <a:ext uri="{9D8B030D-6E8A-4147-A177-3AD203B41FA5}">
                      <a16:colId xmlns:a16="http://schemas.microsoft.com/office/drawing/2014/main" val="129051294"/>
                    </a:ext>
                  </a:extLst>
                </a:gridCol>
                <a:gridCol w="980292">
                  <a:extLst>
                    <a:ext uri="{9D8B030D-6E8A-4147-A177-3AD203B41FA5}">
                      <a16:colId xmlns:a16="http://schemas.microsoft.com/office/drawing/2014/main" val="849738730"/>
                    </a:ext>
                  </a:extLst>
                </a:gridCol>
                <a:gridCol w="1652598">
                  <a:extLst>
                    <a:ext uri="{9D8B030D-6E8A-4147-A177-3AD203B41FA5}">
                      <a16:colId xmlns:a16="http://schemas.microsoft.com/office/drawing/2014/main" val="2068868898"/>
                    </a:ext>
                  </a:extLst>
                </a:gridCol>
              </a:tblGrid>
              <a:tr h="342340">
                <a:tc gridSpan="5">
                  <a:txBody>
                    <a:bodyPr/>
                    <a:lstStyle/>
                    <a:p>
                      <a:pPr marL="0" marR="0" algn="ct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الإحتمالية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أثر المخاطر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11965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10-مرتفع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7-متوسط/مرتفع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5-متوسط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3-منخفض/متوسط 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1-منخفض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 </a:t>
                      </a:r>
                      <a:endParaRPr lang="en-US" sz="120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98756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حرج(100)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مرتفع(70)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مرتفع(50)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متوسط(30)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منخفض(10)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10</a:t>
                      </a: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.</a:t>
                      </a: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مرتفع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3300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مرتفع(70)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مرتفع(49)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متوسط(35)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متوسط(21)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منخفض(7)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 rtl="1"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7.متوسط/ مرتفع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15691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مرتفع(50)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متوسط(35)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متوسط(25)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متوسط(15)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منخفض(5)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5.متوسط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3023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متوسط(30)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متوسط(21)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متوسط(15)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منخفض(9)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منخفض(3)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3. منخفض/ متوسط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99528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منخفص(10)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منخفض(7)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منخفض(5)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منخفض(3)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منخفض(1)</a:t>
                      </a:r>
                      <a:endParaRPr lang="en-US" sz="1200" b="0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1.منخفض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13653" marR="13653" marT="0" marB="0" anchor="ctr">
                    <a:lnL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7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36788"/>
                  </a:ext>
                </a:extLst>
              </a:tr>
            </a:tbl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5D2BCA7-A2D9-4060-92AD-6FE564D7BA49}"/>
              </a:ext>
            </a:extLst>
          </p:cNvPr>
          <p:cNvSpPr txBox="1">
            <a:spLocks/>
          </p:cNvSpPr>
          <p:nvPr/>
        </p:nvSpPr>
        <p:spPr>
          <a:xfrm>
            <a:off x="1457350" y="5556508"/>
            <a:ext cx="350260" cy="365125"/>
          </a:xfrm>
          <a:prstGeom prst="rect">
            <a:avLst/>
          </a:prstGeom>
        </p:spPr>
        <p:txBody>
          <a:bodyPr vert="horz" lIns="0" tIns="45720" rIns="0" bIns="45720" rtlCol="1" anchor="ctr"/>
          <a:lstStyle>
            <a:defPPr>
              <a:defRPr lang="ar-SA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81E51-0702-4AAE-A068-4F141F5A2B58}" type="slidenum">
              <a:rPr lang="ar-SA" smtClean="0"/>
              <a:pPr/>
              <a:t>15</a:t>
            </a:fld>
            <a:endParaRPr lang="ar-S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CC438E-6E09-4148-96E0-53A1043AC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62375"/>
              </p:ext>
            </p:extLst>
          </p:nvPr>
        </p:nvGraphicFramePr>
        <p:xfrm>
          <a:off x="394442" y="5155308"/>
          <a:ext cx="4225323" cy="1532650"/>
        </p:xfrm>
        <a:graphic>
          <a:graphicData uri="http://schemas.openxmlformats.org/drawingml/2006/table">
            <a:tbl>
              <a:tblPr/>
              <a:tblGrid>
                <a:gridCol w="2771838">
                  <a:extLst>
                    <a:ext uri="{9D8B030D-6E8A-4147-A177-3AD203B41FA5}">
                      <a16:colId xmlns:a16="http://schemas.microsoft.com/office/drawing/2014/main" val="3060483194"/>
                    </a:ext>
                  </a:extLst>
                </a:gridCol>
                <a:gridCol w="978433">
                  <a:extLst>
                    <a:ext uri="{9D8B030D-6E8A-4147-A177-3AD203B41FA5}">
                      <a16:colId xmlns:a16="http://schemas.microsoft.com/office/drawing/2014/main" val="450010785"/>
                    </a:ext>
                  </a:extLst>
                </a:gridCol>
                <a:gridCol w="475052">
                  <a:extLst>
                    <a:ext uri="{9D8B030D-6E8A-4147-A177-3AD203B41FA5}">
                      <a16:colId xmlns:a16="http://schemas.microsoft.com/office/drawing/2014/main" val="2312310303"/>
                    </a:ext>
                  </a:extLst>
                </a:gridCol>
              </a:tblGrid>
              <a:tr h="2472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التفاصيل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الوصف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التقييم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67101"/>
                  </a:ext>
                </a:extLst>
              </a:tr>
              <a:tr h="2570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خطر غير وارد حصوله على المدى البعيد</a:t>
                      </a:r>
                      <a:endParaRPr lang="en-US" sz="105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منخفض</a:t>
                      </a:r>
                      <a:endParaRPr lang="en-US" sz="1050" b="1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16841"/>
                  </a:ext>
                </a:extLst>
              </a:tr>
              <a:tr h="2570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احتمال</a:t>
                      </a:r>
                      <a:r>
                        <a:rPr lang="ar-SA" sz="1050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 ضئيل </a:t>
                      </a: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أن يحدث الخطر على المدى المتوسط</a:t>
                      </a:r>
                      <a:endParaRPr lang="en-US" sz="105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منخفض/ متوسط</a:t>
                      </a:r>
                      <a:endParaRPr lang="en-US" sz="1050" b="1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4053"/>
                  </a:ext>
                </a:extLst>
              </a:tr>
              <a:tr h="2570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من المرجح أن يحدث الخطر على المدى المتوسط</a:t>
                      </a:r>
                      <a:endParaRPr lang="en-US" sz="105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متوسط</a:t>
                      </a:r>
                      <a:endParaRPr lang="en-US" sz="1050" b="1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55509"/>
                  </a:ext>
                </a:extLst>
              </a:tr>
              <a:tr h="2570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من المرجح أن يحدث الخطر بنسبة اكبر على المدى المتوسط</a:t>
                      </a:r>
                      <a:endParaRPr lang="en-US" sz="105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متوسط/ عالي</a:t>
                      </a:r>
                      <a:endParaRPr lang="en-US" sz="1050" b="1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7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47464"/>
                  </a:ext>
                </a:extLst>
              </a:tr>
              <a:tr h="25708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من المرجح أن يحدث الخطر بنسبة اكبر على المدى القصير</a:t>
                      </a:r>
                      <a:endParaRPr lang="en-US" sz="1050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SA" sz="1050" b="1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</a:rPr>
                        <a:t>عالي</a:t>
                      </a:r>
                      <a:endParaRPr lang="en-US" sz="1050" b="1" dirty="0"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574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FF7F221-48B4-4570-BACB-248AE869D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95422"/>
              </p:ext>
            </p:extLst>
          </p:nvPr>
        </p:nvGraphicFramePr>
        <p:xfrm>
          <a:off x="394446" y="2761200"/>
          <a:ext cx="11403106" cy="1939697"/>
        </p:xfrm>
        <a:graphic>
          <a:graphicData uri="http://schemas.openxmlformats.org/drawingml/2006/table">
            <a:tbl>
              <a:tblPr/>
              <a:tblGrid>
                <a:gridCol w="2638479">
                  <a:extLst>
                    <a:ext uri="{9D8B030D-6E8A-4147-A177-3AD203B41FA5}">
                      <a16:colId xmlns:a16="http://schemas.microsoft.com/office/drawing/2014/main" val="3060483194"/>
                    </a:ext>
                  </a:extLst>
                </a:gridCol>
                <a:gridCol w="3553690">
                  <a:extLst>
                    <a:ext uri="{9D8B030D-6E8A-4147-A177-3AD203B41FA5}">
                      <a16:colId xmlns:a16="http://schemas.microsoft.com/office/drawing/2014/main" val="888227500"/>
                    </a:ext>
                  </a:extLst>
                </a:gridCol>
                <a:gridCol w="3662490">
                  <a:extLst>
                    <a:ext uri="{9D8B030D-6E8A-4147-A177-3AD203B41FA5}">
                      <a16:colId xmlns:a16="http://schemas.microsoft.com/office/drawing/2014/main" val="4292466126"/>
                    </a:ext>
                  </a:extLst>
                </a:gridCol>
                <a:gridCol w="1075764">
                  <a:extLst>
                    <a:ext uri="{9D8B030D-6E8A-4147-A177-3AD203B41FA5}">
                      <a16:colId xmlns:a16="http://schemas.microsoft.com/office/drawing/2014/main" val="3313037411"/>
                    </a:ext>
                  </a:extLst>
                </a:gridCol>
                <a:gridCol w="472683">
                  <a:extLst>
                    <a:ext uri="{9D8B030D-6E8A-4147-A177-3AD203B41FA5}">
                      <a16:colId xmlns:a16="http://schemas.microsoft.com/office/drawing/2014/main" val="2312310303"/>
                    </a:ext>
                  </a:extLst>
                </a:gridCol>
              </a:tblGrid>
              <a:tr h="30414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التأثير على نطاق العمل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التأثير على الوقت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التأثير على التكلفة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مستوى التأثير </a:t>
                      </a:r>
                      <a:endParaRPr lang="en-US" sz="1200" b="1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التقييم</a:t>
                      </a:r>
                      <a:endParaRPr lang="en-US" sz="1200" b="1" i="0" u="none" strike="noStrike" cap="none" dirty="0">
                        <a:solidFill>
                          <a:schemeClr val="bg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767101"/>
                  </a:ext>
                </a:extLst>
              </a:tr>
              <a:tr h="1558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لا تأثير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لا تأثير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لا تأثير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منخفض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16841"/>
                  </a:ext>
                </a:extLst>
              </a:tr>
              <a:tr h="43476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تغيير بسيط على نطاق العمل بما لا يؤثر على نطاق المخرجات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تأخير بسيط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 على الجدول الزمني بما لا يؤثر على المدة الإجمالية للمشروع حسب العقد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زيادة بسيطة في التكلفة 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بما لا تؤثر على القيمة الإجمالية للمشروع حسب العقد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منخفض/ متوسط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4053"/>
                  </a:ext>
                </a:extLst>
              </a:tr>
              <a:tr h="43476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تغيير يؤثر على تسليم جزء من كمية المخرجات حسب العقد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أي تأخير 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على المخرجات بما لا يؤثر على المدة الإجمالية للمشروع حسب العقد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زيادة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 </a:t>
                      </a: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في التكلفة 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بما لا يتجاوز 5% من القيمة الإجمالية للمشروع حسب العقد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متوسط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55509"/>
                  </a:ext>
                </a:extLst>
              </a:tr>
              <a:tr h="326072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تغيير يؤثر على تسليم أي مخرج حسب العقد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أي تأخير 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يؤثر على المدة الإجمالية للمشروع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زيادة في التكلفة 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بما لا يتجاوز 10% من القيمة الإجمالية للمشروع حسب العقد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متوسط/ مرتفع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7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747464"/>
                  </a:ext>
                </a:extLst>
              </a:tr>
              <a:tr h="217382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عدم المقدرة على التسليم، تأثير على تحقيق الأهداف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عدم المقدرة على التسليم، تأثير على تحقيق الأهداف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أي زيادة في التكلفة ت</a:t>
                      </a:r>
                      <a:r>
                        <a:rPr lang="ar-SA" sz="1200" b="0" i="0" u="none" strike="noStrike" cap="none" baseline="0" dirty="0">
                          <a:solidFill>
                            <a:srgbClr val="000000"/>
                          </a:solidFill>
                          <a:effectLst/>
                          <a:latin typeface="29LT Bukra Rg" panose="00000500000000000000" charset="-78"/>
                          <a:ea typeface="Times" panose="02020603050405020304" pitchFamily="18" charset="0"/>
                          <a:cs typeface="+mn-cs"/>
                          <a:sym typeface="Arial"/>
                        </a:rPr>
                        <a:t>تجاوز 10% من القيمة الإجمالية للمشروع</a:t>
                      </a:r>
                      <a:endParaRPr lang="ar-SA" sz="1200" b="0" i="0" u="none" strike="noStrike" cap="none" dirty="0">
                        <a:solidFill>
                          <a:srgbClr val="000000"/>
                        </a:solidFill>
                        <a:effectLst/>
                        <a:latin typeface="29LT Bukra Rg" panose="00000500000000000000" charset="-78"/>
                        <a:ea typeface="Times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ar-SA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  <a:sym typeface="Arial"/>
                        </a:rPr>
                        <a:t>مرتفع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effectLst/>
                        <a:latin typeface="29LT Bukra Rg" panose="00000500000000000000" charset="-78"/>
                        <a:ea typeface="Times New Roman" panose="02020603050405020304" pitchFamily="18" charset="0"/>
                        <a:cs typeface="+mn-cs"/>
                        <a:sym typeface="Arial"/>
                      </a:endParaRP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29LT Bukra Rg" panose="00000500000000000000" charset="-78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</a:p>
                  </a:txBody>
                  <a:tcPr marL="34290" marR="34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5740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A793DFD-74C7-4DD2-846D-8C02400C6EC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2" y="4837421"/>
            <a:ext cx="4225322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احتمالية المخاطر</a:t>
            </a:r>
            <a:endParaRPr lang="ar-AE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B11619-DD2C-4069-99DF-2C6EDC02963B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7108" y="2450391"/>
            <a:ext cx="11400444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أثر المخاطر</a:t>
            </a:r>
            <a:endParaRPr lang="ar-AE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72338F3-2274-4D03-9DAE-0C2EA67B9576}"/>
              </a:ext>
            </a:extLst>
          </p:cNvPr>
          <p:cNvSpPr/>
          <p:nvPr/>
        </p:nvSpPr>
        <p:spPr>
          <a:xfrm>
            <a:off x="10720360" y="4708271"/>
            <a:ext cx="219334" cy="121775"/>
          </a:xfrm>
          <a:prstGeom prst="downArrow">
            <a:avLst/>
          </a:prstGeom>
          <a:solidFill>
            <a:srgbClr val="99CCFF"/>
          </a:solidFill>
          <a:ln>
            <a:solidFill>
              <a:srgbClr val="1B4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6C6184B-C886-4913-BFDB-23B77ADE4610}"/>
              </a:ext>
            </a:extLst>
          </p:cNvPr>
          <p:cNvSpPr/>
          <p:nvPr/>
        </p:nvSpPr>
        <p:spPr>
          <a:xfrm rot="16200000">
            <a:off x="4599142" y="4905867"/>
            <a:ext cx="278025" cy="174648"/>
          </a:xfrm>
          <a:prstGeom prst="downArrow">
            <a:avLst/>
          </a:prstGeom>
          <a:solidFill>
            <a:srgbClr val="99CCFF"/>
          </a:solidFill>
          <a:ln>
            <a:solidFill>
              <a:srgbClr val="1B4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86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13CAB5-1AB6-4749-9A8E-EA2683536BC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50416" y="885986"/>
            <a:ext cx="6291168" cy="452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0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717305-5470-4D10-BB59-16CFDCEB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1E1094-6D73-4260-B538-324E2547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بطاقة المبادرة المختصرة </a:t>
            </a:r>
            <a:r>
              <a:rPr lang="ar-SA" sz="1000" dirty="0"/>
              <a:t>(يفضل تعبأتها عند الانتهاء من تصميم المبادرة كاملة)</a:t>
            </a: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4AB93-38B0-489F-8253-5C95D32D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2</a:t>
            </a:fld>
            <a:endParaRPr lang="ar-SA" dirty="0"/>
          </a:p>
        </p:txBody>
      </p: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4D35F9D-D35C-4724-B663-2ED5031D6330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45720" rIns="0" bIns="45720" rtlCol="1" anchor="ctr"/>
          <a:lstStyle>
            <a:defPPr>
              <a:defRPr lang="ar-SA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81E51-0702-4AAE-A068-4F141F5A2B58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A15855-80B4-4353-B4B2-8287B202B2AD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439353" y="1392708"/>
            <a:ext cx="6358200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اسم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1579D3A6-69DB-474B-8289-0DAF268EC60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39353" y="1680708"/>
            <a:ext cx="6358200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A298B9-A963-44EB-BE82-1B87CF7C28B2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446696" y="2110566"/>
            <a:ext cx="6358200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وصف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F53CF2AE-B894-4B56-9B9C-F0470B46DF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46696" y="2398566"/>
            <a:ext cx="6358200" cy="178157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9E95F-DEBD-40FB-BDBA-EE823016C0B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5" y="2842067"/>
            <a:ext cx="4954993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الجهات المشاركة من داخل وخارج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D5030A53-CDEA-4F3C-8D87-D8019292A3C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77016" y="3130067"/>
            <a:ext cx="2472421" cy="76859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5F38DCBC-F6FC-41BC-9DE4-BB8170D670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2299" y="3130067"/>
            <a:ext cx="2472421" cy="76859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922195-68E3-4353-AC8D-E65E85A26396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02299" y="3952267"/>
            <a:ext cx="4939284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مخرجات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DF889EFD-9260-4992-9076-7687CD6C58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64085" y="4240269"/>
            <a:ext cx="2472421" cy="10029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238C9CCD-FDCB-418B-A541-EE084287D2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7222" y="4240269"/>
            <a:ext cx="2464567" cy="100293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E02140-2B13-4478-875E-27496819D19F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02300" y="5299751"/>
            <a:ext cx="4939284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المقاييس/ مؤشرات الأداء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9BC59D75-8F59-4FE6-8EF6-8E09BB0075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69162" y="5584193"/>
            <a:ext cx="2472421" cy="113727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A60803EE-EF38-4BC8-B0DE-5ED1ACDEE8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5" y="5584193"/>
            <a:ext cx="2472421" cy="113727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A6A08F-30DB-476D-ADA7-E8BF6C9D5B2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10193694" y="4240269"/>
            <a:ext cx="1611202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مدة المبادرة بالأشهر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4">
            <a:extLst>
              <a:ext uri="{FF2B5EF4-FFF2-40B4-BE49-F238E27FC236}">
                <a16:creationId xmlns:a16="http://schemas.microsoft.com/office/drawing/2014/main" id="{8CBDEE83-9324-46B6-893A-A9DE3047805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19883" y="4240269"/>
            <a:ext cx="1266466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54E202-20AD-45E0-81FB-F23C5EFE1834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7243370" y="4243707"/>
            <a:ext cx="1611202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الميزانية التقديرية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93757332-E814-425B-AFBC-A1EC08857D1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46696" y="4243707"/>
            <a:ext cx="1789329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059C963-16A9-486C-833A-D6C2A622A56C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9483444" y="4595270"/>
            <a:ext cx="2314108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الجهة/ المنسوب المقدم للمبادرة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Rectangle 4">
            <a:extLst>
              <a:ext uri="{FF2B5EF4-FFF2-40B4-BE49-F238E27FC236}">
                <a16:creationId xmlns:a16="http://schemas.microsoft.com/office/drawing/2014/main" id="{0E42E083-383D-40FC-88EE-54873AB36F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46697" y="4595270"/>
            <a:ext cx="4029404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343512-21B7-4D61-8C9E-D6B3317E1E37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9483444" y="4950271"/>
            <a:ext cx="2314108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برنامج المبادرة المستهدف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Rectangle 4">
            <a:extLst>
              <a:ext uri="{FF2B5EF4-FFF2-40B4-BE49-F238E27FC236}">
                <a16:creationId xmlns:a16="http://schemas.microsoft.com/office/drawing/2014/main" id="{422B3BC2-A4AA-4720-B9ED-EF66843405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46697" y="4950271"/>
            <a:ext cx="4029404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0CE9B6-B79D-40C1-A5EE-65D4C634F0A2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2940541" y="1389073"/>
            <a:ext cx="2408896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الموارد المتوفرة داخل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D1E3694A-E30C-494E-B6E3-5A39E22BF82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40541" y="1677073"/>
            <a:ext cx="2408896" cy="110844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AD5D5B3-33A2-48AC-828B-091C5E1C57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782" y="1677074"/>
            <a:ext cx="2482210" cy="110114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6A92F2D-E7C0-4915-A1C5-6525592F83B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807" y="1389073"/>
            <a:ext cx="2482209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الموارد المطلوبة (غير المتوفرة)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1E4E45-EA4D-459F-A6AB-E1D1F40BF215}"/>
              </a:ext>
            </a:extLst>
          </p:cNvPr>
          <p:cNvGrpSpPr/>
          <p:nvPr/>
        </p:nvGrpSpPr>
        <p:grpSpPr>
          <a:xfrm>
            <a:off x="5446696" y="5296194"/>
            <a:ext cx="6358232" cy="1423677"/>
            <a:chOff x="-1848977" y="5212510"/>
            <a:chExt cx="6358232" cy="1423677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D7293F7-B29B-4C15-BE33-3BA6B1971593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1405155" y="5212510"/>
              <a:ext cx="3104100" cy="288000"/>
            </a:xfrm>
            <a:prstGeom prst="rect">
              <a:avLst/>
            </a:prstGeom>
            <a:solidFill>
              <a:srgbClr val="1B4276"/>
            </a:solidFill>
            <a:ln w="19050" cap="flat" cmpd="sng" algn="ctr">
              <a:solidFill>
                <a:srgbClr val="1B4276"/>
              </a:solidFill>
              <a:prstDash val="solid"/>
              <a:miter lim="800000"/>
              <a:headEnd type="none" w="lg" len="lg"/>
              <a:tailEnd type="none" w="lg" len="lg"/>
            </a:ln>
          </p:spPr>
          <p:txBody>
            <a:bodyPr lIns="103879" tIns="103879" rIns="103879" bIns="103879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sz="14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أهداف البرنامج المباشرة التي تتأثر بالمبادرة</a:t>
              </a:r>
              <a:endParaRPr lang="en-US" sz="1400" b="1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E04CB83B-E68D-4DC1-B701-DEA64F1D8E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05155" y="5500510"/>
              <a:ext cx="3104099" cy="11356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1B4276"/>
              </a:solidFill>
              <a:prstDash val="solid"/>
              <a:miter lim="800000"/>
              <a:headEnd type="none" w="lg" len="lg"/>
              <a:tailEnd type="none" w="lg" len="lg"/>
            </a:ln>
          </p:spPr>
          <p:txBody>
            <a:bodyPr lIns="45720" tIns="45720" rIns="45720" bIns="45720" anchor="t"/>
            <a:lstStyle/>
            <a:p>
              <a:pPr marL="111600" lvl="1" algn="r" rtl="1">
                <a:buClr>
                  <a:srgbClr val="44546A"/>
                </a:buClr>
                <a:buSzPct val="100000"/>
              </a:pPr>
              <a:endPara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5" name="Rectangle 4">
              <a:extLst>
                <a:ext uri="{FF2B5EF4-FFF2-40B4-BE49-F238E27FC236}">
                  <a16:creationId xmlns:a16="http://schemas.microsoft.com/office/drawing/2014/main" id="{F5E9EADA-B8CA-4557-8B76-E2B8FD7295E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1848977" y="5500510"/>
              <a:ext cx="3198572" cy="112820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1B4276"/>
              </a:solidFill>
              <a:prstDash val="solid"/>
              <a:miter lim="800000"/>
              <a:headEnd type="none" w="lg" len="lg"/>
              <a:tailEnd type="none" w="lg" len="lg"/>
            </a:ln>
          </p:spPr>
          <p:txBody>
            <a:bodyPr lIns="45720" tIns="45720" rIns="45720" bIns="45720" anchor="t"/>
            <a:lstStyle/>
            <a:p>
              <a:pPr marL="111600" lvl="1" algn="r" rtl="1">
                <a:buClr>
                  <a:srgbClr val="44546A"/>
                </a:buClr>
                <a:buSzPct val="100000"/>
              </a:pPr>
              <a:endPara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995EBA5-7A14-4B5B-8958-6EB736AB9E70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-1848945" y="5212510"/>
              <a:ext cx="3198571" cy="288000"/>
            </a:xfrm>
            <a:prstGeom prst="rect">
              <a:avLst/>
            </a:prstGeom>
            <a:solidFill>
              <a:srgbClr val="1B4276"/>
            </a:solidFill>
            <a:ln w="19050" cap="flat" cmpd="sng" algn="ctr">
              <a:solidFill>
                <a:srgbClr val="1B4276"/>
              </a:solidFill>
              <a:prstDash val="solid"/>
              <a:miter lim="800000"/>
              <a:headEnd type="none" w="lg" len="lg"/>
              <a:tailEnd type="none" w="lg" len="lg"/>
            </a:ln>
          </p:spPr>
          <p:txBody>
            <a:bodyPr lIns="103879" tIns="103879" rIns="103879" bIns="103879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ar-SA" sz="14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أهداف البرنامج غير المباشرة التي تتأثر بالمبادرة</a:t>
              </a:r>
              <a:endParaRPr lang="en-US" sz="1400" b="1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42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5EE3EC9-4995-4BE7-9B35-2115EF25F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0500" y="4365706"/>
            <a:ext cx="4637049" cy="337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400" b="1" dirty="0"/>
              <a:t>قم بتعبأة هذا الجدول إن كانت المبادرة مقدمة من قبل جهة معينة داخل الجامعة</a:t>
            </a:r>
            <a:endParaRPr lang="en-US" sz="1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01050A-EB9F-49F4-95B1-CDBAB3D5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عن مقدم المبادرة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D2BD9-3727-4FEF-9C4F-E9D3F35F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3</a:t>
            </a:fld>
            <a:endParaRPr lang="ar-S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4DC45B-BCE2-405B-8781-CEA3B8247F11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750449" y="4726181"/>
            <a:ext cx="6047100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اسم الجهة (الوكالة/ العمادة/ الكلية/ المعهد/ الإدارة ....) داخل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034D87-08D1-4066-9BDC-A1FF54B720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50452" y="5014182"/>
            <a:ext cx="6047100" cy="3651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1B21F2C-64AA-4213-8C0E-41783E44D8D3}"/>
              </a:ext>
            </a:extLst>
          </p:cNvPr>
          <p:cNvSpPr txBox="1">
            <a:spLocks/>
          </p:cNvSpPr>
          <p:nvPr/>
        </p:nvSpPr>
        <p:spPr>
          <a:xfrm>
            <a:off x="6754613" y="1374215"/>
            <a:ext cx="5042939" cy="3378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r-SA" sz="1400" b="1" dirty="0"/>
              <a:t>قم بتعبأة هذا الجدول إن كانت المبادرة مقدمة باسم منسوب (أو أكثر) من الجامعة</a:t>
            </a:r>
            <a:endParaRPr lang="en-US" sz="1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C55526-B58F-4591-8E1D-14D93E6E105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750449" y="5389282"/>
            <a:ext cx="6047100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اسم ضابط الاتصال ، ووظيفته أو مرتبته العلمية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99774768-5F37-45CC-ADD9-5AF34F0718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50452" y="5677283"/>
            <a:ext cx="6047100" cy="3651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A7AFF8-E08F-4322-AA13-4C77E3CA26EA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750449" y="6041754"/>
            <a:ext cx="6047100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تاريخ التقديم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6717BB83-13DD-47DB-9E0A-A873020B71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50452" y="6329755"/>
            <a:ext cx="6047100" cy="3651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7FDEE61-DF30-4683-BF1D-F45BE7C53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46333"/>
              </p:ext>
            </p:extLst>
          </p:nvPr>
        </p:nvGraphicFramePr>
        <p:xfrm>
          <a:off x="394448" y="1717205"/>
          <a:ext cx="11403101" cy="218510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58433">
                  <a:extLst>
                    <a:ext uri="{9D8B030D-6E8A-4147-A177-3AD203B41FA5}">
                      <a16:colId xmlns:a16="http://schemas.microsoft.com/office/drawing/2014/main" val="930743103"/>
                    </a:ext>
                  </a:extLst>
                </a:gridCol>
                <a:gridCol w="2325789">
                  <a:extLst>
                    <a:ext uri="{9D8B030D-6E8A-4147-A177-3AD203B41FA5}">
                      <a16:colId xmlns:a16="http://schemas.microsoft.com/office/drawing/2014/main" val="985780056"/>
                    </a:ext>
                  </a:extLst>
                </a:gridCol>
                <a:gridCol w="2265035">
                  <a:extLst>
                    <a:ext uri="{9D8B030D-6E8A-4147-A177-3AD203B41FA5}">
                      <a16:colId xmlns:a16="http://schemas.microsoft.com/office/drawing/2014/main" val="2525353495"/>
                    </a:ext>
                  </a:extLst>
                </a:gridCol>
                <a:gridCol w="2272960">
                  <a:extLst>
                    <a:ext uri="{9D8B030D-6E8A-4147-A177-3AD203B41FA5}">
                      <a16:colId xmlns:a16="http://schemas.microsoft.com/office/drawing/2014/main" val="1369269451"/>
                    </a:ext>
                  </a:extLst>
                </a:gridCol>
                <a:gridCol w="2280884">
                  <a:extLst>
                    <a:ext uri="{9D8B030D-6E8A-4147-A177-3AD203B41FA5}">
                      <a16:colId xmlns:a16="http://schemas.microsoft.com/office/drawing/2014/main" val="3533719280"/>
                    </a:ext>
                  </a:extLst>
                </a:gridCol>
              </a:tblGrid>
              <a:tr h="370169">
                <a:tc>
                  <a:txBody>
                    <a:bodyPr/>
                    <a:lstStyle/>
                    <a:p>
                      <a:pPr marL="457200" indent="-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ar-SA" sz="1600" dirty="0">
                          <a:effectLst/>
                        </a:rPr>
                        <a:t>الاسم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ar-SA" sz="1600" dirty="0">
                          <a:effectLst/>
                        </a:rPr>
                        <a:t>الكلية أو الجهة داخل الجامعة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ar-SA" sz="1600" dirty="0">
                          <a:effectLst/>
                        </a:rPr>
                        <a:t>الوظيفة أو المرتبة العلمية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ar-SA" sz="1600" dirty="0">
                          <a:effectLst/>
                        </a:rPr>
                        <a:t>البريد الإلكتروني الجامعي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ar-SA" sz="1600" dirty="0">
                          <a:effectLst/>
                        </a:rPr>
                        <a:t>رقم الجوال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70606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63106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68254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1502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17073"/>
                  </a:ext>
                </a:extLst>
              </a:tr>
              <a:tr h="362988"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94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8435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B4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56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4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99C9-6C61-41A3-A361-039A1FD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عامة عن المبادرة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AF253-7662-45E9-B56F-8365A97D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4</a:t>
            </a:fld>
            <a:endParaRPr lang="ar-S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87784D-F472-4CEF-AFA4-AF4C7B9F5196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5" y="2112802"/>
            <a:ext cx="11403106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وصف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48A6C68-4F4D-4D66-9210-1ABDAEBC771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5" y="2400802"/>
            <a:ext cx="11403106" cy="170265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وصفاً عاماً عن المبادرة هنا.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74B505-9F39-4903-AD17-A99BB8884A7F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79" y="4169197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أهداف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A0E7446-9A11-49E4-A9E9-8C8439BCA8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4457198"/>
            <a:ext cx="5659171" cy="226427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هنا أهداف المبادرة العامة.</a:t>
            </a:r>
          </a:p>
          <a:p>
            <a:pPr marL="284400" lvl="1" indent="-17280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واكتب أيضاً ما يميزها عن غيرها من المبادرات.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B5DA2-490A-4431-AFC7-DECB8A79E59B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884893" y="1392708"/>
            <a:ext cx="4912659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اسم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3DF877A9-0A5F-4609-9199-4CD7406BD2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84894" y="1680708"/>
            <a:ext cx="4912659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66D1F5-AC9E-46B2-AF19-55E04FB7636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7" y="4179172"/>
            <a:ext cx="5659170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مخرجات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25A87D9-C0BD-4B20-A0C8-AB30EFA315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51" y="4467173"/>
            <a:ext cx="5659170" cy="226427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مخرجات المبادرة المحددة كماً (يمكن قياسها).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9BE50C-03C6-4A41-A81F-BD630C6C8D5C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5206998" y="1392708"/>
            <a:ext cx="1619217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مدة المبادرة بالأشهر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599B33EF-7959-4758-98BD-42B1161033B1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06999" y="1680708"/>
            <a:ext cx="1619217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9A2042-AB20-4D56-AD12-EE0D6F456C55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4" y="1399925"/>
            <a:ext cx="3075977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الميزانية الكلية التقديرية بالريال السعودي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8F9E834B-91A4-4C49-A01C-29EF6E17D3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5" y="1687925"/>
            <a:ext cx="3075977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65855A-4110-4670-849B-8FA06D4D6AA2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529102" y="1392708"/>
            <a:ext cx="1619217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هل المبادرة ربحية؟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6E4215D7-95E3-4334-A8C2-3BA5973AA1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29103" y="1680708"/>
            <a:ext cx="1619217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9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99C9-6C61-41A3-A361-039A1FD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عامة عن المبادرة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AF253-7662-45E9-B56F-8365A97D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87" y="6356348"/>
            <a:ext cx="350260" cy="365125"/>
          </a:xfrm>
        </p:spPr>
        <p:txBody>
          <a:bodyPr/>
          <a:lstStyle/>
          <a:p>
            <a:fld id="{56E81E51-0702-4AAE-A068-4F141F5A2B58}" type="slidenum">
              <a:rPr lang="ar-SA" smtClean="0"/>
              <a:t>5</a:t>
            </a:fld>
            <a:endParaRPr lang="ar-S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74B505-9F39-4903-AD17-A99BB8884A7F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54" y="2138926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أهداف البرنامج (المباشرة) التي تتأثر بالمبادرة 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A0E7446-9A11-49E4-A9E9-8C8439BCA8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2416952"/>
            <a:ext cx="5659171" cy="21095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لكل برنامج أهداف (المستوى الثالث) مباشرة وغير مباشرة موضحة في وثيقة البرنامج. اكتب الأهداف المباشرة بأرقامها الخاصة، ثم اشرح كيف تقوم بالمبادرة بتحقيق هذا الهدف. </a:t>
            </a:r>
            <a:endParaRPr lang="ar-AE" sz="1200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CE183E-BFE3-4FC9-8329-9ECC3BA37D2C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6" y="1392708"/>
            <a:ext cx="5659194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المبادرات الحالية ذات العلاقة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3AE70E1A-A029-42D8-B61F-283EDF515A9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50" y="1680709"/>
            <a:ext cx="5659192" cy="106241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أسماء المبادرات التي تشابه المبادرة المقدمة (يمكن أن تجد المبادرات المقدمة في كل برنامج في وثيقة البرنامج التي تود التقديم عليها).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5A7F9B55-0D3B-4AEC-9FC6-C9859BB8C6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6" y="4621356"/>
            <a:ext cx="5659170" cy="74768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71450" lvl="1" indent="-171450" fontAlgn="base">
              <a:spcBef>
                <a:spcPct val="0"/>
              </a:spcBef>
              <a:spcAft>
                <a:spcPct val="0"/>
              </a:spcAft>
              <a:buClr>
                <a:srgbClr val="44546A">
                  <a:lumMod val="100000"/>
                </a:srgbClr>
              </a:buClr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هل هناك أي تشريعات تتعارض حالياً مع تنفيذ المبادرة؟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BA7E03-535F-464A-A055-E281CC5D5F31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6" y="4317694"/>
            <a:ext cx="5659168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التشريع</a:t>
            </a: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ات</a:t>
            </a: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تتعارض مع المبادرة </a:t>
            </a:r>
            <a:endParaRPr lang="ar-AE" sz="1600" b="1" dirty="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9119C2-48B0-4B46-9BF4-AA09669C51E1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54" y="1392708"/>
            <a:ext cx="5659197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برنامج المبادرة المستهدف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D7E85054-9097-4B5F-8A18-9C79678BC67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56" y="1680708"/>
            <a:ext cx="5659197" cy="36635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>
              <a:buClr>
                <a:srgbClr val="44546A"/>
              </a:buClr>
              <a:buSzPct val="100000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اسم البرنامج من ضمن البرامج الـ 13 لتحقيق الرؤية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B80041-CF9E-4A1A-A76F-FC756F5BC144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6" y="2828762"/>
            <a:ext cx="5659194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أهداف الجامعة (أو وزارة التعليم) التي تتأثر بالمبادرة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EB640B13-2FB8-4AF0-BEBF-2804D23D4F1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74" y="3116763"/>
            <a:ext cx="5659192" cy="113095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أهداف الجامعة (أو وزارة التعليم) التي تتأثر من خلال هذه المبادرة. 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520C6B3F-9610-4A28-8C33-801E62D2643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6" y="5742687"/>
            <a:ext cx="5659170" cy="9799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71450" lvl="1" indent="-171450" fontAlgn="base">
              <a:spcBef>
                <a:spcPct val="0"/>
              </a:spcBef>
              <a:spcAft>
                <a:spcPct val="0"/>
              </a:spcAft>
              <a:buClr>
                <a:srgbClr val="44546A">
                  <a:lumMod val="100000"/>
                </a:srgbClr>
              </a:buClr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إن كان هناك قوانين جديدة يجب استحداثها حتى تتحقق هذه المبادرة.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21F882-3492-4B0E-B6BA-D05DC9F15D44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6" y="5430889"/>
            <a:ext cx="5659168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التشريع</a:t>
            </a: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ات</a:t>
            </a:r>
            <a:r>
              <a:rPr lang="ar-AE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المطلوب</a:t>
            </a: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ة</a:t>
            </a:r>
            <a:endParaRPr lang="ar-AE" sz="1600" b="1" dirty="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FD3771-0762-49D2-933A-31BDE81B8FCA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54" y="4618329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أهداف البرنامج (غير المباشرة) التي تتأثر بالمبادرة 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D78FFF5F-06EE-489C-B302-30C813B0CE6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4896355"/>
            <a:ext cx="5659171" cy="182511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لكل برنامج أهداف (المستوى الثالث) مباشرة وغير مباشرة موضحة في وثيقة البرنامج. اكتب الأهداف غير المباشرة بأرقامها الخاصة، ثم اشرح كيف تقوم بالمبادرة بتحقيق هذا الهدف. </a:t>
            </a:r>
            <a:endParaRPr lang="ar-AE" sz="1200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3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99C9-6C61-41A3-A361-039A1FD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عامة عن المبادرة </a:t>
            </a:r>
            <a:r>
              <a:rPr lang="ar-SA" sz="1000" dirty="0"/>
              <a:t>(يمكنك زيادة الصفوف أو تقليلها بحسب ما تحتاج)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528A6D-59E2-4ABB-9704-606E5279A9FA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86439" y="1396839"/>
            <a:ext cx="11411113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مؤشرات القياس التي تتأثر بالمبادرة (الأثر على مؤشرات البرنامج)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AD3B37E8-27EE-4CD3-A2C8-BED42E9C475A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443" y="1703972"/>
            <a:ext cx="11411109" cy="30570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مؤشرات القياس التي يستخدمها البرنامج (موجود في الوثيقة) التي ستساهم المبادرة في تحقيقها، وحدد نسبة المساهمة المتوقعة عند انتهاء تنفيذ المبادرة.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B32680-517F-4297-BB04-092A4AFD4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72508"/>
              </p:ext>
            </p:extLst>
          </p:nvPr>
        </p:nvGraphicFramePr>
        <p:xfrm>
          <a:off x="394448" y="2009678"/>
          <a:ext cx="11403104" cy="233476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6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مستهدف 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2022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خط الأساس</a:t>
                      </a: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الوصف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   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المؤشر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/ المقياس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S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إن كان غير معروف ، اكتب غير متوفر، أو صفر إن كان خط الأساس صفر</a:t>
                      </a: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5702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03963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721798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302993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844690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942727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4650E56-8362-4642-B6B8-2513A51CDD3D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86439" y="4447827"/>
            <a:ext cx="11411113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مؤشرات قياس تحدد نجاح المبادرة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7D40831D-2F30-4969-905C-E661211A247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443" y="4745393"/>
            <a:ext cx="11411109" cy="30570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يمكنك أن تضع مجموعة من المؤشرات الأخرى التي تحدد نجاح المبادرة والتي تتوقع تحقيقها، والتي تكون عادة عبارة عن نسب. 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8DB969E6-74E3-42BE-9C9B-C5629EED0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07870"/>
              </p:ext>
            </p:extLst>
          </p:nvPr>
        </p:nvGraphicFramePr>
        <p:xfrm>
          <a:off x="394448" y="5060666"/>
          <a:ext cx="11403104" cy="14386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6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مستهدف 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2022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خط الأساس</a:t>
                      </a: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الوصف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   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AE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المؤشر</a:t>
                      </a:r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/ المقياس</a:t>
                      </a:r>
                      <a:endParaRPr lang="ar-AE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3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ar-S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إن كان غير معروف ، اكتب غير متوفر، أو صفر إن كان خط الأساس صفر</a:t>
                      </a: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5702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03963"/>
                  </a:ext>
                </a:extLst>
              </a:tr>
              <a:tr h="199391"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0" marR="73152" marT="73152" marB="731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ar-SA" sz="10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72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33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99C9-6C61-41A3-A361-039A1FD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عامة عن المبادرة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20C1CC-9B10-44B6-9A8D-11E478E6031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0443" y="1387814"/>
            <a:ext cx="11411113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الأثر المتوقع على مؤشرات الاقتصاد الكلي (إن وجدت)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E710FC-722B-43FE-AC3D-0B1576116D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0443" y="1690349"/>
            <a:ext cx="11411109" cy="127289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مؤشرات القياس المالية التي يستخدمها البرنامج (موجود في الوثيقة) التي ستساهم المبادرة في تحقيقها، وحدد نسبة المساهمة المتوقعة عند انتهاء تنفيذ المبادرة. </a:t>
            </a:r>
          </a:p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اكتب أيضاً أي آثار متوقعة مالية يمكن أن تحققها المبادرة. 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إن لم توجد ، اكتب لا ينطبق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6ECCF1-CC71-4622-8687-D6A7AC591512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86439" y="3036505"/>
            <a:ext cx="11411113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آثر آخر متوقع (غير مالي)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8F1242-3107-4644-9300-3CBB28C203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439" y="3339040"/>
            <a:ext cx="11411109" cy="159480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ما هي الآثار المتوقعة الأخرى في حال إتمام المبادرة على جانب غير مالي (مثلاً: اجتماعي، ثقافي، ... )؟ إن وجدت</a:t>
            </a:r>
          </a:p>
        </p:txBody>
      </p:sp>
    </p:spTree>
    <p:extLst>
      <p:ext uri="{BB962C8B-B14F-4D97-AF65-F5344CB8AC3E}">
        <p14:creationId xmlns:p14="http://schemas.microsoft.com/office/powerpoint/2010/main" val="3148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099C9-6C61-41A3-A361-039A1FD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معلومات عامة عن المبادرة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AF253-7662-45E9-B56F-8365A97D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187" y="6356348"/>
            <a:ext cx="350260" cy="365125"/>
          </a:xfrm>
        </p:spPr>
        <p:txBody>
          <a:bodyPr/>
          <a:lstStyle/>
          <a:p>
            <a:fld id="{56E81E51-0702-4AAE-A068-4F141F5A2B58}" type="slidenum">
              <a:rPr lang="ar-SA" smtClean="0"/>
              <a:t>8</a:t>
            </a:fld>
            <a:endParaRPr lang="ar-S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74B505-9F39-4903-AD17-A99BB8884A7F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79" y="1381998"/>
            <a:ext cx="5659171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مراحل تنفيذ المبادرة (المكونات التنفيذية)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A0E7446-9A11-49E4-A9E9-8C8439BCA8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81" y="1669998"/>
            <a:ext cx="5659171" cy="296694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340200" lvl="1" indent="-228600">
              <a:buClr>
                <a:srgbClr val="44546A"/>
              </a:buClr>
              <a:buSzPct val="100000"/>
              <a:buFont typeface="+mj-lt"/>
              <a:buAutoNum type="arabicPeriod"/>
            </a:pPr>
            <a:r>
              <a:rPr lang="ar-SA" sz="12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ما هي خطوات المشروع لتنفيذ المبادرة على هيئة نقاط، والتي سوف يتم كتابتها مرة ثانية في الشريحتين التاليتين للميزانية التنفيذية والجدول الزمني</a:t>
            </a:r>
            <a:endParaRPr lang="ar-AE" sz="1200" dirty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66D1F5-AC9E-46B2-AF19-55E04FB7636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237070" y="1381030"/>
            <a:ext cx="2816546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الجهات المشاركة من داخل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225A87D9-C0BD-4B20-A0C8-AB30EFA315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37075" y="1659057"/>
            <a:ext cx="2816546" cy="297788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3050" lvl="1" indent="-17145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96048E-08A0-426F-BFC6-050AE07E666A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46" y="1381998"/>
            <a:ext cx="2757854" cy="278026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الجهات المشاركة من خارج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D98E4353-B35B-45D7-A2FF-8C90735806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51" y="1669998"/>
            <a:ext cx="2757854" cy="296694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284400" lvl="1" indent="-172800" algn="r" rtl="1">
              <a:buClr>
                <a:srgbClr val="44546A"/>
              </a:buClr>
              <a:buSzPct val="100000"/>
              <a:buFont typeface="Arial" panose="020B0604020202020204" pitchFamily="34" charset="0"/>
              <a:buChar char="•"/>
            </a:pP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CE183E-BFE3-4FC9-8329-9ECC3BA37D2C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6138356" y="4749169"/>
            <a:ext cx="5659194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الموارد المتوفرة داخل الجامعة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3AE70E1A-A029-42D8-B61F-283EDF515A9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38358" y="5037169"/>
            <a:ext cx="5659192" cy="168430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 algn="r" rtl="1">
              <a:buClr>
                <a:srgbClr val="44546A"/>
              </a:buClr>
              <a:buSzPct val="100000"/>
            </a:pPr>
            <a:r>
              <a:rPr lang="ar-SA" sz="1200" dirty="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موارد تقنية، بشرية، مالية، عقارية، أخرى 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5A7F9B55-0D3B-4AEC-9FC6-C9859BB8C6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446" y="5048257"/>
            <a:ext cx="5659170" cy="16732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45720" tIns="45720" rIns="45720" bIns="45720" anchor="t"/>
          <a:lstStyle/>
          <a:p>
            <a:pPr marL="111600" lvl="1">
              <a:buClr>
                <a:srgbClr val="44546A"/>
              </a:buClr>
              <a:buSzPct val="100000"/>
            </a:pPr>
            <a:r>
              <a:rPr lang="ar-SA" sz="1200">
                <a:solidFill>
                  <a:prstClr val="black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موارد تقنية، بشرية، مالية، عقارية، أخرى </a:t>
            </a:r>
            <a:endParaRPr lang="ar-SA" sz="1200" dirty="0">
              <a:solidFill>
                <a:prstClr val="black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FBA7E03-535F-464A-A055-E281CC5D5F31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394477" y="4760257"/>
            <a:ext cx="5659168" cy="288000"/>
          </a:xfrm>
          <a:prstGeom prst="rect">
            <a:avLst/>
          </a:prstGeom>
          <a:solidFill>
            <a:srgbClr val="1B4276"/>
          </a:solidFill>
          <a:ln w="19050" cap="flat" cmpd="sng" algn="ctr">
            <a:solidFill>
              <a:srgbClr val="1B4276"/>
            </a:solidFill>
            <a:prstDash val="solid"/>
            <a:miter lim="800000"/>
            <a:headEnd type="none" w="lg" len="lg"/>
            <a:tailEnd type="none" w="lg" len="lg"/>
          </a:ln>
        </p:spPr>
        <p:txBody>
          <a:bodyPr lIns="103879" tIns="103879" rIns="103879" bIns="103879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الموارد المطلوبة (غير المتوفرة)</a:t>
            </a:r>
            <a:endParaRPr 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0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6A277C-01E5-4458-8166-2357FD5C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الميزانية التقديرية بالريال السعودي </a:t>
            </a:r>
            <a:r>
              <a:rPr lang="ar-SA" sz="1100" b="0" dirty="0"/>
              <a:t>(في حال الحاجة، قم بتعديل الجدول أو قم بإضافة شريحة جديدة)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AF1DA-AAE6-4EF9-80B1-EDBFDD11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1E51-0702-4AAE-A068-4F141F5A2B58}" type="slidenum">
              <a:rPr lang="ar-SA" smtClean="0"/>
              <a:t>9</a:t>
            </a:fld>
            <a:endParaRPr lang="ar-S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9900C0-3C42-493C-961E-F368DC49F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13010"/>
              </p:ext>
            </p:extLst>
          </p:nvPr>
        </p:nvGraphicFramePr>
        <p:xfrm>
          <a:off x="394448" y="4948243"/>
          <a:ext cx="11403104" cy="17732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2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3878389206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625283824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8575"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مساهمة القطاع الخاص المتوقع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التوفير في المصاريف</a:t>
                      </a:r>
                      <a:r>
                        <a:rPr lang="ar-SA" sz="11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 الحكومية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الدخل على الحكومة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الميزانية المرصودة حالياُ (إن وجدت)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التكلفة الإجمالية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التكاليف التشغيلية 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التكاليف الرأسمالية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9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2019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590"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2020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90"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2021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90"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2022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113433"/>
                  </a:ext>
                </a:extLst>
              </a:tr>
              <a:tr h="287590"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100" dirty="0"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+mn-cs"/>
                          <a:sym typeface="Calibri" panose="020F0502020204030204" pitchFamily="34" charset="0"/>
                        </a:rPr>
                        <a:t>المجموع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E12999-FE9D-4A51-BF86-5B3F35E36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66158"/>
              </p:ext>
            </p:extLst>
          </p:nvPr>
        </p:nvGraphicFramePr>
        <p:xfrm>
          <a:off x="394448" y="1381991"/>
          <a:ext cx="11403104" cy="3443126"/>
        </p:xfrm>
        <a:graphic>
          <a:graphicData uri="http://schemas.openxmlformats.org/drawingml/2006/table">
            <a:tbl>
              <a:tblPr rtl="1"/>
              <a:tblGrid>
                <a:gridCol w="1107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2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67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2538513855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3621789453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518215747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1079175333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79921722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3395473600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668895730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3161882670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1246424064"/>
                    </a:ext>
                  </a:extLst>
                </a:gridCol>
                <a:gridCol w="526293">
                  <a:extLst>
                    <a:ext uri="{9D8B030D-6E8A-4147-A177-3AD203B41FA5}">
                      <a16:colId xmlns:a16="http://schemas.microsoft.com/office/drawing/2014/main" val="2957175828"/>
                    </a:ext>
                  </a:extLst>
                </a:gridCol>
              </a:tblGrid>
              <a:tr h="156419"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ar-SA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مراحل تنفيذ المبادرة (المكونات التنفيذية)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sng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2019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sng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2020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sng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2021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sng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2022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 fontAlgn="b"/>
                      <a:endParaRPr lang="en-US" sz="500" b="1" i="0" u="sng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24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64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sng" strike="noStrike" dirty="0">
                        <a:solidFill>
                          <a:schemeClr val="bg1"/>
                        </a:solidFill>
                        <a:effectLst/>
                        <a:latin typeface="TheSansArab Light" panose="020B0302050302020203" pitchFamily="34" charset="-78"/>
                        <a:cs typeface="TheSansArab Light" panose="020B0302050302020203" pitchFamily="34" charset="-78"/>
                      </a:endParaRPr>
                    </a:p>
                  </a:txBody>
                  <a:tcPr marL="6580" marR="6580" marT="65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242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Q1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Q2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Q3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Q4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Total 2019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Q1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Q2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Q3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Q4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Total 2020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Q1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Q2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Q3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Q4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Total </a:t>
                      </a:r>
                      <a:r>
                        <a:rPr lang="ar-SA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 2021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Q1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Q2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Q3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Q4</a:t>
                      </a: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Total </a:t>
                      </a:r>
                      <a:r>
                        <a:rPr lang="ar-SA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2022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2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64746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66273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09032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32725"/>
                  </a:ext>
                </a:extLst>
              </a:tr>
              <a:tr h="468791">
                <a:tc>
                  <a:txBody>
                    <a:bodyPr/>
                    <a:lstStyle/>
                    <a:p>
                      <a:pPr algn="r" rtl="1" fontAlgn="b"/>
                      <a:endParaRPr lang="ar-SA" sz="5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580" marR="6580" marT="6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85000"/>
                            <a:lumOff val="15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92265"/>
                  </a:ext>
                </a:extLst>
              </a:tr>
              <a:tr h="157442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المجموع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0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en-US" sz="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928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8460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1721</Words>
  <Application>Microsoft Office PowerPoint</Application>
  <PresentationFormat>Widescreen</PresentationFormat>
  <Paragraphs>324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29LT Bukra Rg</vt:lpstr>
      <vt:lpstr>Arial</vt:lpstr>
      <vt:lpstr>Calibri</vt:lpstr>
      <vt:lpstr>Calibri Light</vt:lpstr>
      <vt:lpstr>Courier New</vt:lpstr>
      <vt:lpstr>نسق Office</vt:lpstr>
      <vt:lpstr>PowerPoint Presentation</vt:lpstr>
      <vt:lpstr>بطاقة المبادرة المختصرة (يفضل تعبأتها عند الانتهاء من تصميم المبادرة كاملة)</vt:lpstr>
      <vt:lpstr>معلومات عن مقدم المبادرة</vt:lpstr>
      <vt:lpstr>معلومات عامة عن المبادرة</vt:lpstr>
      <vt:lpstr>معلومات عامة عن المبادرة</vt:lpstr>
      <vt:lpstr>معلومات عامة عن المبادرة (يمكنك زيادة الصفوف أو تقليلها بحسب ما تحتاج)</vt:lpstr>
      <vt:lpstr>معلومات عامة عن المبادرة</vt:lpstr>
      <vt:lpstr>معلومات عامة عن المبادرة</vt:lpstr>
      <vt:lpstr>الميزانية التقديرية بالريال السعودي (في حال الحاجة، قم بتعديل الجدول أو قم بإضافة شريحة جديدة)</vt:lpstr>
      <vt:lpstr>الجدول الزمني لخطة تنفيذ المبادرة وتوزيع الأدوار (في حال الحاجة، قم بتعديل الجدول أو قم بإضافة شريحة جديدة)</vt:lpstr>
      <vt:lpstr>PowerPoint Presentation</vt:lpstr>
      <vt:lpstr>PowerPoint Presentation</vt:lpstr>
      <vt:lpstr>المخاطر المتعلقة بالتنفيذ وخيارات الحد منها</vt:lpstr>
      <vt:lpstr>الملحق 1: تعريف المخاطر و أنواعها  </vt:lpstr>
      <vt:lpstr>الملحق 2: تقييم الخطر: مصفوفة شدة المخاطر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UTS</dc:creator>
  <cp:lastModifiedBy>د.خالد أبوالشامات</cp:lastModifiedBy>
  <cp:revision>65</cp:revision>
  <cp:lastPrinted>2019-03-16T17:06:18Z</cp:lastPrinted>
  <dcterms:created xsi:type="dcterms:W3CDTF">2019-02-28T08:35:19Z</dcterms:created>
  <dcterms:modified xsi:type="dcterms:W3CDTF">2019-04-08T19:08:49Z</dcterms:modified>
</cp:coreProperties>
</file>