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60" r:id="rId5"/>
    <p:sldId id="261" r:id="rId6"/>
    <p:sldId id="274" r:id="rId7"/>
    <p:sldId id="262" r:id="rId8"/>
    <p:sldId id="263" r:id="rId9"/>
    <p:sldId id="264" r:id="rId10"/>
    <p:sldId id="265" r:id="rId11"/>
    <p:sldId id="267" r:id="rId12"/>
    <p:sldId id="268" r:id="rId13"/>
    <p:sldId id="269" r:id="rId14"/>
    <p:sldId id="270" r:id="rId15"/>
    <p:sldId id="271" r:id="rId16"/>
    <p:sldId id="272" r:id="rId17"/>
    <p:sldId id="273" r:id="rId18"/>
    <p:sldId id="259" r:id="rId19"/>
  </p:sldIdLst>
  <p:sldSz cx="5327650" cy="7559675"/>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16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D75"/>
    <a:srgbClr val="C7AA77"/>
    <a:srgbClr val="F0F0F0"/>
    <a:srgbClr val="B79150"/>
    <a:srgbClr val="046676"/>
    <a:srgbClr val="034B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4660"/>
  </p:normalViewPr>
  <p:slideViewPr>
    <p:cSldViewPr snapToGrid="0" showGuides="1">
      <p:cViewPr varScale="1">
        <p:scale>
          <a:sx n="89" d="100"/>
          <a:sy n="89" d="100"/>
        </p:scale>
        <p:origin x="3408" y="84"/>
      </p:cViewPr>
      <p:guideLst>
        <p:guide orient="horz" pos="2381"/>
        <p:guide pos="16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427" cy="513508"/>
          </a:xfrm>
          <a:prstGeom prst="rect">
            <a:avLst/>
          </a:prstGeom>
        </p:spPr>
        <p:txBody>
          <a:bodyPr vert="horz" lIns="99068" tIns="49533" rIns="99068" bIns="49533" rtlCol="0"/>
          <a:lstStyle>
            <a:lvl1pPr algn="l">
              <a:defRPr sz="1300"/>
            </a:lvl1pPr>
          </a:lstStyle>
          <a:p>
            <a:endParaRPr lang="en-GB"/>
          </a:p>
        </p:txBody>
      </p:sp>
      <p:sp>
        <p:nvSpPr>
          <p:cNvPr id="3" name="Date Placeholder 2"/>
          <p:cNvSpPr>
            <a:spLocks noGrp="1"/>
          </p:cNvSpPr>
          <p:nvPr>
            <p:ph type="dt" idx="1"/>
          </p:nvPr>
        </p:nvSpPr>
        <p:spPr>
          <a:xfrm>
            <a:off x="4023994" y="0"/>
            <a:ext cx="3078427" cy="513508"/>
          </a:xfrm>
          <a:prstGeom prst="rect">
            <a:avLst/>
          </a:prstGeom>
        </p:spPr>
        <p:txBody>
          <a:bodyPr vert="horz" lIns="99068" tIns="49533" rIns="99068" bIns="49533" rtlCol="0"/>
          <a:lstStyle>
            <a:lvl1pPr algn="r">
              <a:defRPr sz="1300"/>
            </a:lvl1pPr>
          </a:lstStyle>
          <a:p>
            <a:fld id="{70CAA626-AE4E-4087-BFF1-7A94C0D551EE}" type="datetimeFigureOut">
              <a:rPr lang="en-GB" smtClean="0"/>
              <a:t>30/11/2025</a:t>
            </a:fld>
            <a:endParaRPr lang="en-GB"/>
          </a:p>
        </p:txBody>
      </p:sp>
      <p:sp>
        <p:nvSpPr>
          <p:cNvPr id="4" name="Slide Image Placeholder 3"/>
          <p:cNvSpPr>
            <a:spLocks noGrp="1" noRot="1" noChangeAspect="1"/>
          </p:cNvSpPr>
          <p:nvPr>
            <p:ph type="sldImg" idx="2"/>
          </p:nvPr>
        </p:nvSpPr>
        <p:spPr>
          <a:xfrm>
            <a:off x="2335213" y="1279525"/>
            <a:ext cx="2433637" cy="3454400"/>
          </a:xfrm>
          <a:prstGeom prst="rect">
            <a:avLst/>
          </a:prstGeom>
          <a:noFill/>
          <a:ln w="12700">
            <a:solidFill>
              <a:prstClr val="black"/>
            </a:solidFill>
          </a:ln>
        </p:spPr>
        <p:txBody>
          <a:bodyPr vert="horz" lIns="99068" tIns="49533" rIns="99068" bIns="49533"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68" tIns="49533" rIns="99068" bIns="495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10"/>
            <a:ext cx="3078427" cy="513507"/>
          </a:xfrm>
          <a:prstGeom prst="rect">
            <a:avLst/>
          </a:prstGeom>
        </p:spPr>
        <p:txBody>
          <a:bodyPr vert="horz" lIns="99068" tIns="49533" rIns="99068" bIns="49533" rtlCol="0" anchor="b"/>
          <a:lstStyle>
            <a:lvl1pPr algn="l">
              <a:defRPr sz="1300"/>
            </a:lvl1pPr>
          </a:lstStyle>
          <a:p>
            <a:endParaRPr lang="en-GB"/>
          </a:p>
        </p:txBody>
      </p:sp>
      <p:sp>
        <p:nvSpPr>
          <p:cNvPr id="7" name="Slide Number Placeholder 6"/>
          <p:cNvSpPr>
            <a:spLocks noGrp="1"/>
          </p:cNvSpPr>
          <p:nvPr>
            <p:ph type="sldNum" sz="quarter" idx="5"/>
          </p:nvPr>
        </p:nvSpPr>
        <p:spPr>
          <a:xfrm>
            <a:off x="4023994" y="9721110"/>
            <a:ext cx="3078427" cy="513507"/>
          </a:xfrm>
          <a:prstGeom prst="rect">
            <a:avLst/>
          </a:prstGeom>
        </p:spPr>
        <p:txBody>
          <a:bodyPr vert="horz" lIns="99068" tIns="49533" rIns="99068" bIns="49533" rtlCol="0" anchor="b"/>
          <a:lstStyle>
            <a:lvl1pPr algn="r">
              <a:defRPr sz="1300"/>
            </a:lvl1pPr>
          </a:lstStyle>
          <a:p>
            <a:fld id="{3E135859-168C-4983-8554-63535D519C0C}" type="slidenum">
              <a:rPr lang="en-GB" smtClean="0"/>
              <a:t>‹#›</a:t>
            </a:fld>
            <a:endParaRPr lang="en-GB"/>
          </a:p>
        </p:txBody>
      </p:sp>
    </p:spTree>
    <p:extLst>
      <p:ext uri="{BB962C8B-B14F-4D97-AF65-F5344CB8AC3E}">
        <p14:creationId xmlns:p14="http://schemas.microsoft.com/office/powerpoint/2010/main" val="146591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135859-168C-4983-8554-63535D519C0C}" type="slidenum">
              <a:rPr lang="en-GB" smtClean="0"/>
              <a:t>8</a:t>
            </a:fld>
            <a:endParaRPr lang="en-GB"/>
          </a:p>
        </p:txBody>
      </p:sp>
    </p:spTree>
    <p:extLst>
      <p:ext uri="{BB962C8B-B14F-4D97-AF65-F5344CB8AC3E}">
        <p14:creationId xmlns:p14="http://schemas.microsoft.com/office/powerpoint/2010/main" val="147374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135859-168C-4983-8554-63535D519C0C}" type="slidenum">
              <a:rPr lang="en-GB" smtClean="0"/>
              <a:t>16</a:t>
            </a:fld>
            <a:endParaRPr lang="en-GB"/>
          </a:p>
        </p:txBody>
      </p:sp>
    </p:spTree>
    <p:extLst>
      <p:ext uri="{BB962C8B-B14F-4D97-AF65-F5344CB8AC3E}">
        <p14:creationId xmlns:p14="http://schemas.microsoft.com/office/powerpoint/2010/main" val="27603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4FD01-67DB-B47B-D333-DB035D494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DB745-FCBE-0119-EF03-4C7448F50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3F859-CAAF-4002-21F4-5F46E05672A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7A2732-07B1-FDFC-3319-34AC0AC5CD89}"/>
              </a:ext>
            </a:extLst>
          </p:cNvPr>
          <p:cNvSpPr>
            <a:spLocks noGrp="1"/>
          </p:cNvSpPr>
          <p:nvPr>
            <p:ph type="sldNum" sz="quarter" idx="5"/>
          </p:nvPr>
        </p:nvSpPr>
        <p:spPr/>
        <p:txBody>
          <a:bodyPr/>
          <a:lstStyle/>
          <a:p>
            <a:fld id="{3E135859-168C-4983-8554-63535D519C0C}" type="slidenum">
              <a:rPr lang="en-GB" smtClean="0"/>
              <a:t>17</a:t>
            </a:fld>
            <a:endParaRPr lang="en-GB"/>
          </a:p>
        </p:txBody>
      </p:sp>
    </p:spTree>
    <p:extLst>
      <p:ext uri="{BB962C8B-B14F-4D97-AF65-F5344CB8AC3E}">
        <p14:creationId xmlns:p14="http://schemas.microsoft.com/office/powerpoint/2010/main" val="342013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1A6E16-F15F-BD2D-4B6D-E78846C0AEFC}"/>
              </a:ext>
            </a:extLst>
          </p:cNvPr>
          <p:cNvSpPr/>
          <p:nvPr userDrawn="1"/>
        </p:nvSpPr>
        <p:spPr>
          <a:xfrm>
            <a:off x="0" y="0"/>
            <a:ext cx="5327650" cy="7559675"/>
          </a:xfrm>
          <a:prstGeom prst="rect">
            <a:avLst/>
          </a:prstGeom>
          <a:gradFill>
            <a:gsLst>
              <a:gs pos="100000">
                <a:schemeClr val="bg1"/>
              </a:gs>
              <a:gs pos="0">
                <a:schemeClr val="bg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4112985"/>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16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6970" y="503978"/>
            <a:ext cx="1718306" cy="1763924"/>
          </a:xfrm>
        </p:spPr>
        <p:txBody>
          <a:bodyPr anchor="b"/>
          <a:lstStyle>
            <a:lvl1pPr>
              <a:defRPr sz="1864"/>
            </a:lvl1pPr>
          </a:lstStyle>
          <a:p>
            <a:r>
              <a:rPr lang="en-US"/>
              <a:t>Click to edit Master title style</a:t>
            </a:r>
            <a:endParaRPr lang="en-US" dirty="0"/>
          </a:p>
        </p:txBody>
      </p:sp>
      <p:sp>
        <p:nvSpPr>
          <p:cNvPr id="3" name="Picture Placeholder 2"/>
          <p:cNvSpPr>
            <a:spLocks noGrp="1" noChangeAspect="1"/>
          </p:cNvSpPr>
          <p:nvPr>
            <p:ph type="pic" idx="1"/>
          </p:nvPr>
        </p:nvSpPr>
        <p:spPr>
          <a:xfrm>
            <a:off x="2264945" y="1088455"/>
            <a:ext cx="2697123" cy="5372269"/>
          </a:xfrm>
        </p:spPr>
        <p:txBody>
          <a:bodyPr anchor="t"/>
          <a:lstStyle>
            <a:lvl1pPr marL="0" indent="0">
              <a:buNone/>
              <a:defRPr sz="1864"/>
            </a:lvl1pPr>
            <a:lvl2pPr marL="266365" indent="0">
              <a:buNone/>
              <a:defRPr sz="1631"/>
            </a:lvl2pPr>
            <a:lvl3pPr marL="532729" indent="0">
              <a:buNone/>
              <a:defRPr sz="1398"/>
            </a:lvl3pPr>
            <a:lvl4pPr marL="799094" indent="0">
              <a:buNone/>
              <a:defRPr sz="1165"/>
            </a:lvl4pPr>
            <a:lvl5pPr marL="1065459" indent="0">
              <a:buNone/>
              <a:defRPr sz="1165"/>
            </a:lvl5pPr>
            <a:lvl6pPr marL="1331824" indent="0">
              <a:buNone/>
              <a:defRPr sz="1165"/>
            </a:lvl6pPr>
            <a:lvl7pPr marL="1598188" indent="0">
              <a:buNone/>
              <a:defRPr sz="1165"/>
            </a:lvl7pPr>
            <a:lvl8pPr marL="1864553" indent="0">
              <a:buNone/>
              <a:defRPr sz="1165"/>
            </a:lvl8pPr>
            <a:lvl9pPr marL="2130918" indent="0">
              <a:buNone/>
              <a:defRPr sz="1165"/>
            </a:lvl9pPr>
          </a:lstStyle>
          <a:p>
            <a:r>
              <a:rPr lang="en-US"/>
              <a:t>Click icon to add picture</a:t>
            </a:r>
            <a:endParaRPr lang="en-US" dirty="0"/>
          </a:p>
        </p:txBody>
      </p:sp>
      <p:sp>
        <p:nvSpPr>
          <p:cNvPr id="4" name="Text Placeholder 3"/>
          <p:cNvSpPr>
            <a:spLocks noGrp="1"/>
          </p:cNvSpPr>
          <p:nvPr>
            <p:ph type="body" sz="half" idx="2"/>
          </p:nvPr>
        </p:nvSpPr>
        <p:spPr>
          <a:xfrm>
            <a:off x="366970" y="2267902"/>
            <a:ext cx="1718306" cy="4201570"/>
          </a:xfrm>
        </p:spPr>
        <p:txBody>
          <a:bodyPr/>
          <a:lstStyle>
            <a:lvl1pPr marL="0" indent="0">
              <a:buNone/>
              <a:defRPr sz="932"/>
            </a:lvl1pPr>
            <a:lvl2pPr marL="266365" indent="0">
              <a:buNone/>
              <a:defRPr sz="816"/>
            </a:lvl2pPr>
            <a:lvl3pPr marL="532729" indent="0">
              <a:buNone/>
              <a:defRPr sz="699"/>
            </a:lvl3pPr>
            <a:lvl4pPr marL="799094" indent="0">
              <a:buNone/>
              <a:defRPr sz="583"/>
            </a:lvl4pPr>
            <a:lvl5pPr marL="1065459" indent="0">
              <a:buNone/>
              <a:defRPr sz="583"/>
            </a:lvl5pPr>
            <a:lvl6pPr marL="1331824" indent="0">
              <a:buNone/>
              <a:defRPr sz="583"/>
            </a:lvl6pPr>
            <a:lvl7pPr marL="1598188" indent="0">
              <a:buNone/>
              <a:defRPr sz="583"/>
            </a:lvl7pPr>
            <a:lvl8pPr marL="1864553" indent="0">
              <a:buNone/>
              <a:defRPr sz="583"/>
            </a:lvl8pPr>
            <a:lvl9pPr marL="2130918" indent="0">
              <a:buNone/>
              <a:defRPr sz="583"/>
            </a:lvl9pPr>
          </a:lstStyle>
          <a:p>
            <a:pPr lvl="0"/>
            <a:r>
              <a:rPr lang="en-US"/>
              <a:t>Click to edit Master text styles</a:t>
            </a:r>
          </a:p>
        </p:txBody>
      </p:sp>
      <p:sp>
        <p:nvSpPr>
          <p:cNvPr id="5" name="Date Placeholder 4"/>
          <p:cNvSpPr>
            <a:spLocks noGrp="1"/>
          </p:cNvSpPr>
          <p:nvPr>
            <p:ph type="dt" sz="half" idx="10"/>
          </p:nvPr>
        </p:nvSpPr>
        <p:spPr/>
        <p:txBody>
          <a:bodyPr/>
          <a:lstStyle/>
          <a:p>
            <a:fld id="{DE27CF02-0381-4E0C-A283-60C4888DC3E7}" type="datetimeFigureOut">
              <a:rPr lang="en-GB" smtClean="0"/>
              <a:t>30/11/2025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326399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27CF02-0381-4E0C-A283-60C4888DC3E7}" type="datetimeFigureOut">
              <a:rPr lang="en-GB" smtClean="0"/>
              <a:t>30/11/2025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283441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2600" y="402483"/>
            <a:ext cx="1148775"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66276" y="402483"/>
            <a:ext cx="3379728"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27CF02-0381-4E0C-A283-60C4888DC3E7}" type="datetimeFigureOut">
              <a:rPr lang="en-GB" smtClean="0"/>
              <a:t>30/11/2025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89098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1A6E16-F15F-BD2D-4B6D-E78846C0AEFC}"/>
              </a:ext>
            </a:extLst>
          </p:cNvPr>
          <p:cNvSpPr/>
          <p:nvPr userDrawn="1"/>
        </p:nvSpPr>
        <p:spPr>
          <a:xfrm>
            <a:off x="0" y="0"/>
            <a:ext cx="5327650" cy="7559675"/>
          </a:xfrm>
          <a:prstGeom prst="rect">
            <a:avLst/>
          </a:prstGeom>
          <a:gradFill>
            <a:gsLst>
              <a:gs pos="100000">
                <a:srgbClr val="F0F0F0"/>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C602A75D-0A55-7171-8C54-92B6178B892B}"/>
              </a:ext>
            </a:extLst>
          </p:cNvPr>
          <p:cNvCxnSpPr>
            <a:cxnSpLocks/>
          </p:cNvCxnSpPr>
          <p:nvPr userDrawn="1"/>
        </p:nvCxnSpPr>
        <p:spPr>
          <a:xfrm flipH="1">
            <a:off x="257175" y="7373567"/>
            <a:ext cx="4764881"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C0820432-92A4-8FA4-5131-A4467D16423F}"/>
              </a:ext>
            </a:extLst>
          </p:cNvPr>
          <p:cNvSpPr/>
          <p:nvPr userDrawn="1"/>
        </p:nvSpPr>
        <p:spPr>
          <a:xfrm rot="2722670">
            <a:off x="250610" y="7285622"/>
            <a:ext cx="180653" cy="180653"/>
          </a:xfrm>
          <a:prstGeom prst="rect">
            <a:avLst/>
          </a:prstGeom>
          <a:solidFill>
            <a:srgbClr val="B79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A350B58-B188-3A32-FE8A-E9A9C4E9CD9F}"/>
              </a:ext>
            </a:extLst>
          </p:cNvPr>
          <p:cNvSpPr txBox="1"/>
          <p:nvPr userDrawn="1"/>
        </p:nvSpPr>
        <p:spPr>
          <a:xfrm>
            <a:off x="129005" y="7267660"/>
            <a:ext cx="423862" cy="215444"/>
          </a:xfrm>
          <a:prstGeom prst="rect">
            <a:avLst/>
          </a:prstGeom>
          <a:noFill/>
        </p:spPr>
        <p:txBody>
          <a:bodyPr wrap="square" rtlCol="0">
            <a:spAutoFit/>
          </a:bodyPr>
          <a:lstStyle/>
          <a:p>
            <a:pPr algn="ctr"/>
            <a:fld id="{57C701AB-E82A-40A8-A942-8DBA63FE7017}" type="slidenum">
              <a:rPr lang="en-GB" sz="800" b="0" smtClean="0">
                <a:solidFill>
                  <a:schemeClr val="bg1"/>
                </a:solidFill>
                <a:latin typeface="RB" panose="00000500000000000000" pitchFamily="2" charset="-78"/>
                <a:cs typeface="RB" panose="00000500000000000000" pitchFamily="2" charset="-78"/>
              </a:rPr>
              <a:t>‹#›</a:t>
            </a:fld>
            <a:endParaRPr lang="en-GB" sz="800" b="0" dirty="0">
              <a:solidFill>
                <a:schemeClr val="bg1"/>
              </a:solidFill>
              <a:latin typeface="RB" panose="00000500000000000000" pitchFamily="2" charset="-78"/>
              <a:cs typeface="RB" panose="00000500000000000000" pitchFamily="2" charset="-78"/>
            </a:endParaRPr>
          </a:p>
        </p:txBody>
      </p:sp>
      <p:sp>
        <p:nvSpPr>
          <p:cNvPr id="11" name="Rectangle 10">
            <a:extLst>
              <a:ext uri="{FF2B5EF4-FFF2-40B4-BE49-F238E27FC236}">
                <a16:creationId xmlns:a16="http://schemas.microsoft.com/office/drawing/2014/main" id="{DC31FE75-4301-8F8F-3D3A-6AFE270FE5EB}"/>
              </a:ext>
            </a:extLst>
          </p:cNvPr>
          <p:cNvSpPr/>
          <p:nvPr userDrawn="1"/>
        </p:nvSpPr>
        <p:spPr>
          <a:xfrm>
            <a:off x="3293269" y="7293769"/>
            <a:ext cx="1813752" cy="15837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A48ECC5-C362-A7C0-3BB5-6826EC6D8BAC}"/>
              </a:ext>
            </a:extLst>
          </p:cNvPr>
          <p:cNvSpPr txBox="1"/>
          <p:nvPr userDrawn="1"/>
        </p:nvSpPr>
        <p:spPr>
          <a:xfrm>
            <a:off x="3204757" y="7267660"/>
            <a:ext cx="1951864" cy="215444"/>
          </a:xfrm>
          <a:prstGeom prst="rect">
            <a:avLst/>
          </a:prstGeom>
          <a:noFill/>
        </p:spPr>
        <p:txBody>
          <a:bodyPr wrap="square" rtlCol="0">
            <a:spAutoFit/>
          </a:bodyPr>
          <a:lstStyle/>
          <a:p>
            <a:pPr algn="r" rtl="1"/>
            <a:r>
              <a:rPr lang="ar-SA" sz="800" b="0" dirty="0">
                <a:solidFill>
                  <a:schemeClr val="bg1"/>
                </a:solidFill>
                <a:latin typeface="RB" panose="00000500000000000000" pitchFamily="2" charset="-78"/>
                <a:cs typeface="RB" panose="00000500000000000000" pitchFamily="2" charset="-78"/>
              </a:rPr>
              <a:t>دليل ترجمة الكتب</a:t>
            </a:r>
            <a:r>
              <a:rPr lang="en-US" sz="800" b="0" dirty="0">
                <a:solidFill>
                  <a:schemeClr val="bg1"/>
                </a:solidFill>
                <a:latin typeface="RB" panose="00000500000000000000" pitchFamily="2" charset="-78"/>
                <a:cs typeface="RB" panose="00000500000000000000" pitchFamily="2" charset="-78"/>
              </a:rPr>
              <a:t> </a:t>
            </a:r>
            <a:r>
              <a:rPr lang="ar-SA" sz="800" b="0" dirty="0">
                <a:solidFill>
                  <a:schemeClr val="bg1"/>
                </a:solidFill>
                <a:latin typeface="RB" panose="00000500000000000000" pitchFamily="2" charset="-78"/>
                <a:cs typeface="RB" panose="00000500000000000000" pitchFamily="2" charset="-78"/>
              </a:rPr>
              <a:t>ونشرها بجامعة أم القرى </a:t>
            </a:r>
            <a:endParaRPr lang="en-GB" sz="800" b="0" dirty="0">
              <a:solidFill>
                <a:schemeClr val="bg1"/>
              </a:solidFill>
              <a:latin typeface="RB" panose="00000500000000000000" pitchFamily="2" charset="-78"/>
              <a:cs typeface="RB" panose="00000500000000000000" pitchFamily="2" charset="-78"/>
            </a:endParaRPr>
          </a:p>
        </p:txBody>
      </p:sp>
    </p:spTree>
    <p:extLst>
      <p:ext uri="{BB962C8B-B14F-4D97-AF65-F5344CB8AC3E}">
        <p14:creationId xmlns:p14="http://schemas.microsoft.com/office/powerpoint/2010/main" val="1799691321"/>
      </p:ext>
    </p:extLst>
  </p:cSld>
  <p:clrMapOvr>
    <a:masterClrMapping/>
  </p:clrMapOvr>
  <p:extLst>
    <p:ext uri="{DCECCB84-F9BA-43D5-87BE-67443E8EF086}">
      <p15:sldGuideLst xmlns:p15="http://schemas.microsoft.com/office/powerpoint/2012/main">
        <p15:guide id="1" orient="horz" pos="249" userDrawn="1">
          <p15:clr>
            <a:srgbClr val="FBAE40"/>
          </p15:clr>
        </p15:guide>
        <p15:guide id="2" pos="1678" userDrawn="1">
          <p15:clr>
            <a:srgbClr val="FBAE40"/>
          </p15:clr>
        </p15:guide>
        <p15:guide id="3" pos="3130" userDrawn="1">
          <p15:clr>
            <a:srgbClr val="FBAE40"/>
          </p15:clr>
        </p15:guide>
        <p15:guide id="4" pos="227" userDrawn="1">
          <p15:clr>
            <a:srgbClr val="FBAE40"/>
          </p15:clr>
        </p15:guide>
        <p15:guide id="5" orient="horz" pos="451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27CF02-0381-4E0C-A283-60C4888DC3E7}" type="datetimeFigureOut">
              <a:rPr lang="en-GB" smtClean="0"/>
              <a:t>30/11/2025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267885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3501" y="1884671"/>
            <a:ext cx="4595098" cy="3144614"/>
          </a:xfrm>
        </p:spPr>
        <p:txBody>
          <a:bodyPr anchor="b"/>
          <a:lstStyle>
            <a:lvl1pPr>
              <a:defRPr sz="3496"/>
            </a:lvl1pPr>
          </a:lstStyle>
          <a:p>
            <a:r>
              <a:rPr lang="en-US"/>
              <a:t>Click to edit Master title style</a:t>
            </a:r>
            <a:endParaRPr lang="en-US" dirty="0"/>
          </a:p>
        </p:txBody>
      </p:sp>
      <p:sp>
        <p:nvSpPr>
          <p:cNvPr id="3" name="Text Placeholder 2"/>
          <p:cNvSpPr>
            <a:spLocks noGrp="1"/>
          </p:cNvSpPr>
          <p:nvPr>
            <p:ph type="body" idx="1"/>
          </p:nvPr>
        </p:nvSpPr>
        <p:spPr>
          <a:xfrm>
            <a:off x="363501" y="5059035"/>
            <a:ext cx="4595098" cy="1653678"/>
          </a:xfrm>
        </p:spPr>
        <p:txBody>
          <a:bodyPr/>
          <a:lstStyle>
            <a:lvl1pPr marL="0" indent="0">
              <a:buNone/>
              <a:defRPr sz="1398">
                <a:solidFill>
                  <a:schemeClr val="tx1">
                    <a:tint val="82000"/>
                  </a:schemeClr>
                </a:solidFill>
              </a:defRPr>
            </a:lvl1pPr>
            <a:lvl2pPr marL="266365" indent="0">
              <a:buNone/>
              <a:defRPr sz="1165">
                <a:solidFill>
                  <a:schemeClr val="tx1">
                    <a:tint val="82000"/>
                  </a:schemeClr>
                </a:solidFill>
              </a:defRPr>
            </a:lvl2pPr>
            <a:lvl3pPr marL="532729" indent="0">
              <a:buNone/>
              <a:defRPr sz="1049">
                <a:solidFill>
                  <a:schemeClr val="tx1">
                    <a:tint val="82000"/>
                  </a:schemeClr>
                </a:solidFill>
              </a:defRPr>
            </a:lvl3pPr>
            <a:lvl4pPr marL="799094" indent="0">
              <a:buNone/>
              <a:defRPr sz="932">
                <a:solidFill>
                  <a:schemeClr val="tx1">
                    <a:tint val="82000"/>
                  </a:schemeClr>
                </a:solidFill>
              </a:defRPr>
            </a:lvl4pPr>
            <a:lvl5pPr marL="1065459" indent="0">
              <a:buNone/>
              <a:defRPr sz="932">
                <a:solidFill>
                  <a:schemeClr val="tx1">
                    <a:tint val="82000"/>
                  </a:schemeClr>
                </a:solidFill>
              </a:defRPr>
            </a:lvl5pPr>
            <a:lvl6pPr marL="1331824" indent="0">
              <a:buNone/>
              <a:defRPr sz="932">
                <a:solidFill>
                  <a:schemeClr val="tx1">
                    <a:tint val="82000"/>
                  </a:schemeClr>
                </a:solidFill>
              </a:defRPr>
            </a:lvl6pPr>
            <a:lvl7pPr marL="1598188" indent="0">
              <a:buNone/>
              <a:defRPr sz="932">
                <a:solidFill>
                  <a:schemeClr val="tx1">
                    <a:tint val="82000"/>
                  </a:schemeClr>
                </a:solidFill>
              </a:defRPr>
            </a:lvl7pPr>
            <a:lvl8pPr marL="1864553" indent="0">
              <a:buNone/>
              <a:defRPr sz="932">
                <a:solidFill>
                  <a:schemeClr val="tx1">
                    <a:tint val="82000"/>
                  </a:schemeClr>
                </a:solidFill>
              </a:defRPr>
            </a:lvl8pPr>
            <a:lvl9pPr marL="2130918" indent="0">
              <a:buNone/>
              <a:defRPr sz="932">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27CF02-0381-4E0C-A283-60C4888DC3E7}" type="datetimeFigureOut">
              <a:rPr lang="en-GB" smtClean="0"/>
              <a:t>30/11/2025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235351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6276" y="2012414"/>
            <a:ext cx="226425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697123" y="2012414"/>
            <a:ext cx="226425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27CF02-0381-4E0C-A283-60C4888DC3E7}" type="datetimeFigureOut">
              <a:rPr lang="en-GB" smtClean="0"/>
              <a:t>30/11/2025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298329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6970" y="402484"/>
            <a:ext cx="4595098"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366971" y="1853171"/>
            <a:ext cx="2253845" cy="908210"/>
          </a:xfrm>
        </p:spPr>
        <p:txBody>
          <a:bodyPr anchor="b"/>
          <a:lstStyle>
            <a:lvl1pPr marL="0" indent="0">
              <a:buNone/>
              <a:defRPr sz="1398" b="1"/>
            </a:lvl1pPr>
            <a:lvl2pPr marL="266365" indent="0">
              <a:buNone/>
              <a:defRPr sz="1165" b="1"/>
            </a:lvl2pPr>
            <a:lvl3pPr marL="532729" indent="0">
              <a:buNone/>
              <a:defRPr sz="1049" b="1"/>
            </a:lvl3pPr>
            <a:lvl4pPr marL="799094" indent="0">
              <a:buNone/>
              <a:defRPr sz="932" b="1"/>
            </a:lvl4pPr>
            <a:lvl5pPr marL="1065459" indent="0">
              <a:buNone/>
              <a:defRPr sz="932" b="1"/>
            </a:lvl5pPr>
            <a:lvl6pPr marL="1331824" indent="0">
              <a:buNone/>
              <a:defRPr sz="932" b="1"/>
            </a:lvl6pPr>
            <a:lvl7pPr marL="1598188" indent="0">
              <a:buNone/>
              <a:defRPr sz="932" b="1"/>
            </a:lvl7pPr>
            <a:lvl8pPr marL="1864553" indent="0">
              <a:buNone/>
              <a:defRPr sz="932" b="1"/>
            </a:lvl8pPr>
            <a:lvl9pPr marL="2130918" indent="0">
              <a:buNone/>
              <a:defRPr sz="932" b="1"/>
            </a:lvl9pPr>
          </a:lstStyle>
          <a:p>
            <a:pPr lvl="0"/>
            <a:r>
              <a:rPr lang="en-US"/>
              <a:t>Click to edit Master text styles</a:t>
            </a:r>
          </a:p>
        </p:txBody>
      </p:sp>
      <p:sp>
        <p:nvSpPr>
          <p:cNvPr id="4" name="Content Placeholder 3"/>
          <p:cNvSpPr>
            <a:spLocks noGrp="1"/>
          </p:cNvSpPr>
          <p:nvPr>
            <p:ph sz="half" idx="2"/>
          </p:nvPr>
        </p:nvSpPr>
        <p:spPr>
          <a:xfrm>
            <a:off x="366971" y="2761381"/>
            <a:ext cx="2253845"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697123" y="1853171"/>
            <a:ext cx="2264945" cy="908210"/>
          </a:xfrm>
        </p:spPr>
        <p:txBody>
          <a:bodyPr anchor="b"/>
          <a:lstStyle>
            <a:lvl1pPr marL="0" indent="0">
              <a:buNone/>
              <a:defRPr sz="1398" b="1"/>
            </a:lvl1pPr>
            <a:lvl2pPr marL="266365" indent="0">
              <a:buNone/>
              <a:defRPr sz="1165" b="1"/>
            </a:lvl2pPr>
            <a:lvl3pPr marL="532729" indent="0">
              <a:buNone/>
              <a:defRPr sz="1049" b="1"/>
            </a:lvl3pPr>
            <a:lvl4pPr marL="799094" indent="0">
              <a:buNone/>
              <a:defRPr sz="932" b="1"/>
            </a:lvl4pPr>
            <a:lvl5pPr marL="1065459" indent="0">
              <a:buNone/>
              <a:defRPr sz="932" b="1"/>
            </a:lvl5pPr>
            <a:lvl6pPr marL="1331824" indent="0">
              <a:buNone/>
              <a:defRPr sz="932" b="1"/>
            </a:lvl6pPr>
            <a:lvl7pPr marL="1598188" indent="0">
              <a:buNone/>
              <a:defRPr sz="932" b="1"/>
            </a:lvl7pPr>
            <a:lvl8pPr marL="1864553" indent="0">
              <a:buNone/>
              <a:defRPr sz="932" b="1"/>
            </a:lvl8pPr>
            <a:lvl9pPr marL="2130918" indent="0">
              <a:buNone/>
              <a:defRPr sz="932" b="1"/>
            </a:lvl9pPr>
          </a:lstStyle>
          <a:p>
            <a:pPr lvl="0"/>
            <a:r>
              <a:rPr lang="en-US"/>
              <a:t>Click to edit Master text styles</a:t>
            </a:r>
          </a:p>
        </p:txBody>
      </p:sp>
      <p:sp>
        <p:nvSpPr>
          <p:cNvPr id="6" name="Content Placeholder 5"/>
          <p:cNvSpPr>
            <a:spLocks noGrp="1"/>
          </p:cNvSpPr>
          <p:nvPr>
            <p:ph sz="quarter" idx="4"/>
          </p:nvPr>
        </p:nvSpPr>
        <p:spPr>
          <a:xfrm>
            <a:off x="2697123" y="2761381"/>
            <a:ext cx="2264945"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27CF02-0381-4E0C-A283-60C4888DC3E7}" type="datetimeFigureOut">
              <a:rPr lang="en-GB" smtClean="0"/>
              <a:t>30/11/2025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2127431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27CF02-0381-4E0C-A283-60C4888DC3E7}" type="datetimeFigureOut">
              <a:rPr lang="en-GB" smtClean="0"/>
              <a:t>30/11/2025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343660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27CF02-0381-4E0C-A283-60C4888DC3E7}" type="datetimeFigureOut">
              <a:rPr lang="en-GB" smtClean="0"/>
              <a:t>30/11/2025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2124313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6970" y="503978"/>
            <a:ext cx="1718306" cy="1763924"/>
          </a:xfrm>
        </p:spPr>
        <p:txBody>
          <a:bodyPr anchor="b"/>
          <a:lstStyle>
            <a:lvl1pPr>
              <a:defRPr sz="1864"/>
            </a:lvl1pPr>
          </a:lstStyle>
          <a:p>
            <a:r>
              <a:rPr lang="en-US"/>
              <a:t>Click to edit Master title style</a:t>
            </a:r>
            <a:endParaRPr lang="en-US" dirty="0"/>
          </a:p>
        </p:txBody>
      </p:sp>
      <p:sp>
        <p:nvSpPr>
          <p:cNvPr id="3" name="Content Placeholder 2"/>
          <p:cNvSpPr>
            <a:spLocks noGrp="1"/>
          </p:cNvSpPr>
          <p:nvPr>
            <p:ph idx="1"/>
          </p:nvPr>
        </p:nvSpPr>
        <p:spPr>
          <a:xfrm>
            <a:off x="2264945" y="1088455"/>
            <a:ext cx="2697123" cy="5372269"/>
          </a:xfrm>
        </p:spPr>
        <p:txBody>
          <a:bodyPr/>
          <a:lstStyle>
            <a:lvl1pPr>
              <a:defRPr sz="1864"/>
            </a:lvl1pPr>
            <a:lvl2pPr>
              <a:defRPr sz="1631"/>
            </a:lvl2pPr>
            <a:lvl3pPr>
              <a:defRPr sz="1398"/>
            </a:lvl3pPr>
            <a:lvl4pPr>
              <a:defRPr sz="1165"/>
            </a:lvl4pPr>
            <a:lvl5pPr>
              <a:defRPr sz="1165"/>
            </a:lvl5pPr>
            <a:lvl6pPr>
              <a:defRPr sz="1165"/>
            </a:lvl6pPr>
            <a:lvl7pPr>
              <a:defRPr sz="1165"/>
            </a:lvl7pPr>
            <a:lvl8pPr>
              <a:defRPr sz="1165"/>
            </a:lvl8pPr>
            <a:lvl9pPr>
              <a:defRPr sz="11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6970" y="2267902"/>
            <a:ext cx="1718306" cy="4201570"/>
          </a:xfrm>
        </p:spPr>
        <p:txBody>
          <a:bodyPr/>
          <a:lstStyle>
            <a:lvl1pPr marL="0" indent="0">
              <a:buNone/>
              <a:defRPr sz="932"/>
            </a:lvl1pPr>
            <a:lvl2pPr marL="266365" indent="0">
              <a:buNone/>
              <a:defRPr sz="816"/>
            </a:lvl2pPr>
            <a:lvl3pPr marL="532729" indent="0">
              <a:buNone/>
              <a:defRPr sz="699"/>
            </a:lvl3pPr>
            <a:lvl4pPr marL="799094" indent="0">
              <a:buNone/>
              <a:defRPr sz="583"/>
            </a:lvl4pPr>
            <a:lvl5pPr marL="1065459" indent="0">
              <a:buNone/>
              <a:defRPr sz="583"/>
            </a:lvl5pPr>
            <a:lvl6pPr marL="1331824" indent="0">
              <a:buNone/>
              <a:defRPr sz="583"/>
            </a:lvl6pPr>
            <a:lvl7pPr marL="1598188" indent="0">
              <a:buNone/>
              <a:defRPr sz="583"/>
            </a:lvl7pPr>
            <a:lvl8pPr marL="1864553" indent="0">
              <a:buNone/>
              <a:defRPr sz="583"/>
            </a:lvl8pPr>
            <a:lvl9pPr marL="2130918" indent="0">
              <a:buNone/>
              <a:defRPr sz="583"/>
            </a:lvl9pPr>
          </a:lstStyle>
          <a:p>
            <a:pPr lvl="0"/>
            <a:r>
              <a:rPr lang="en-US"/>
              <a:t>Click to edit Master text styles</a:t>
            </a:r>
          </a:p>
        </p:txBody>
      </p:sp>
      <p:sp>
        <p:nvSpPr>
          <p:cNvPr id="5" name="Date Placeholder 4"/>
          <p:cNvSpPr>
            <a:spLocks noGrp="1"/>
          </p:cNvSpPr>
          <p:nvPr>
            <p:ph type="dt" sz="half" idx="10"/>
          </p:nvPr>
        </p:nvSpPr>
        <p:spPr/>
        <p:txBody>
          <a:bodyPr/>
          <a:lstStyle/>
          <a:p>
            <a:fld id="{DE27CF02-0381-4E0C-A283-60C4888DC3E7}" type="datetimeFigureOut">
              <a:rPr lang="en-GB" smtClean="0"/>
              <a:t>30/11/2025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BC168B-2619-4820-8C2E-B6931DD53B28}" type="slidenum">
              <a:rPr lang="en-GB" smtClean="0"/>
              <a:t>‹#›</a:t>
            </a:fld>
            <a:endParaRPr lang="en-GB"/>
          </a:p>
        </p:txBody>
      </p:sp>
    </p:spTree>
    <p:extLst>
      <p:ext uri="{BB962C8B-B14F-4D97-AF65-F5344CB8AC3E}">
        <p14:creationId xmlns:p14="http://schemas.microsoft.com/office/powerpoint/2010/main" val="155571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6276" y="402484"/>
            <a:ext cx="4595098"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66276" y="2012414"/>
            <a:ext cx="4595098"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6276" y="7006700"/>
            <a:ext cx="1198721" cy="402483"/>
          </a:xfrm>
          <a:prstGeom prst="rect">
            <a:avLst/>
          </a:prstGeom>
        </p:spPr>
        <p:txBody>
          <a:bodyPr vert="horz" lIns="91440" tIns="45720" rIns="91440" bIns="45720" rtlCol="0" anchor="ctr"/>
          <a:lstStyle>
            <a:lvl1pPr algn="l">
              <a:defRPr sz="699">
                <a:solidFill>
                  <a:schemeClr val="tx1">
                    <a:tint val="82000"/>
                  </a:schemeClr>
                </a:solidFill>
              </a:defRPr>
            </a:lvl1pPr>
          </a:lstStyle>
          <a:p>
            <a:fld id="{DE27CF02-0381-4E0C-A283-60C4888DC3E7}" type="datetimeFigureOut">
              <a:rPr lang="en-GB" smtClean="0"/>
              <a:t>30/11/2025</a:t>
            </a:fld>
            <a:endParaRPr lang="en-GB"/>
          </a:p>
        </p:txBody>
      </p:sp>
      <p:sp>
        <p:nvSpPr>
          <p:cNvPr id="5" name="Footer Placeholder 4"/>
          <p:cNvSpPr>
            <a:spLocks noGrp="1"/>
          </p:cNvSpPr>
          <p:nvPr>
            <p:ph type="ftr" sz="quarter" idx="3"/>
          </p:nvPr>
        </p:nvSpPr>
        <p:spPr>
          <a:xfrm>
            <a:off x="1764784" y="7006700"/>
            <a:ext cx="1798082" cy="402483"/>
          </a:xfrm>
          <a:prstGeom prst="rect">
            <a:avLst/>
          </a:prstGeom>
        </p:spPr>
        <p:txBody>
          <a:bodyPr vert="horz" lIns="91440" tIns="45720" rIns="91440" bIns="45720" rtlCol="0" anchor="ctr"/>
          <a:lstStyle>
            <a:lvl1pPr algn="ctr">
              <a:defRPr sz="699">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3762653" y="7006700"/>
            <a:ext cx="1198721" cy="402483"/>
          </a:xfrm>
          <a:prstGeom prst="rect">
            <a:avLst/>
          </a:prstGeom>
        </p:spPr>
        <p:txBody>
          <a:bodyPr vert="horz" lIns="91440" tIns="45720" rIns="91440" bIns="45720" rtlCol="0" anchor="ctr"/>
          <a:lstStyle>
            <a:lvl1pPr algn="r">
              <a:defRPr sz="699">
                <a:solidFill>
                  <a:schemeClr val="tx1">
                    <a:tint val="82000"/>
                  </a:schemeClr>
                </a:solidFill>
              </a:defRPr>
            </a:lvl1pPr>
          </a:lstStyle>
          <a:p>
            <a:fld id="{27BC168B-2619-4820-8C2E-B6931DD53B28}" type="slidenum">
              <a:rPr lang="en-GB" smtClean="0"/>
              <a:t>‹#›</a:t>
            </a:fld>
            <a:endParaRPr lang="en-GB"/>
          </a:p>
        </p:txBody>
      </p:sp>
    </p:spTree>
    <p:extLst>
      <p:ext uri="{BB962C8B-B14F-4D97-AF65-F5344CB8AC3E}">
        <p14:creationId xmlns:p14="http://schemas.microsoft.com/office/powerpoint/2010/main" val="646919321"/>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532729" rtl="0" eaLnBrk="1" latinLnBrk="0" hangingPunct="1">
        <a:lnSpc>
          <a:spcPct val="90000"/>
        </a:lnSpc>
        <a:spcBef>
          <a:spcPct val="0"/>
        </a:spcBef>
        <a:buNone/>
        <a:defRPr sz="2563" kern="1200">
          <a:solidFill>
            <a:schemeClr val="tx1"/>
          </a:solidFill>
          <a:latin typeface="+mj-lt"/>
          <a:ea typeface="+mj-ea"/>
          <a:cs typeface="+mj-cs"/>
        </a:defRPr>
      </a:lvl1pPr>
    </p:titleStyle>
    <p:bodyStyle>
      <a:lvl1pPr marL="133182" indent="-133182" algn="l" defTabSz="532729" rtl="0" eaLnBrk="1" latinLnBrk="0" hangingPunct="1">
        <a:lnSpc>
          <a:spcPct val="90000"/>
        </a:lnSpc>
        <a:spcBef>
          <a:spcPts val="583"/>
        </a:spcBef>
        <a:buFont typeface="Arial" panose="020B0604020202020204" pitchFamily="34" charset="0"/>
        <a:buChar char="•"/>
        <a:defRPr sz="1631" kern="1200">
          <a:solidFill>
            <a:schemeClr val="tx1"/>
          </a:solidFill>
          <a:latin typeface="+mn-lt"/>
          <a:ea typeface="+mn-ea"/>
          <a:cs typeface="+mn-cs"/>
        </a:defRPr>
      </a:lvl1pPr>
      <a:lvl2pPr marL="399547" indent="-133182" algn="l" defTabSz="532729" rtl="0" eaLnBrk="1" latinLnBrk="0" hangingPunct="1">
        <a:lnSpc>
          <a:spcPct val="90000"/>
        </a:lnSpc>
        <a:spcBef>
          <a:spcPts val="291"/>
        </a:spcBef>
        <a:buFont typeface="Arial" panose="020B0604020202020204" pitchFamily="34" charset="0"/>
        <a:buChar char="•"/>
        <a:defRPr sz="1398" kern="1200">
          <a:solidFill>
            <a:schemeClr val="tx1"/>
          </a:solidFill>
          <a:latin typeface="+mn-lt"/>
          <a:ea typeface="+mn-ea"/>
          <a:cs typeface="+mn-cs"/>
        </a:defRPr>
      </a:lvl2pPr>
      <a:lvl3pPr marL="665912" indent="-133182" algn="l" defTabSz="532729" rtl="0" eaLnBrk="1" latinLnBrk="0" hangingPunct="1">
        <a:lnSpc>
          <a:spcPct val="90000"/>
        </a:lnSpc>
        <a:spcBef>
          <a:spcPts val="291"/>
        </a:spcBef>
        <a:buFont typeface="Arial" panose="020B0604020202020204" pitchFamily="34" charset="0"/>
        <a:buChar char="•"/>
        <a:defRPr sz="1165" kern="1200">
          <a:solidFill>
            <a:schemeClr val="tx1"/>
          </a:solidFill>
          <a:latin typeface="+mn-lt"/>
          <a:ea typeface="+mn-ea"/>
          <a:cs typeface="+mn-cs"/>
        </a:defRPr>
      </a:lvl3pPr>
      <a:lvl4pPr marL="932277"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4pPr>
      <a:lvl5pPr marL="1198641"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5pPr>
      <a:lvl6pPr marL="1465006"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6pPr>
      <a:lvl7pPr marL="1731371"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7pPr>
      <a:lvl8pPr marL="1997735"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8pPr>
      <a:lvl9pPr marL="2264100"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9pPr>
    </p:bodyStyle>
    <p:otherStyle>
      <a:defPPr>
        <a:defRPr lang="en-US"/>
      </a:defPPr>
      <a:lvl1pPr marL="0" algn="l" defTabSz="532729" rtl="0" eaLnBrk="1" latinLnBrk="0" hangingPunct="1">
        <a:defRPr sz="1049" kern="1200">
          <a:solidFill>
            <a:schemeClr val="tx1"/>
          </a:solidFill>
          <a:latin typeface="+mn-lt"/>
          <a:ea typeface="+mn-ea"/>
          <a:cs typeface="+mn-cs"/>
        </a:defRPr>
      </a:lvl1pPr>
      <a:lvl2pPr marL="266365" algn="l" defTabSz="532729" rtl="0" eaLnBrk="1" latinLnBrk="0" hangingPunct="1">
        <a:defRPr sz="1049" kern="1200">
          <a:solidFill>
            <a:schemeClr val="tx1"/>
          </a:solidFill>
          <a:latin typeface="+mn-lt"/>
          <a:ea typeface="+mn-ea"/>
          <a:cs typeface="+mn-cs"/>
        </a:defRPr>
      </a:lvl2pPr>
      <a:lvl3pPr marL="532729" algn="l" defTabSz="532729" rtl="0" eaLnBrk="1" latinLnBrk="0" hangingPunct="1">
        <a:defRPr sz="1049" kern="1200">
          <a:solidFill>
            <a:schemeClr val="tx1"/>
          </a:solidFill>
          <a:latin typeface="+mn-lt"/>
          <a:ea typeface="+mn-ea"/>
          <a:cs typeface="+mn-cs"/>
        </a:defRPr>
      </a:lvl3pPr>
      <a:lvl4pPr marL="799094" algn="l" defTabSz="532729" rtl="0" eaLnBrk="1" latinLnBrk="0" hangingPunct="1">
        <a:defRPr sz="1049" kern="1200">
          <a:solidFill>
            <a:schemeClr val="tx1"/>
          </a:solidFill>
          <a:latin typeface="+mn-lt"/>
          <a:ea typeface="+mn-ea"/>
          <a:cs typeface="+mn-cs"/>
        </a:defRPr>
      </a:lvl4pPr>
      <a:lvl5pPr marL="1065459" algn="l" defTabSz="532729" rtl="0" eaLnBrk="1" latinLnBrk="0" hangingPunct="1">
        <a:defRPr sz="1049" kern="1200">
          <a:solidFill>
            <a:schemeClr val="tx1"/>
          </a:solidFill>
          <a:latin typeface="+mn-lt"/>
          <a:ea typeface="+mn-ea"/>
          <a:cs typeface="+mn-cs"/>
        </a:defRPr>
      </a:lvl5pPr>
      <a:lvl6pPr marL="1331824" algn="l" defTabSz="532729" rtl="0" eaLnBrk="1" latinLnBrk="0" hangingPunct="1">
        <a:defRPr sz="1049" kern="1200">
          <a:solidFill>
            <a:schemeClr val="tx1"/>
          </a:solidFill>
          <a:latin typeface="+mn-lt"/>
          <a:ea typeface="+mn-ea"/>
          <a:cs typeface="+mn-cs"/>
        </a:defRPr>
      </a:lvl6pPr>
      <a:lvl7pPr marL="1598188" algn="l" defTabSz="532729" rtl="0" eaLnBrk="1" latinLnBrk="0" hangingPunct="1">
        <a:defRPr sz="1049" kern="1200">
          <a:solidFill>
            <a:schemeClr val="tx1"/>
          </a:solidFill>
          <a:latin typeface="+mn-lt"/>
          <a:ea typeface="+mn-ea"/>
          <a:cs typeface="+mn-cs"/>
        </a:defRPr>
      </a:lvl7pPr>
      <a:lvl8pPr marL="1864553" algn="l" defTabSz="532729" rtl="0" eaLnBrk="1" latinLnBrk="0" hangingPunct="1">
        <a:defRPr sz="1049" kern="1200">
          <a:solidFill>
            <a:schemeClr val="tx1"/>
          </a:solidFill>
          <a:latin typeface="+mn-lt"/>
          <a:ea typeface="+mn-ea"/>
          <a:cs typeface="+mn-cs"/>
        </a:defRPr>
      </a:lvl8pPr>
      <a:lvl9pPr marL="2130918" algn="l" defTabSz="532729" rtl="0" eaLnBrk="1" latinLnBrk="0" hangingPunct="1">
        <a:defRPr sz="104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16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road with a large gate&#10;&#10;AI-generated content may be incorrect.">
            <a:extLst>
              <a:ext uri="{FF2B5EF4-FFF2-40B4-BE49-F238E27FC236}">
                <a16:creationId xmlns:a16="http://schemas.microsoft.com/office/drawing/2014/main" id="{01CBF21E-7529-13B3-D3F4-74322051D1D4}"/>
              </a:ext>
            </a:extLst>
          </p:cNvPr>
          <p:cNvPicPr>
            <a:picLocks noChangeAspect="1"/>
          </p:cNvPicPr>
          <p:nvPr/>
        </p:nvPicPr>
        <p:blipFill>
          <a:blip r:embed="rId2">
            <a:extLst>
              <a:ext uri="{28A0092B-C50C-407E-A947-70E740481C1C}">
                <a14:useLocalDpi xmlns:a14="http://schemas.microsoft.com/office/drawing/2010/main" val="0"/>
              </a:ext>
            </a:extLst>
          </a:blip>
          <a:srcRect l="23296" r="14350" b="21353"/>
          <a:stretch>
            <a:fillRect/>
          </a:stretch>
        </p:blipFill>
        <p:spPr>
          <a:xfrm>
            <a:off x="0" y="3786188"/>
            <a:ext cx="5327651" cy="3779836"/>
          </a:xfrm>
          <a:prstGeom prst="rect">
            <a:avLst/>
          </a:prstGeom>
        </p:spPr>
      </p:pic>
      <p:sp>
        <p:nvSpPr>
          <p:cNvPr id="6" name="Rectangle 5">
            <a:extLst>
              <a:ext uri="{FF2B5EF4-FFF2-40B4-BE49-F238E27FC236}">
                <a16:creationId xmlns:a16="http://schemas.microsoft.com/office/drawing/2014/main" id="{AB2C5A77-3DF5-BED1-074C-A0E7BD9826F1}"/>
              </a:ext>
            </a:extLst>
          </p:cNvPr>
          <p:cNvSpPr/>
          <p:nvPr/>
        </p:nvSpPr>
        <p:spPr>
          <a:xfrm>
            <a:off x="0" y="1"/>
            <a:ext cx="5327650" cy="7559674"/>
          </a:xfrm>
          <a:prstGeom prst="rect">
            <a:avLst/>
          </a:prstGeom>
          <a:gradFill>
            <a:gsLst>
              <a:gs pos="55000">
                <a:schemeClr val="bg1">
                  <a:alpha val="76000"/>
                </a:schemeClr>
              </a:gs>
              <a:gs pos="0">
                <a:schemeClr val="bg1"/>
              </a:gs>
              <a:gs pos="100000">
                <a:srgbClr val="034B51">
                  <a:alpha val="37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Top Corners Rounded 10">
            <a:extLst>
              <a:ext uri="{FF2B5EF4-FFF2-40B4-BE49-F238E27FC236}">
                <a16:creationId xmlns:a16="http://schemas.microsoft.com/office/drawing/2014/main" id="{D4479BA1-B8D7-2751-44D2-9EEEA0433B8D}"/>
              </a:ext>
            </a:extLst>
          </p:cNvPr>
          <p:cNvSpPr/>
          <p:nvPr/>
        </p:nvSpPr>
        <p:spPr>
          <a:xfrm>
            <a:off x="281116" y="3240842"/>
            <a:ext cx="4781422" cy="439554"/>
          </a:xfrm>
          <a:prstGeom prst="round2SameRect">
            <a:avLst>
              <a:gd name="adj1" fmla="val 50000"/>
              <a:gd name="adj2" fmla="val 0"/>
            </a:avLst>
          </a:prstGeom>
          <a:solidFill>
            <a:srgbClr val="046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A3172A39-2B88-24A6-0465-66ACDD3E0031}"/>
              </a:ext>
            </a:extLst>
          </p:cNvPr>
          <p:cNvSpPr txBox="1"/>
          <p:nvPr/>
        </p:nvSpPr>
        <p:spPr>
          <a:xfrm>
            <a:off x="133598" y="3250901"/>
            <a:ext cx="5046534" cy="415498"/>
          </a:xfrm>
          <a:prstGeom prst="rect">
            <a:avLst/>
          </a:prstGeom>
          <a:noFill/>
        </p:spPr>
        <p:txBody>
          <a:bodyPr wrap="square" rtlCol="0">
            <a:spAutoFit/>
          </a:bodyPr>
          <a:lstStyle/>
          <a:p>
            <a:pPr algn="ctr" rtl="1"/>
            <a:r>
              <a:rPr lang="ar-SA" sz="2100" b="1" dirty="0">
                <a:solidFill>
                  <a:schemeClr val="bg1"/>
                </a:solidFill>
                <a:latin typeface="RB" panose="00000500000000000000" pitchFamily="2" charset="-78"/>
                <a:cs typeface="RB" panose="00000500000000000000" pitchFamily="2" charset="-78"/>
              </a:rPr>
              <a:t>دليل ترجمة الكتب</a:t>
            </a:r>
            <a:r>
              <a:rPr lang="en-US" sz="2100" b="1" dirty="0">
                <a:solidFill>
                  <a:schemeClr val="bg1"/>
                </a:solidFill>
                <a:latin typeface="RB" panose="00000500000000000000" pitchFamily="2" charset="-78"/>
                <a:cs typeface="RB" panose="00000500000000000000" pitchFamily="2" charset="-78"/>
              </a:rPr>
              <a:t> </a:t>
            </a:r>
            <a:r>
              <a:rPr lang="ar-SA" sz="2100" b="1" dirty="0">
                <a:solidFill>
                  <a:schemeClr val="bg1"/>
                </a:solidFill>
                <a:latin typeface="RB" panose="00000500000000000000" pitchFamily="2" charset="-78"/>
                <a:cs typeface="RB" panose="00000500000000000000" pitchFamily="2" charset="-78"/>
              </a:rPr>
              <a:t>ونشرها بجامعة أم القرى </a:t>
            </a:r>
            <a:endParaRPr lang="en-GB" sz="2100" b="1" dirty="0">
              <a:solidFill>
                <a:schemeClr val="bg1"/>
              </a:solidFill>
              <a:latin typeface="RB" panose="00000500000000000000" pitchFamily="2" charset="-78"/>
              <a:cs typeface="RB" panose="00000500000000000000" pitchFamily="2" charset="-78"/>
            </a:endParaRPr>
          </a:p>
        </p:txBody>
      </p:sp>
      <p:pic>
        <p:nvPicPr>
          <p:cNvPr id="15" name="Picture 14" descr="A logo with text and a symbol&#10;&#10;AI-generated content may be incorrect.">
            <a:extLst>
              <a:ext uri="{FF2B5EF4-FFF2-40B4-BE49-F238E27FC236}">
                <a16:creationId xmlns:a16="http://schemas.microsoft.com/office/drawing/2014/main" id="{9EF510F3-62F9-826E-CCC8-79735CF6C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841" y="644235"/>
            <a:ext cx="1827967" cy="1579419"/>
          </a:xfrm>
          <a:prstGeom prst="rect">
            <a:avLst/>
          </a:prstGeom>
        </p:spPr>
      </p:pic>
      <p:sp>
        <p:nvSpPr>
          <p:cNvPr id="17" name="Rectangle: Top Corners Rounded 16">
            <a:extLst>
              <a:ext uri="{FF2B5EF4-FFF2-40B4-BE49-F238E27FC236}">
                <a16:creationId xmlns:a16="http://schemas.microsoft.com/office/drawing/2014/main" id="{E6EBAFD3-2E45-F43C-D336-E74A1324DF5D}"/>
              </a:ext>
            </a:extLst>
          </p:cNvPr>
          <p:cNvSpPr/>
          <p:nvPr/>
        </p:nvSpPr>
        <p:spPr>
          <a:xfrm>
            <a:off x="1876519" y="7209460"/>
            <a:ext cx="1583653" cy="353389"/>
          </a:xfrm>
          <a:prstGeom prst="round2SameRect">
            <a:avLst>
              <a:gd name="adj1" fmla="val 50000"/>
              <a:gd name="adj2" fmla="val 0"/>
            </a:avLst>
          </a:prstGeom>
          <a:solidFill>
            <a:srgbClr val="046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B7F6A52-9969-1139-F8C6-80E27E34C36A}"/>
              </a:ext>
            </a:extLst>
          </p:cNvPr>
          <p:cNvSpPr txBox="1"/>
          <p:nvPr/>
        </p:nvSpPr>
        <p:spPr>
          <a:xfrm>
            <a:off x="1554757" y="6741446"/>
            <a:ext cx="2218134" cy="461665"/>
          </a:xfrm>
          <a:prstGeom prst="rect">
            <a:avLst/>
          </a:prstGeom>
          <a:noFill/>
        </p:spPr>
        <p:txBody>
          <a:bodyPr wrap="square">
            <a:spAutoFit/>
          </a:bodyPr>
          <a:lstStyle/>
          <a:p>
            <a:pPr algn="ctr" rtl="1"/>
            <a:r>
              <a:rPr lang="ar-SA" sz="1200" b="1" dirty="0">
                <a:solidFill>
                  <a:schemeClr val="bg1"/>
                </a:solidFill>
                <a:latin typeface="RB" panose="00000500000000000000" pitchFamily="2" charset="-78"/>
                <a:cs typeface="RB" panose="00000500000000000000" pitchFamily="2" charset="-78"/>
              </a:rPr>
              <a:t>إعداد </a:t>
            </a:r>
          </a:p>
          <a:p>
            <a:pPr algn="ctr" rtl="1"/>
            <a:r>
              <a:rPr lang="ar-SA" sz="1200" b="1" dirty="0">
                <a:solidFill>
                  <a:schemeClr val="bg1"/>
                </a:solidFill>
                <a:latin typeface="RB" panose="00000500000000000000" pitchFamily="2" charset="-78"/>
                <a:cs typeface="RB" panose="00000500000000000000" pitchFamily="2" charset="-78"/>
              </a:rPr>
              <a:t>مركز الترجمة والتعريب </a:t>
            </a:r>
            <a:endParaRPr lang="en-GB" sz="1200" dirty="0">
              <a:solidFill>
                <a:schemeClr val="bg1"/>
              </a:solidFill>
            </a:endParaRPr>
          </a:p>
        </p:txBody>
      </p:sp>
      <p:sp>
        <p:nvSpPr>
          <p:cNvPr id="19" name="TextBox 18">
            <a:extLst>
              <a:ext uri="{FF2B5EF4-FFF2-40B4-BE49-F238E27FC236}">
                <a16:creationId xmlns:a16="http://schemas.microsoft.com/office/drawing/2014/main" id="{B6522BCD-F58E-F429-1204-AA6D53585640}"/>
              </a:ext>
            </a:extLst>
          </p:cNvPr>
          <p:cNvSpPr txBox="1"/>
          <p:nvPr/>
        </p:nvSpPr>
        <p:spPr>
          <a:xfrm>
            <a:off x="1822385" y="7263674"/>
            <a:ext cx="1668960" cy="276999"/>
          </a:xfrm>
          <a:prstGeom prst="rect">
            <a:avLst/>
          </a:prstGeom>
          <a:noFill/>
        </p:spPr>
        <p:txBody>
          <a:bodyPr wrap="square">
            <a:spAutoFit/>
          </a:bodyPr>
          <a:lstStyle/>
          <a:p>
            <a:pPr algn="ctr" rtl="1"/>
            <a:r>
              <a:rPr lang="ar-SA" sz="1200" b="1" dirty="0">
                <a:solidFill>
                  <a:schemeClr val="bg1"/>
                </a:solidFill>
                <a:latin typeface="RB" panose="00000500000000000000" pitchFamily="2" charset="-78"/>
                <a:cs typeface="RB" panose="00000500000000000000" pitchFamily="2" charset="-78"/>
              </a:rPr>
              <a:t>1447هـ - 2025م</a:t>
            </a:r>
            <a:endParaRPr lang="en-GB" sz="1200" dirty="0">
              <a:solidFill>
                <a:schemeClr val="bg1"/>
              </a:solidFill>
            </a:endParaRPr>
          </a:p>
        </p:txBody>
      </p:sp>
      <p:sp>
        <p:nvSpPr>
          <p:cNvPr id="20" name="TextBox 19">
            <a:extLst>
              <a:ext uri="{FF2B5EF4-FFF2-40B4-BE49-F238E27FC236}">
                <a16:creationId xmlns:a16="http://schemas.microsoft.com/office/drawing/2014/main" id="{8F15EF4F-93EC-988E-89FF-43C32A3ECA28}"/>
              </a:ext>
            </a:extLst>
          </p:cNvPr>
          <p:cNvSpPr txBox="1"/>
          <p:nvPr/>
        </p:nvSpPr>
        <p:spPr>
          <a:xfrm>
            <a:off x="199356" y="3676458"/>
            <a:ext cx="4944942" cy="646331"/>
          </a:xfrm>
          <a:prstGeom prst="rect">
            <a:avLst/>
          </a:prstGeom>
          <a:noFill/>
        </p:spPr>
        <p:txBody>
          <a:bodyPr wrap="square" rtlCol="0">
            <a:spAutoFit/>
          </a:bodyPr>
          <a:lstStyle/>
          <a:p>
            <a:pPr algn="ctr" rtl="1"/>
            <a:r>
              <a:rPr lang="en-GB" b="1" dirty="0">
                <a:solidFill>
                  <a:srgbClr val="056D75"/>
                </a:solidFill>
                <a:latin typeface="RB" panose="00000500000000000000" pitchFamily="2" charset="-78"/>
                <a:cs typeface="RB" panose="00000500000000000000" pitchFamily="2" charset="-78"/>
              </a:rPr>
              <a:t>Manual for Book</a:t>
            </a:r>
            <a:r>
              <a:rPr lang="en-US" b="1" dirty="0">
                <a:solidFill>
                  <a:srgbClr val="056D75"/>
                </a:solidFill>
                <a:latin typeface="RB" panose="00000500000000000000" pitchFamily="2" charset="-78"/>
                <a:cs typeface="RB" panose="00000500000000000000" pitchFamily="2" charset="-78"/>
              </a:rPr>
              <a:t>s</a:t>
            </a:r>
            <a:r>
              <a:rPr lang="en-GB" b="1" dirty="0">
                <a:solidFill>
                  <a:srgbClr val="056D75"/>
                </a:solidFill>
                <a:latin typeface="RB" panose="00000500000000000000" pitchFamily="2" charset="-78"/>
                <a:cs typeface="RB" panose="00000500000000000000" pitchFamily="2" charset="-78"/>
              </a:rPr>
              <a:t> Translation and Publication at Umm Al-Qura University</a:t>
            </a:r>
          </a:p>
        </p:txBody>
      </p:sp>
    </p:spTree>
    <p:extLst>
      <p:ext uri="{BB962C8B-B14F-4D97-AF65-F5344CB8AC3E}">
        <p14:creationId xmlns:p14="http://schemas.microsoft.com/office/powerpoint/2010/main" val="3062513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183FD-59D5-4509-54A5-A5803FF46A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ABE7D5-DEDD-0ECD-883B-84707708FA0B}"/>
              </a:ext>
            </a:extLst>
          </p:cNvPr>
          <p:cNvSpPr txBox="1"/>
          <p:nvPr/>
        </p:nvSpPr>
        <p:spPr>
          <a:xfrm>
            <a:off x="359569" y="665452"/>
            <a:ext cx="4608512" cy="2008242"/>
          </a:xfrm>
          <a:prstGeom prst="rect">
            <a:avLst/>
          </a:prstGeom>
          <a:noFill/>
        </p:spPr>
        <p:txBody>
          <a:bodyPr wrap="square">
            <a:spAutoFit/>
          </a:bodyPr>
          <a:lstStyle/>
          <a:p>
            <a:pPr algn="justLow" rtl="1">
              <a:lnSpc>
                <a:spcPct val="150000"/>
              </a:lnSpc>
            </a:pPr>
            <a:r>
              <a:rPr lang="ar-SA" sz="1200" b="1" dirty="0">
                <a:solidFill>
                  <a:srgbClr val="046676"/>
                </a:solidFill>
                <a:latin typeface="RB" panose="00000500000000000000" pitchFamily="2" charset="-78"/>
                <a:cs typeface="RB" panose="00000500000000000000" pitchFamily="2" charset="-78"/>
              </a:rPr>
              <a:t>الحقوق المالية:</a:t>
            </a:r>
          </a:p>
          <a:p>
            <a:pPr algn="justLow" rtl="1">
              <a:lnSpc>
                <a:spcPct val="150000"/>
              </a:lnSpc>
            </a:pPr>
            <a:r>
              <a:rPr lang="ar-SA" sz="1200" dirty="0">
                <a:solidFill>
                  <a:srgbClr val="C00000"/>
                </a:solidFill>
                <a:latin typeface="RB" panose="00000500000000000000" pitchFamily="2" charset="-78"/>
                <a:cs typeface="RB" panose="00000500000000000000" pitchFamily="2" charset="-78"/>
              </a:rPr>
              <a:t>( من حيث مدة تسليم الكتاب )</a:t>
            </a:r>
          </a:p>
          <a:p>
            <a:pPr marL="171450" indent="-171450"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في حال طلب التمديد يتم رفع الطلب إلى اللجنة الدائمة لمركز الترجمة والتعريب للنظر فيه، وفي حال تمت الموافقة يتم خصم 5% من المبلغ الإجمالي للعقد على كل شهر إضافي، على أن لا تتجاوز مدّة التمديد الإجمالية 3 أشهر، وأن يتم الرفع بالطلب قبل انتهاء العقد بشهر على الأقل.</a:t>
            </a:r>
          </a:p>
        </p:txBody>
      </p:sp>
    </p:spTree>
    <p:extLst>
      <p:ext uri="{BB962C8B-B14F-4D97-AF65-F5344CB8AC3E}">
        <p14:creationId xmlns:p14="http://schemas.microsoft.com/office/powerpoint/2010/main" val="1840473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610AD-7796-164A-8930-6ABA9F5969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BBE414-1728-ED3B-DB16-DEFA7FC7A579}"/>
              </a:ext>
            </a:extLst>
          </p:cNvPr>
          <p:cNvSpPr txBox="1"/>
          <p:nvPr/>
        </p:nvSpPr>
        <p:spPr>
          <a:xfrm>
            <a:off x="359569" y="665452"/>
            <a:ext cx="4608512" cy="5886227"/>
          </a:xfrm>
          <a:prstGeom prst="rect">
            <a:avLst/>
          </a:prstGeom>
          <a:noFill/>
        </p:spPr>
        <p:txBody>
          <a:bodyPr wrap="square">
            <a:spAutoFit/>
          </a:bodyPr>
          <a:lstStyle/>
          <a:p>
            <a:pPr algn="justLow" rtl="1">
              <a:lnSpc>
                <a:spcPct val="150000"/>
              </a:lnSpc>
            </a:pPr>
            <a:r>
              <a:rPr lang="ar-SA" sz="1200" b="1" dirty="0">
                <a:solidFill>
                  <a:srgbClr val="046676"/>
                </a:solidFill>
                <a:latin typeface="RB" panose="00000500000000000000" pitchFamily="2" charset="-78"/>
                <a:cs typeface="RB" panose="00000500000000000000" pitchFamily="2" charset="-78"/>
              </a:rPr>
              <a:t>ضوابط التنسيق والطباعة والنشر:</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لطلـــب طباعـــة الكتـــب العلميـــة أو مـــا فـــي حكمها لابـــد من أخـــذ موافقـــة المجلس العلمـــي فـــي الجامعـــة، وإرفـــاق ما يثبـــت ذلك.</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البرنامـــج المســـتخدم للتنفيـــذ (يفضـــل اســـتخدام برنامـــج أدوبـــي </a:t>
            </a:r>
            <a:r>
              <a:rPr lang="ar-SA" sz="1200" dirty="0" err="1">
                <a:solidFill>
                  <a:schemeClr val="tx1">
                    <a:lumMod val="75000"/>
                    <a:lumOff val="25000"/>
                  </a:schemeClr>
                </a:solidFill>
                <a:latin typeface="RB" panose="00000500000000000000" pitchFamily="2" charset="-78"/>
                <a:cs typeface="RB" panose="00000500000000000000" pitchFamily="2" charset="-78"/>
              </a:rPr>
              <a:t>إنديزايـــن</a:t>
            </a:r>
            <a:r>
              <a:rPr lang="ar-SA" sz="1200" dirty="0">
                <a:solidFill>
                  <a:schemeClr val="tx1">
                    <a:lumMod val="75000"/>
                    <a:lumOff val="25000"/>
                  </a:schemeClr>
                </a:solidFill>
                <a:latin typeface="RB" panose="00000500000000000000" pitchFamily="2" charset="-78"/>
                <a:cs typeface="RB" panose="00000500000000000000" pitchFamily="2" charset="-78"/>
              </a:rPr>
              <a:t> لأعداد محتويـــات المنتجـــات أعلاه).</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الالتزام باستخدام إحدى هذه الخطوط لتنسيق الكتب:</a:t>
            </a:r>
          </a:p>
          <a:p>
            <a:pPr marL="176213"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 </a:t>
            </a:r>
            <a:r>
              <a:rPr lang="en-GB" sz="1200" dirty="0">
                <a:solidFill>
                  <a:schemeClr val="tx1">
                    <a:lumMod val="75000"/>
                    <a:lumOff val="25000"/>
                  </a:schemeClr>
                </a:solidFill>
                <a:latin typeface="RB" panose="00000500000000000000" pitchFamily="2" charset="-78"/>
                <a:cs typeface="RB" panose="00000500000000000000" pitchFamily="2" charset="-78"/>
              </a:rPr>
              <a:t>Traditional Arabic , Lotus Linotype , Myriad Arabic Traditional </a:t>
            </a:r>
            <a:r>
              <a:rPr lang="en-GB" sz="1200" dirty="0" err="1">
                <a:solidFill>
                  <a:schemeClr val="tx1">
                    <a:lumMod val="75000"/>
                    <a:lumOff val="25000"/>
                  </a:schemeClr>
                </a:solidFill>
                <a:latin typeface="RB" panose="00000500000000000000" pitchFamily="2" charset="-78"/>
                <a:cs typeface="RB" panose="00000500000000000000" pitchFamily="2" charset="-78"/>
              </a:rPr>
              <a:t>Naskh</a:t>
            </a:r>
            <a:r>
              <a:rPr lang="en-GB" sz="1200" dirty="0">
                <a:solidFill>
                  <a:schemeClr val="tx1">
                    <a:lumMod val="75000"/>
                    <a:lumOff val="25000"/>
                  </a:schemeClr>
                </a:solidFill>
                <a:latin typeface="RB" panose="00000500000000000000" pitchFamily="2" charset="-78"/>
                <a:cs typeface="RB" panose="00000500000000000000" pitchFamily="2" charset="-78"/>
              </a:rPr>
              <a:t> </a:t>
            </a:r>
            <a:r>
              <a:rPr lang="en-GB" sz="1200" dirty="0" err="1">
                <a:solidFill>
                  <a:schemeClr val="tx1">
                    <a:lumMod val="75000"/>
                    <a:lumOff val="25000"/>
                  </a:schemeClr>
                </a:solidFill>
                <a:latin typeface="RB" panose="00000500000000000000" pitchFamily="2" charset="-78"/>
                <a:cs typeface="RB" panose="00000500000000000000" pitchFamily="2" charset="-78"/>
              </a:rPr>
              <a:t>Yakout</a:t>
            </a:r>
            <a:r>
              <a:rPr lang="en-GB" sz="1200" dirty="0">
                <a:solidFill>
                  <a:schemeClr val="tx1">
                    <a:lumMod val="75000"/>
                    <a:lumOff val="25000"/>
                  </a:schemeClr>
                </a:solidFill>
                <a:latin typeface="RB" panose="00000500000000000000" pitchFamily="2" charset="-78"/>
                <a:cs typeface="RB" panose="00000500000000000000" pitchFamily="2" charset="-78"/>
              </a:rPr>
              <a:t> Linotype , KFGQPC Uthmanic Script HAFS</a:t>
            </a:r>
            <a:r>
              <a:rPr lang="ar-SA" sz="1200" dirty="0">
                <a:solidFill>
                  <a:schemeClr val="tx1">
                    <a:lumMod val="75000"/>
                    <a:lumOff val="25000"/>
                  </a:schemeClr>
                </a:solidFill>
                <a:latin typeface="RB" panose="00000500000000000000" pitchFamily="2" charset="-78"/>
                <a:cs typeface="RB" panose="00000500000000000000" pitchFamily="2" charset="-78"/>
              </a:rPr>
              <a:t>).</a:t>
            </a:r>
            <a:endParaRPr lang="en-GB" sz="1200" dirty="0">
              <a:solidFill>
                <a:schemeClr val="tx1">
                  <a:lumMod val="75000"/>
                  <a:lumOff val="25000"/>
                </a:schemeClr>
              </a:solidFill>
              <a:latin typeface="RB" panose="00000500000000000000" pitchFamily="2" charset="-78"/>
              <a:cs typeface="RB" panose="00000500000000000000" pitchFamily="2" charset="-78"/>
            </a:endParaRPr>
          </a:p>
          <a:p>
            <a:pPr marL="176213" indent="-176213" algn="justLow" rtl="1">
              <a:lnSpc>
                <a:spcPct val="150000"/>
              </a:lnSpc>
              <a:buClr>
                <a:schemeClr val="tx1">
                  <a:lumMod val="75000"/>
                  <a:lumOff val="25000"/>
                </a:schemeClr>
              </a:buClr>
              <a:buFont typeface="+mj-lt"/>
              <a:buAutoNum type="arabicPeriod" startAt="4"/>
            </a:pPr>
            <a:r>
              <a:rPr lang="ar-SA" sz="1200" dirty="0">
                <a:solidFill>
                  <a:srgbClr val="B79150"/>
                </a:solidFill>
                <a:latin typeface="RB" panose="00000500000000000000" pitchFamily="2" charset="-78"/>
                <a:cs typeface="RB" panose="00000500000000000000" pitchFamily="2" charset="-78"/>
              </a:rPr>
              <a:t>حجم الكتاب:</a:t>
            </a:r>
          </a:p>
          <a:p>
            <a:pPr marL="26987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ألا يزيد عن (700) صفحة، على أن يكون مقاس صفحات الكتاب (17*24) سم</a:t>
            </a:r>
            <a:endParaRPr lang="en-US" sz="1200" dirty="0">
              <a:solidFill>
                <a:schemeClr val="tx1">
                  <a:lumMod val="75000"/>
                  <a:lumOff val="25000"/>
                </a:schemeClr>
              </a:solidFill>
              <a:latin typeface="RB" panose="00000500000000000000" pitchFamily="2" charset="-78"/>
              <a:cs typeface="RB" panose="00000500000000000000" pitchFamily="2" charset="-78"/>
            </a:endParaRPr>
          </a:p>
          <a:p>
            <a:pPr marL="176213" indent="-176213" algn="justLow" rtl="1">
              <a:lnSpc>
                <a:spcPct val="150000"/>
              </a:lnSpc>
              <a:buClr>
                <a:schemeClr val="tx1">
                  <a:lumMod val="75000"/>
                  <a:lumOff val="25000"/>
                </a:schemeClr>
              </a:buClr>
              <a:buFont typeface="+mj-lt"/>
              <a:buAutoNum type="arabicPeriod" startAt="5"/>
            </a:pPr>
            <a:r>
              <a:rPr lang="ar-SA" sz="1200" dirty="0">
                <a:solidFill>
                  <a:srgbClr val="B79150"/>
                </a:solidFill>
                <a:latin typeface="RB" panose="00000500000000000000" pitchFamily="2" charset="-78"/>
                <a:cs typeface="RB" panose="00000500000000000000" pitchFamily="2" charset="-78"/>
              </a:rPr>
              <a:t>الهوامـــش: </a:t>
            </a:r>
          </a:p>
          <a:p>
            <a:pPr marL="176213"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يحـــدد مقـــدار( 2ســـم) للهوامش العلويـــة والســـفلية والخارجيـــة ومقدار( 2ســـم) للهوامش الداخلية.</a:t>
            </a:r>
          </a:p>
          <a:p>
            <a:pPr marL="176213" indent="-176213" algn="justLow" rtl="1">
              <a:lnSpc>
                <a:spcPct val="150000"/>
              </a:lnSpc>
              <a:buClr>
                <a:schemeClr val="tx1">
                  <a:lumMod val="75000"/>
                  <a:lumOff val="25000"/>
                </a:schemeClr>
              </a:buClr>
              <a:buFont typeface="+mj-lt"/>
              <a:buAutoNum type="arabicPeriod" startAt="6"/>
            </a:pPr>
            <a:r>
              <a:rPr lang="ar-SA" sz="1200" dirty="0">
                <a:solidFill>
                  <a:srgbClr val="B79150"/>
                </a:solidFill>
                <a:latin typeface="RB" panose="00000500000000000000" pitchFamily="2" charset="-78"/>
                <a:cs typeface="RB" panose="00000500000000000000" pitchFamily="2" charset="-78"/>
              </a:rPr>
              <a:t>ترويسة الكتاب:</a:t>
            </a:r>
          </a:p>
          <a:p>
            <a:pPr marL="539750" indent="-17621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وضع </a:t>
            </a:r>
            <a:r>
              <a:rPr lang="ar-SA" sz="1200" dirty="0" err="1">
                <a:solidFill>
                  <a:schemeClr val="tx1">
                    <a:lumMod val="75000"/>
                    <a:lumOff val="25000"/>
                  </a:schemeClr>
                </a:solidFill>
                <a:latin typeface="RB" panose="00000500000000000000" pitchFamily="2" charset="-78"/>
                <a:cs typeface="RB" panose="00000500000000000000" pitchFamily="2" charset="-78"/>
              </a:rPr>
              <a:t>ترويسات</a:t>
            </a:r>
            <a:r>
              <a:rPr lang="ar-SA" sz="1200" dirty="0">
                <a:solidFill>
                  <a:schemeClr val="tx1">
                    <a:lumMod val="75000"/>
                    <a:lumOff val="25000"/>
                  </a:schemeClr>
                </a:solidFill>
                <a:latin typeface="RB" panose="00000500000000000000" pitchFamily="2" charset="-78"/>
                <a:cs typeface="RB" panose="00000500000000000000" pitchFamily="2" charset="-78"/>
              </a:rPr>
              <a:t> الصفحات في الطرف العلوي الخارجي.</a:t>
            </a:r>
          </a:p>
          <a:p>
            <a:pPr marL="539750" indent="-17621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ترويسة الصفحات الزوجية تحمل رقم الفصل كتابة.</a:t>
            </a:r>
          </a:p>
          <a:p>
            <a:pPr marL="539750" indent="-17621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ترويســـة الصفحـــات الفرديـــة تحمـــل عنوان الفصـــل، بحيـــث ألّا يزيد عن ســـبع كلمـــات ويســـتعاض عـــن الباقي بثلاث نقاط.</a:t>
            </a:r>
          </a:p>
          <a:p>
            <a:pPr marL="539750" indent="-17621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لا يتـــم وضع </a:t>
            </a:r>
            <a:r>
              <a:rPr lang="ar-SA" sz="1200" dirty="0" err="1">
                <a:solidFill>
                  <a:schemeClr val="tx1">
                    <a:lumMod val="75000"/>
                    <a:lumOff val="25000"/>
                  </a:schemeClr>
                </a:solidFill>
                <a:latin typeface="RB" panose="00000500000000000000" pitchFamily="2" charset="-78"/>
                <a:cs typeface="RB" panose="00000500000000000000" pitchFamily="2" charset="-78"/>
              </a:rPr>
              <a:t>ترويســـات</a:t>
            </a:r>
            <a:r>
              <a:rPr lang="ar-SA" sz="1200" dirty="0">
                <a:solidFill>
                  <a:schemeClr val="tx1">
                    <a:lumMod val="75000"/>
                    <a:lumOff val="25000"/>
                  </a:schemeClr>
                </a:solidFill>
                <a:latin typeface="RB" panose="00000500000000000000" pitchFamily="2" charset="-78"/>
                <a:cs typeface="RB" panose="00000500000000000000" pitchFamily="2" charset="-78"/>
              </a:rPr>
              <a:t> فـــي الصفحـــات البيضاء، صفحـــات العناوين الرئيســـية وصفحـــات القوائم.</a:t>
            </a:r>
          </a:p>
        </p:txBody>
      </p:sp>
    </p:spTree>
    <p:extLst>
      <p:ext uri="{BB962C8B-B14F-4D97-AF65-F5344CB8AC3E}">
        <p14:creationId xmlns:p14="http://schemas.microsoft.com/office/powerpoint/2010/main" val="348745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C470B-44EC-9007-9570-8167DCD2D2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8DBCEA-582D-280E-26C8-A5DC50534F89}"/>
              </a:ext>
            </a:extLst>
          </p:cNvPr>
          <p:cNvSpPr txBox="1"/>
          <p:nvPr/>
        </p:nvSpPr>
        <p:spPr>
          <a:xfrm>
            <a:off x="359569" y="665452"/>
            <a:ext cx="4608512" cy="6440225"/>
          </a:xfrm>
          <a:prstGeom prst="rect">
            <a:avLst/>
          </a:prstGeom>
          <a:noFill/>
        </p:spPr>
        <p:txBody>
          <a:bodyPr wrap="square">
            <a:spAutoFit/>
          </a:bodyPr>
          <a:lstStyle/>
          <a:p>
            <a:pPr marL="176213" indent="-176213" algn="justLow" rtl="1">
              <a:lnSpc>
                <a:spcPct val="150000"/>
              </a:lnSpc>
              <a:buClr>
                <a:schemeClr val="tx1">
                  <a:lumMod val="75000"/>
                  <a:lumOff val="25000"/>
                </a:schemeClr>
              </a:buClr>
              <a:buFont typeface="+mj-lt"/>
              <a:buAutoNum type="arabicPeriod" startAt="7"/>
            </a:pPr>
            <a:r>
              <a:rPr lang="ar-SA" sz="1200" dirty="0">
                <a:solidFill>
                  <a:srgbClr val="B79150"/>
                </a:solidFill>
                <a:latin typeface="RB" panose="00000500000000000000" pitchFamily="2" charset="-78"/>
                <a:cs typeface="RB" panose="00000500000000000000" pitchFamily="2" charset="-78"/>
              </a:rPr>
              <a:t>ترقيم صفحات الكتاب:</a:t>
            </a:r>
          </a:p>
          <a:p>
            <a:pPr marL="363538" indent="-18732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أ.  وضع ترقيم الصفحات وسط الصفحة وتكون بلغة الكتاب.</a:t>
            </a:r>
          </a:p>
          <a:p>
            <a:pPr marL="363538" indent="-18732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ب. مـــن بعد صفحـــة البســـملة إلى ما قبـــل بداية فواصـــل الأبواب ترقـــم الصفحات بأحـــرف أبجديـــة، على أن يكـــون الترقيم مخفـــي في الصفحـــات الآتية:</a:t>
            </a:r>
          </a:p>
          <a:p>
            <a:pPr marL="539750" indent="-17621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العنـــوان الداخلي (الغاف الداخلي)- حقوق النشـــر - البســـملة - الصفحات البيضاء الفارغة.</a:t>
            </a:r>
          </a:p>
          <a:p>
            <a:pPr marL="539750" indent="-17621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ترقـــم بقيـــة صفحات الكتـــاب بداية مـــن البـــاب أو الفصل عـــلى أن يكون الترقيـــم مخفيـــا فـــي الصفحـــات الآتيـــة: (صفحـــة البـــاب أو الفصـــل - الصفحـــات البيضـــاء – الملاحـــق).</a:t>
            </a:r>
          </a:p>
          <a:p>
            <a:pPr marL="176213" indent="-176213" algn="justLow" rtl="1">
              <a:lnSpc>
                <a:spcPct val="150000"/>
              </a:lnSpc>
              <a:buFont typeface="+mj-lt"/>
              <a:buAutoNum type="arabicPeriod" startAt="8"/>
            </a:pPr>
            <a:r>
              <a:rPr lang="ar-SA" sz="1200" dirty="0">
                <a:solidFill>
                  <a:schemeClr val="bg2">
                    <a:lumMod val="25000"/>
                  </a:schemeClr>
                </a:solidFill>
                <a:latin typeface="RB" panose="00000500000000000000" pitchFamily="2" charset="-78"/>
                <a:cs typeface="RB" panose="00000500000000000000" pitchFamily="2" charset="-78"/>
              </a:rPr>
              <a:t> </a:t>
            </a:r>
            <a:r>
              <a:rPr lang="ar-SA" sz="1200" dirty="0">
                <a:solidFill>
                  <a:srgbClr val="B79150"/>
                </a:solidFill>
                <a:latin typeface="RB" panose="00000500000000000000" pitchFamily="2" charset="-78"/>
                <a:cs typeface="RB" panose="00000500000000000000" pitchFamily="2" charset="-78"/>
              </a:rPr>
              <a:t>الغلاف الخارجي:</a:t>
            </a:r>
          </a:p>
          <a:p>
            <a:pPr marL="176213"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(عنـــوان الكتاب - رقم وســـنة الطبعـــة - صورة تدل على تخصص ومحتوى الكتاب - اســـم المؤلف - شعار الجامعة).</a:t>
            </a:r>
          </a:p>
          <a:p>
            <a:pPr marL="176213" indent="-176213" algn="justLow" rtl="1">
              <a:lnSpc>
                <a:spcPct val="150000"/>
              </a:lnSpc>
              <a:buFont typeface="+mj-lt"/>
              <a:buAutoNum type="arabicPeriod" startAt="9"/>
            </a:pPr>
            <a:r>
              <a:rPr lang="ar-SA" sz="1200" dirty="0">
                <a:solidFill>
                  <a:schemeClr val="bg2">
                    <a:lumMod val="25000"/>
                  </a:schemeClr>
                </a:solidFill>
                <a:latin typeface="RB" panose="00000500000000000000" pitchFamily="2" charset="-78"/>
                <a:cs typeface="RB" panose="00000500000000000000" pitchFamily="2" charset="-78"/>
              </a:rPr>
              <a:t> </a:t>
            </a:r>
            <a:r>
              <a:rPr lang="ar-SA" sz="1200" dirty="0">
                <a:solidFill>
                  <a:srgbClr val="B79150"/>
                </a:solidFill>
                <a:latin typeface="RB" panose="00000500000000000000" pitchFamily="2" charset="-78"/>
                <a:cs typeface="RB" panose="00000500000000000000" pitchFamily="2" charset="-78"/>
              </a:rPr>
              <a:t>الغلاف الداخلي:</a:t>
            </a:r>
          </a:p>
          <a:p>
            <a:pPr marL="623888" indent="-260350" algn="justLow" rtl="1">
              <a:lnSpc>
                <a:spcPct val="150000"/>
              </a:lnSpc>
              <a:buFont typeface="+mj-cs"/>
              <a:buAutoNum type="arabic2Minus"/>
            </a:pPr>
            <a:r>
              <a:rPr lang="ar-SA" sz="1200" dirty="0">
                <a:solidFill>
                  <a:schemeClr val="tx1">
                    <a:lumMod val="75000"/>
                    <a:lumOff val="25000"/>
                  </a:schemeClr>
                </a:solidFill>
                <a:latin typeface="RB" panose="00000500000000000000" pitchFamily="2" charset="-78"/>
                <a:cs typeface="RB" panose="00000500000000000000" pitchFamily="2" charset="-78"/>
              </a:rPr>
              <a:t>عنوان الكتاب: يوضع عنوان الكتاب في وسط الصفحة عند الثلث الأول</a:t>
            </a:r>
            <a:r>
              <a:rPr lang="en-US" sz="1200" dirty="0">
                <a:solidFill>
                  <a:schemeClr val="tx1">
                    <a:lumMod val="75000"/>
                    <a:lumOff val="25000"/>
                  </a:schemeClr>
                </a:solidFill>
                <a:latin typeface="RB" panose="00000500000000000000" pitchFamily="2" charset="-78"/>
                <a:cs typeface="RB" panose="00000500000000000000" pitchFamily="2" charset="-78"/>
              </a:rPr>
              <a:t> </a:t>
            </a:r>
            <a:r>
              <a:rPr lang="ar-SA" sz="1200" dirty="0">
                <a:solidFill>
                  <a:schemeClr val="tx1">
                    <a:lumMod val="75000"/>
                    <a:lumOff val="25000"/>
                  </a:schemeClr>
                </a:solidFill>
                <a:latin typeface="RB" panose="00000500000000000000" pitchFamily="2" charset="-78"/>
                <a:cs typeface="RB" panose="00000500000000000000" pitchFamily="2" charset="-78"/>
              </a:rPr>
              <a:t>من أعلى الصفحة.</a:t>
            </a:r>
          </a:p>
          <a:p>
            <a:pPr marL="623888" indent="-260350" algn="justLow" rtl="1">
              <a:lnSpc>
                <a:spcPct val="150000"/>
              </a:lnSpc>
              <a:buFont typeface="+mj-cs"/>
              <a:buAutoNum type="arabic2Minus"/>
            </a:pPr>
            <a:r>
              <a:rPr lang="ar-SA" sz="1200" dirty="0">
                <a:solidFill>
                  <a:schemeClr val="tx1">
                    <a:lumMod val="75000"/>
                    <a:lumOff val="25000"/>
                  </a:schemeClr>
                </a:solidFill>
                <a:latin typeface="RB" panose="00000500000000000000" pitchFamily="2" charset="-78"/>
                <a:cs typeface="RB" panose="00000500000000000000" pitchFamily="2" charset="-78"/>
              </a:rPr>
              <a:t>يوضع رقم وسنة الطبعة في وسط الصفحة، أسفل عنوان الكتاب.</a:t>
            </a:r>
          </a:p>
          <a:p>
            <a:pPr algn="justLow" rtl="1">
              <a:lnSpc>
                <a:spcPct val="150000"/>
              </a:lnSpc>
            </a:pPr>
            <a:r>
              <a:rPr lang="ar-SA" sz="1200" dirty="0">
                <a:solidFill>
                  <a:schemeClr val="bg2">
                    <a:lumMod val="25000"/>
                  </a:schemeClr>
                </a:solidFill>
                <a:latin typeface="RB" panose="00000500000000000000" pitchFamily="2" charset="-78"/>
                <a:cs typeface="RB" panose="00000500000000000000" pitchFamily="2" charset="-78"/>
              </a:rPr>
              <a:t>10.  </a:t>
            </a:r>
            <a:r>
              <a:rPr lang="ar-SA" sz="1200" dirty="0">
                <a:solidFill>
                  <a:srgbClr val="B79150"/>
                </a:solidFill>
                <a:latin typeface="RB" panose="00000500000000000000" pitchFamily="2" charset="-78"/>
                <a:cs typeface="RB" panose="00000500000000000000" pitchFamily="2" charset="-78"/>
              </a:rPr>
              <a:t>قائمة الجداول  (إن وجدت) :</a:t>
            </a:r>
          </a:p>
          <a:p>
            <a:pPr indent="26987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تحتوي هذه الصفحة على العناصر الآتية:</a:t>
            </a:r>
          </a:p>
          <a:p>
            <a:pPr marL="363538" indent="-9366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عنوان رئيسي: يوضع العنوان في وسط الصفحة.</a:t>
            </a:r>
          </a:p>
          <a:p>
            <a:pPr marL="228600" indent="-228600" algn="justLow" rtl="1">
              <a:lnSpc>
                <a:spcPct val="150000"/>
              </a:lnSpc>
              <a:buClr>
                <a:schemeClr val="tx1">
                  <a:lumMod val="75000"/>
                  <a:lumOff val="25000"/>
                </a:schemeClr>
              </a:buClr>
              <a:buFont typeface="+mj-lt"/>
              <a:buAutoNum type="arabicPeriod" startAt="11"/>
            </a:pPr>
            <a:r>
              <a:rPr lang="ar-SA" sz="1200" dirty="0">
                <a:solidFill>
                  <a:srgbClr val="B79150"/>
                </a:solidFill>
                <a:latin typeface="RB" panose="00000500000000000000" pitchFamily="2" charset="-78"/>
                <a:cs typeface="RB" panose="00000500000000000000" pitchFamily="2" charset="-78"/>
              </a:rPr>
              <a:t>قائمة الأشكال (إن وجدت): </a:t>
            </a:r>
          </a:p>
          <a:p>
            <a:pPr indent="26987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تحتوي هذه الصفحة على العناصر الآتية:</a:t>
            </a:r>
          </a:p>
          <a:p>
            <a:pPr marL="363538" indent="-9366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عنوان رئيسي: يوضع العنوان في وسط الصفحة.</a:t>
            </a:r>
          </a:p>
        </p:txBody>
      </p:sp>
    </p:spTree>
    <p:extLst>
      <p:ext uri="{BB962C8B-B14F-4D97-AF65-F5344CB8AC3E}">
        <p14:creationId xmlns:p14="http://schemas.microsoft.com/office/powerpoint/2010/main" val="720683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59CD-E4A1-1CE7-58B8-571B11804AC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76CEFD-523D-F71E-E146-75557CDB3802}"/>
              </a:ext>
            </a:extLst>
          </p:cNvPr>
          <p:cNvSpPr txBox="1"/>
          <p:nvPr/>
        </p:nvSpPr>
        <p:spPr>
          <a:xfrm>
            <a:off x="359569" y="551152"/>
            <a:ext cx="4608512" cy="6717223"/>
          </a:xfrm>
          <a:prstGeom prst="rect">
            <a:avLst/>
          </a:prstGeom>
          <a:noFill/>
        </p:spPr>
        <p:txBody>
          <a:bodyPr wrap="square">
            <a:spAutoFit/>
          </a:bodyPr>
          <a:lstStyle/>
          <a:p>
            <a:pPr algn="justLow" rtl="1">
              <a:lnSpc>
                <a:spcPct val="150000"/>
              </a:lnSpc>
              <a:buClr>
                <a:schemeClr val="tx1">
                  <a:lumMod val="85000"/>
                  <a:lumOff val="15000"/>
                </a:schemeClr>
              </a:buClr>
            </a:pPr>
            <a:r>
              <a:rPr lang="ar-SA" sz="1200" dirty="0">
                <a:solidFill>
                  <a:schemeClr val="tx1">
                    <a:lumMod val="75000"/>
                    <a:lumOff val="25000"/>
                  </a:schemeClr>
                </a:solidFill>
                <a:latin typeface="RB" panose="00000500000000000000" pitchFamily="2" charset="-78"/>
                <a:cs typeface="RB" panose="00000500000000000000" pitchFamily="2" charset="-78"/>
              </a:rPr>
              <a:t>12. </a:t>
            </a:r>
            <a:r>
              <a:rPr lang="ar-SA" sz="1200" dirty="0">
                <a:solidFill>
                  <a:srgbClr val="B79150"/>
                </a:solidFill>
                <a:latin typeface="RB" panose="00000500000000000000" pitchFamily="2" charset="-78"/>
                <a:cs typeface="RB" panose="00000500000000000000" pitchFamily="2" charset="-78"/>
              </a:rPr>
              <a:t>مقدمة الكتاب: </a:t>
            </a:r>
            <a:endParaRPr lang="en-US" sz="1200" dirty="0">
              <a:solidFill>
                <a:srgbClr val="B79150"/>
              </a:solidFill>
              <a:latin typeface="RB" panose="00000500000000000000" pitchFamily="2" charset="-78"/>
              <a:cs typeface="RB" panose="00000500000000000000" pitchFamily="2" charset="-78"/>
            </a:endParaRPr>
          </a:p>
          <a:p>
            <a:pPr marL="363538" indent="-93663"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تحتوي هذه الصفحة على العناصر الآتية:</a:t>
            </a:r>
          </a:p>
          <a:p>
            <a:pPr marL="363538" indent="-9366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عنوان رئيسي: يوضع العنوان في يمين الصفحة أو في وسط الصفحة.</a:t>
            </a:r>
          </a:p>
          <a:p>
            <a:pPr algn="justLow" rtl="1">
              <a:lnSpc>
                <a:spcPct val="150000"/>
              </a:lnSpc>
              <a:buClr>
                <a:schemeClr val="tx1">
                  <a:lumMod val="75000"/>
                  <a:lumOff val="25000"/>
                </a:schemeClr>
              </a:buClr>
            </a:pPr>
            <a:r>
              <a:rPr lang="ar-SA" sz="1200" dirty="0">
                <a:solidFill>
                  <a:schemeClr val="tx1">
                    <a:lumMod val="75000"/>
                    <a:lumOff val="25000"/>
                  </a:schemeClr>
                </a:solidFill>
                <a:latin typeface="RB" panose="00000500000000000000" pitchFamily="2" charset="-78"/>
                <a:cs typeface="RB" panose="00000500000000000000" pitchFamily="2" charset="-78"/>
              </a:rPr>
              <a:t>13. </a:t>
            </a:r>
            <a:r>
              <a:rPr lang="ar-SA" sz="1200" dirty="0">
                <a:solidFill>
                  <a:srgbClr val="B79150"/>
                </a:solidFill>
                <a:latin typeface="RB" panose="00000500000000000000" pitchFamily="2" charset="-78"/>
                <a:cs typeface="RB" panose="00000500000000000000" pitchFamily="2" charset="-78"/>
              </a:rPr>
              <a:t>فواصل الكتاب (عناوين الفصول أو الأبواب):</a:t>
            </a:r>
          </a:p>
          <a:p>
            <a:pPr marL="363538" indent="-9366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يوضـــع كل فاصـــل فـــي بدايـــة كل فصل أو بـــاب داخـــل الكتـــاب، ويحتوي على العناصـــر الآتية:</a:t>
            </a:r>
          </a:p>
          <a:p>
            <a:pPr marL="539750"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رقم الباب أو الفصل:</a:t>
            </a:r>
          </a:p>
          <a:p>
            <a:pPr marL="539750"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يوضع رقم الباب أو الفصل في أعلى يسار الصفحة.</a:t>
            </a:r>
          </a:p>
          <a:p>
            <a:pPr marL="539750" indent="-176213"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عنوان الباب أو الفصل:</a:t>
            </a:r>
          </a:p>
          <a:p>
            <a:pPr marL="811213" indent="-187325"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يوضع عنوان الباب أو الفصل في وسط الصفحة.</a:t>
            </a:r>
          </a:p>
          <a:p>
            <a:pPr marL="811213" indent="-187325"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يكتب العنوان الأجنبي أسفل العنوان العربي مباشرة.</a:t>
            </a:r>
          </a:p>
          <a:p>
            <a:pPr algn="justLow" rtl="1">
              <a:lnSpc>
                <a:spcPct val="150000"/>
              </a:lnSpc>
              <a:buClr>
                <a:schemeClr val="tx1">
                  <a:lumMod val="75000"/>
                  <a:lumOff val="25000"/>
                </a:schemeClr>
              </a:buClr>
            </a:pPr>
            <a:r>
              <a:rPr lang="ar-SA" sz="1200" dirty="0">
                <a:solidFill>
                  <a:schemeClr val="tx1">
                    <a:lumMod val="75000"/>
                    <a:lumOff val="25000"/>
                  </a:schemeClr>
                </a:solidFill>
                <a:latin typeface="RB" panose="00000500000000000000" pitchFamily="2" charset="-78"/>
                <a:cs typeface="RB" panose="00000500000000000000" pitchFamily="2" charset="-78"/>
              </a:rPr>
              <a:t>14.  </a:t>
            </a:r>
            <a:r>
              <a:rPr lang="ar-SA" sz="1200" dirty="0">
                <a:solidFill>
                  <a:srgbClr val="B79150"/>
                </a:solidFill>
                <a:latin typeface="RB" panose="00000500000000000000" pitchFamily="2" charset="-78"/>
                <a:cs typeface="RB" panose="00000500000000000000" pitchFamily="2" charset="-78"/>
              </a:rPr>
              <a:t>متن الكتاب: يحتوي على:</a:t>
            </a:r>
          </a:p>
          <a:p>
            <a:pPr marL="446088"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العناوين الرئيسة (داخل الفصول أو الأبواب):</a:t>
            </a:r>
          </a:p>
          <a:p>
            <a:pPr marL="811213" indent="-27146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تكتب العناوين الرئيسة في أقصى يمين الصفحة.</a:t>
            </a:r>
          </a:p>
          <a:p>
            <a:pPr marL="811213" indent="-27146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تترك مسافة مناسبة (تباعد الأسطر) بين العنوان والمتن الذي يليه.</a:t>
            </a:r>
          </a:p>
          <a:p>
            <a:pPr marL="446088" indent="-176213"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العناوين الفرعية (داخل الفصول أو الأبواب):</a:t>
            </a:r>
          </a:p>
          <a:p>
            <a:pPr marL="811213" indent="-27146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تكتب العناوين الفرعية في أقصى يمين الصفحة.</a:t>
            </a:r>
          </a:p>
          <a:p>
            <a:pPr marL="811213" indent="-27146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تترك مسافة مناسبة(تباعد الأسطر)بين العنوان والمتن الذي يليه.</a:t>
            </a:r>
          </a:p>
          <a:p>
            <a:pPr algn="justLow" rtl="1">
              <a:lnSpc>
                <a:spcPct val="150000"/>
              </a:lnSpc>
              <a:buClr>
                <a:schemeClr val="tx1">
                  <a:lumMod val="75000"/>
                  <a:lumOff val="25000"/>
                </a:schemeClr>
              </a:buClr>
            </a:pPr>
            <a:r>
              <a:rPr lang="ar-SA" sz="1200" dirty="0">
                <a:solidFill>
                  <a:schemeClr val="tx1">
                    <a:lumMod val="75000"/>
                    <a:lumOff val="25000"/>
                  </a:schemeClr>
                </a:solidFill>
                <a:latin typeface="RB" panose="00000500000000000000" pitchFamily="2" charset="-78"/>
                <a:cs typeface="RB" panose="00000500000000000000" pitchFamily="2" charset="-78"/>
              </a:rPr>
              <a:t>15.</a:t>
            </a:r>
            <a:r>
              <a:rPr lang="ar-SA" sz="1200" dirty="0">
                <a:solidFill>
                  <a:srgbClr val="B79150"/>
                </a:solidFill>
                <a:latin typeface="RB" panose="00000500000000000000" pitchFamily="2" charset="-78"/>
                <a:cs typeface="RB" panose="00000500000000000000" pitchFamily="2" charset="-78"/>
              </a:rPr>
              <a:t>  نص الكتاب:</a:t>
            </a:r>
          </a:p>
          <a:p>
            <a:pPr marL="26987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تترك مســـافة مناســـبة (تباعد الأســـطر) بين الأســـطر في متن الكتاب، ومســـافة ســـطر واحـــد فقط بين داخـــل المتـــن وعناوين الفقرات التـــي تليها.</a:t>
            </a:r>
          </a:p>
        </p:txBody>
      </p:sp>
    </p:spTree>
    <p:extLst>
      <p:ext uri="{BB962C8B-B14F-4D97-AF65-F5344CB8AC3E}">
        <p14:creationId xmlns:p14="http://schemas.microsoft.com/office/powerpoint/2010/main" val="1292678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7D0A6-5030-97B4-E462-AACCB7DAFE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1338DA-7CEF-10D6-BB67-E3A1E229408E}"/>
              </a:ext>
            </a:extLst>
          </p:cNvPr>
          <p:cNvSpPr txBox="1"/>
          <p:nvPr/>
        </p:nvSpPr>
        <p:spPr>
          <a:xfrm>
            <a:off x="359569" y="395288"/>
            <a:ext cx="4608512" cy="7271221"/>
          </a:xfrm>
          <a:prstGeom prst="rect">
            <a:avLst/>
          </a:prstGeom>
          <a:noFill/>
        </p:spPr>
        <p:txBody>
          <a:bodyPr wrap="square">
            <a:spAutoFit/>
          </a:bodyPr>
          <a:lstStyle/>
          <a:p>
            <a:pPr algn="justLow" rtl="1">
              <a:lnSpc>
                <a:spcPct val="150000"/>
              </a:lnSpc>
              <a:buClr>
                <a:schemeClr val="tx1">
                  <a:lumMod val="75000"/>
                  <a:lumOff val="25000"/>
                </a:schemeClr>
              </a:buClr>
            </a:pPr>
            <a:r>
              <a:rPr lang="ar-SA" sz="1200" dirty="0">
                <a:solidFill>
                  <a:schemeClr val="tx1">
                    <a:lumMod val="75000"/>
                    <a:lumOff val="25000"/>
                  </a:schemeClr>
                </a:solidFill>
                <a:latin typeface="RB" panose="00000500000000000000" pitchFamily="2" charset="-78"/>
                <a:cs typeface="RB" panose="00000500000000000000" pitchFamily="2" charset="-78"/>
              </a:rPr>
              <a:t>16.  </a:t>
            </a:r>
            <a:r>
              <a:rPr lang="ar-SA" sz="1200" dirty="0">
                <a:solidFill>
                  <a:srgbClr val="B79150"/>
                </a:solidFill>
                <a:latin typeface="RB" panose="00000500000000000000" pitchFamily="2" charset="-78"/>
                <a:cs typeface="RB" panose="00000500000000000000" pitchFamily="2" charset="-78"/>
              </a:rPr>
              <a:t>الحواشي (إن وجدت):</a:t>
            </a:r>
          </a:p>
          <a:p>
            <a:pPr marL="446088" indent="-176213"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يتبع ما يلي في كتابة الحواشي السفلية للكتاب:</a:t>
            </a:r>
          </a:p>
          <a:p>
            <a:pPr marL="623888" indent="-26035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إدراج الحواشـــي أســـفل كل صفحة ذكرت فيهـــا، على أن ترقم ترقيما مســـتمرا من أول الفصـــل إلى آخره.</a:t>
            </a:r>
          </a:p>
          <a:p>
            <a:pPr marL="623888" indent="-26035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إدراج الحواشي في نهاية كل فصل حسب تسلسل ورودها في النص.</a:t>
            </a:r>
          </a:p>
          <a:p>
            <a:pPr marL="623888" indent="-26035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عدم احتواء الحواشي على مراجع أو مصادر أو جداول تصف الحواشي بطريقة آلية.</a:t>
            </a:r>
          </a:p>
          <a:p>
            <a:pPr marL="623888" indent="-26035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تصف الحواشي بطريقة آلية.</a:t>
            </a:r>
          </a:p>
          <a:p>
            <a:pPr algn="justLow" rtl="1">
              <a:lnSpc>
                <a:spcPct val="150000"/>
              </a:lnSpc>
              <a:buClr>
                <a:schemeClr val="tx1">
                  <a:lumMod val="75000"/>
                  <a:lumOff val="25000"/>
                </a:schemeClr>
              </a:buClr>
            </a:pPr>
            <a:r>
              <a:rPr lang="ar-SA" sz="1200" dirty="0">
                <a:solidFill>
                  <a:schemeClr val="tx1">
                    <a:lumMod val="75000"/>
                    <a:lumOff val="25000"/>
                  </a:schemeClr>
                </a:solidFill>
                <a:latin typeface="RB" panose="00000500000000000000" pitchFamily="2" charset="-78"/>
                <a:cs typeface="RB" panose="00000500000000000000" pitchFamily="2" charset="-78"/>
              </a:rPr>
              <a:t>17. </a:t>
            </a:r>
            <a:r>
              <a:rPr lang="ar-SA" sz="1200" dirty="0">
                <a:solidFill>
                  <a:srgbClr val="B79150"/>
                </a:solidFill>
                <a:latin typeface="RB" panose="00000500000000000000" pitchFamily="2" charset="-78"/>
                <a:cs typeface="RB" panose="00000500000000000000" pitchFamily="2" charset="-78"/>
              </a:rPr>
              <a:t>الجداول: </a:t>
            </a:r>
          </a:p>
          <a:p>
            <a:pPr marL="363538" indent="-18732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في حالة إدراج أي جدول يتبع الآتي:</a:t>
            </a:r>
          </a:p>
          <a:p>
            <a:pPr marL="363538" indent="-18732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  عنوان الجدول:</a:t>
            </a:r>
          </a:p>
          <a:p>
            <a:pPr marL="623888" indent="-26035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يوضع عنوان الجدول في أعلى الجدول مباشـــرة وســـط الصفحة، ويشـــمل عنـــوان الجدول كلمة جـــدول ورقم الجدول.</a:t>
            </a:r>
          </a:p>
          <a:p>
            <a:pPr marL="623888" indent="-26035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يدرج الجدول أسفل الفقرة التي أشير إليه فيها مباشرة.</a:t>
            </a:r>
          </a:p>
          <a:p>
            <a:pPr marL="623888" indent="-26035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يرقم الجدول بالأرقام وتوضع بين قوســـين في وســـط الصفحة مســـبوقة بكلمة جدول بأحد التنســـيقات الآتية:</a:t>
            </a:r>
          </a:p>
          <a:p>
            <a:pPr marL="811213" indent="-9366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في حالة الترقيم على مستوى الكتاب: جدول (1)</a:t>
            </a:r>
          </a:p>
          <a:p>
            <a:pPr marL="811213" indent="-9366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فـــي حالـــة الترقيم على مســـتوى الفصـــل: جـــدول(1.1) حيث يشـــير الرقـــم الأيمـــن إلى رقـــم الفصـــل، والرقـــم الأيســـر إلى رقـــم الجدول داخـــل الفصل.</a:t>
            </a:r>
          </a:p>
          <a:p>
            <a:pPr marL="623888" indent="-260350" algn="justLow" rtl="1">
              <a:lnSpc>
                <a:spcPct val="150000"/>
              </a:lnSpc>
              <a:buFont typeface="+mj-cs"/>
              <a:buAutoNum type="arabic1Minus" startAt="4"/>
            </a:pPr>
            <a:r>
              <a:rPr lang="ar-SA" sz="1200" dirty="0">
                <a:solidFill>
                  <a:schemeClr val="tx1">
                    <a:lumMod val="75000"/>
                    <a:lumOff val="25000"/>
                  </a:schemeClr>
                </a:solidFill>
                <a:latin typeface="RB" panose="00000500000000000000" pitchFamily="2" charset="-78"/>
                <a:cs typeface="RB" panose="00000500000000000000" pitchFamily="2" charset="-78"/>
              </a:rPr>
              <a:t>تترك مسافة سطر واحد قبل، وبعد الجدول، والمتن السابق، أو التالي له.</a:t>
            </a:r>
          </a:p>
          <a:p>
            <a:pPr marL="623888" indent="-260350" algn="justLow" rtl="1">
              <a:lnSpc>
                <a:spcPct val="150000"/>
              </a:lnSpc>
              <a:buFont typeface="+mj-cs"/>
              <a:buAutoNum type="arabic1Minus" startAt="4"/>
            </a:pPr>
            <a:r>
              <a:rPr lang="ar-SA" sz="1200" dirty="0">
                <a:solidFill>
                  <a:schemeClr val="tx1">
                    <a:lumMod val="75000"/>
                    <a:lumOff val="25000"/>
                  </a:schemeClr>
                </a:solidFill>
                <a:latin typeface="RB" panose="00000500000000000000" pitchFamily="2" charset="-78"/>
                <a:cs typeface="RB" panose="00000500000000000000" pitchFamily="2" charset="-78"/>
              </a:rPr>
              <a:t>لا يتجاوز عرض الجدول هوامش الصفحة.</a:t>
            </a:r>
          </a:p>
          <a:p>
            <a:pPr algn="justLow" rtl="1">
              <a:lnSpc>
                <a:spcPct val="150000"/>
              </a:lnSpc>
            </a:pPr>
            <a:endParaRPr lang="ar-SA" sz="1200" dirty="0">
              <a:solidFill>
                <a:schemeClr val="tx1">
                  <a:lumMod val="75000"/>
                  <a:lumOff val="25000"/>
                </a:schemeClr>
              </a:solidFill>
              <a:latin typeface="RB" panose="00000500000000000000" pitchFamily="2" charset="-78"/>
              <a:cs typeface="RB" panose="00000500000000000000" pitchFamily="2" charset="-78"/>
            </a:endParaRPr>
          </a:p>
          <a:p>
            <a:pPr marL="446088" indent="-176213" algn="justLow" rtl="1">
              <a:lnSpc>
                <a:spcPct val="150000"/>
              </a:lnSpc>
            </a:pPr>
            <a:endParaRPr lang="ar-SA" sz="1200" dirty="0">
              <a:solidFill>
                <a:schemeClr val="tx1">
                  <a:lumMod val="75000"/>
                  <a:lumOff val="25000"/>
                </a:schemeClr>
              </a:solidFill>
              <a:latin typeface="RB" panose="00000500000000000000" pitchFamily="2" charset="-78"/>
              <a:cs typeface="RB" panose="00000500000000000000" pitchFamily="2" charset="-78"/>
            </a:endParaRPr>
          </a:p>
        </p:txBody>
      </p:sp>
    </p:spTree>
    <p:extLst>
      <p:ext uri="{BB962C8B-B14F-4D97-AF65-F5344CB8AC3E}">
        <p14:creationId xmlns:p14="http://schemas.microsoft.com/office/powerpoint/2010/main" val="388386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A3924-00B2-D18C-853E-F49AC175238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F67911-AFBF-AE39-10DB-E5677DDE73D7}"/>
              </a:ext>
            </a:extLst>
          </p:cNvPr>
          <p:cNvSpPr txBox="1"/>
          <p:nvPr/>
        </p:nvSpPr>
        <p:spPr>
          <a:xfrm>
            <a:off x="359569" y="478415"/>
            <a:ext cx="4608512" cy="6440225"/>
          </a:xfrm>
          <a:prstGeom prst="rect">
            <a:avLst/>
          </a:prstGeom>
          <a:noFill/>
        </p:spPr>
        <p:txBody>
          <a:bodyPr wrap="square">
            <a:spAutoFit/>
          </a:bodyPr>
          <a:lstStyle/>
          <a:p>
            <a:pPr marL="592137" indent="-228600" algn="justLow" rtl="1">
              <a:lnSpc>
                <a:spcPct val="150000"/>
              </a:lnSpc>
              <a:buFont typeface="+mj-cs"/>
              <a:buAutoNum type="arabic1Minus" startAt="6"/>
            </a:pPr>
            <a:r>
              <a:rPr lang="ar-SA" sz="1200" dirty="0">
                <a:solidFill>
                  <a:schemeClr val="tx1">
                    <a:lumMod val="75000"/>
                    <a:lumOff val="25000"/>
                  </a:schemeClr>
                </a:solidFill>
                <a:latin typeface="RB" panose="00000500000000000000" pitchFamily="2" charset="-78"/>
                <a:cs typeface="RB" panose="00000500000000000000" pitchFamily="2" charset="-78"/>
              </a:rPr>
              <a:t> يـــدرج الجـــدول بطريقـــة آليـــة عن طريـــق البرنامج المســـتخدم فـــي إخراج الكتـــاب ويراعـــى الآتي:</a:t>
            </a:r>
          </a:p>
          <a:p>
            <a:pPr marL="893763" indent="-17621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عدم وضع مســـافات داخـــل الخلايـــا، أو الصفوف، أو الأعمـــدة يدويا ،أو آليا وبين الأســـطر.</a:t>
            </a:r>
          </a:p>
          <a:p>
            <a:pPr marL="893763" indent="-17621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إظهار الخطوط الطولية والعرضية التي تفصل بين خلايا الجدول.</a:t>
            </a:r>
          </a:p>
          <a:p>
            <a:pPr marL="893763" indent="-17621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ضبط بيانات رأس الجدول في وسط الخلية.</a:t>
            </a:r>
          </a:p>
          <a:p>
            <a:pPr marL="893763" indent="-17621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ضبط البيانات الرقمية وسط الخلية.</a:t>
            </a:r>
          </a:p>
          <a:p>
            <a:pPr marL="893763" indent="-17621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ضبط البيانات غير الرقمية أقصى يمين الخلية.</a:t>
            </a:r>
          </a:p>
          <a:p>
            <a:pPr marL="893763" indent="-17621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فـــي حال اســـتمرار الجدول عـــلى أكثر من صفحـــة، يكـــرر رأس الجدول في الصفحـــات التالية ووضع عبـــارة “تابع جـــدول (...)" في أعلاه.</a:t>
            </a:r>
          </a:p>
          <a:p>
            <a:pPr marL="717550" indent="-354013" algn="justLow" rtl="1">
              <a:lnSpc>
                <a:spcPct val="150000"/>
              </a:lnSpc>
              <a:buFont typeface="+mj-cs"/>
              <a:buAutoNum type="arabic1Minus" startAt="7"/>
            </a:pPr>
            <a:r>
              <a:rPr lang="ar-SA" sz="1200" dirty="0">
                <a:solidFill>
                  <a:schemeClr val="tx1">
                    <a:lumMod val="75000"/>
                    <a:lumOff val="25000"/>
                  </a:schemeClr>
                </a:solidFill>
                <a:latin typeface="RB" panose="00000500000000000000" pitchFamily="2" charset="-78"/>
                <a:cs typeface="RB" panose="00000500000000000000" pitchFamily="2" charset="-78"/>
              </a:rPr>
              <a:t>تنسيق مصدر الجدول والتعليقات المصاحبة له (إن وجدت).</a:t>
            </a:r>
          </a:p>
          <a:p>
            <a:pPr marL="717550" indent="-354013" algn="justLow" rtl="1">
              <a:lnSpc>
                <a:spcPct val="150000"/>
              </a:lnSpc>
              <a:buFont typeface="+mj-cs"/>
              <a:buAutoNum type="arabic1Minus" startAt="7"/>
            </a:pPr>
            <a:r>
              <a:rPr lang="ar-SA" sz="1200" dirty="0">
                <a:solidFill>
                  <a:schemeClr val="tx1">
                    <a:lumMod val="75000"/>
                    <a:lumOff val="25000"/>
                  </a:schemeClr>
                </a:solidFill>
                <a:latin typeface="RB" panose="00000500000000000000" pitchFamily="2" charset="-78"/>
                <a:cs typeface="RB" panose="00000500000000000000" pitchFamily="2" charset="-78"/>
              </a:rPr>
              <a:t>توضع أسفل الجدول بأقصى اليمين.</a:t>
            </a:r>
          </a:p>
          <a:p>
            <a:pPr algn="justLow" rtl="1">
              <a:lnSpc>
                <a:spcPct val="150000"/>
              </a:lnSpc>
              <a:buClr>
                <a:schemeClr val="tx1">
                  <a:lumMod val="75000"/>
                  <a:lumOff val="25000"/>
                </a:schemeClr>
              </a:buClr>
            </a:pPr>
            <a:r>
              <a:rPr lang="ar-SA" sz="1200" dirty="0">
                <a:solidFill>
                  <a:schemeClr val="tx1">
                    <a:lumMod val="75000"/>
                    <a:lumOff val="25000"/>
                  </a:schemeClr>
                </a:solidFill>
                <a:latin typeface="RB" panose="00000500000000000000" pitchFamily="2" charset="-78"/>
                <a:cs typeface="RB" panose="00000500000000000000" pitchFamily="2" charset="-78"/>
              </a:rPr>
              <a:t>18.  </a:t>
            </a:r>
            <a:r>
              <a:rPr lang="ar-SA" sz="1200" dirty="0">
                <a:solidFill>
                  <a:srgbClr val="B79150"/>
                </a:solidFill>
                <a:latin typeface="RB" panose="00000500000000000000" pitchFamily="2" charset="-78"/>
                <a:cs typeface="RB" panose="00000500000000000000" pitchFamily="2" charset="-78"/>
              </a:rPr>
              <a:t>الصور والأشكال:</a:t>
            </a:r>
          </a:p>
          <a:p>
            <a:pPr marL="539750" indent="-26987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 في حالة إدراج أي صورة أو شكل يتبع الآتي:</a:t>
            </a:r>
          </a:p>
          <a:p>
            <a:pPr marL="592137"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تدرج الصور والأشكال أسفل الفقرة التي أشير إليها مباشرة داخل الكتاب.</a:t>
            </a:r>
          </a:p>
          <a:p>
            <a:pPr marL="592137"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ترقـــم الصـــور والأشـــكال بالأرقـــام وتوضـــع بين قوســـين فـــي وســـط الصفحة مســـبوقة بكلمـــة شـــكل بأحـــد التنســـيقات الآتية:</a:t>
            </a:r>
          </a:p>
          <a:p>
            <a:pPr marL="811213" indent="-187325"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في حالة الترقيم على مستوى الكتاب شكل (1).</a:t>
            </a:r>
          </a:p>
          <a:p>
            <a:pPr marL="623888" algn="justLow" rtl="1">
              <a:lnSpc>
                <a:spcPct val="150000"/>
              </a:lnSpc>
            </a:pPr>
            <a:endParaRPr lang="ar-SA" sz="1200" dirty="0">
              <a:solidFill>
                <a:schemeClr val="tx1">
                  <a:lumMod val="75000"/>
                  <a:lumOff val="25000"/>
                </a:schemeClr>
              </a:solidFill>
              <a:latin typeface="RB" panose="00000500000000000000" pitchFamily="2" charset="-78"/>
              <a:cs typeface="RB" panose="00000500000000000000" pitchFamily="2" charset="-78"/>
            </a:endParaRPr>
          </a:p>
        </p:txBody>
      </p:sp>
    </p:spTree>
    <p:extLst>
      <p:ext uri="{BB962C8B-B14F-4D97-AF65-F5344CB8AC3E}">
        <p14:creationId xmlns:p14="http://schemas.microsoft.com/office/powerpoint/2010/main" val="621523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2E8A-1CAF-5B29-7CCC-E8D570E63E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D04212-6903-B486-077D-AF3DB9E8D368}"/>
              </a:ext>
            </a:extLst>
          </p:cNvPr>
          <p:cNvSpPr txBox="1"/>
          <p:nvPr/>
        </p:nvSpPr>
        <p:spPr>
          <a:xfrm>
            <a:off x="359569" y="426460"/>
            <a:ext cx="4608512" cy="6717223"/>
          </a:xfrm>
          <a:prstGeom prst="rect">
            <a:avLst/>
          </a:prstGeom>
          <a:noFill/>
        </p:spPr>
        <p:txBody>
          <a:bodyPr wrap="square">
            <a:spAutoFit/>
          </a:bodyPr>
          <a:lstStyle/>
          <a:p>
            <a:pPr marL="717550" indent="-93663"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 في حالة الترقيم على مستوى العمل شكل (1.1) حيث يشير الرقم الأيمن إلى رقم الفصل والرقم الأيســـر إلى رقم الشـــكل أو الصورة داخل الفصل.</a:t>
            </a:r>
          </a:p>
          <a:p>
            <a:pPr marL="592137" indent="-228600" algn="justLow" rtl="1">
              <a:lnSpc>
                <a:spcPct val="150000"/>
              </a:lnSpc>
              <a:buFont typeface="+mj-cs"/>
              <a:buAutoNum type="arabic1Minus" startAt="3"/>
            </a:pPr>
            <a:r>
              <a:rPr lang="ar-SA" sz="1200" dirty="0">
                <a:solidFill>
                  <a:schemeClr val="tx1">
                    <a:lumMod val="75000"/>
                    <a:lumOff val="25000"/>
                  </a:schemeClr>
                </a:solidFill>
                <a:latin typeface="RB" panose="00000500000000000000" pitchFamily="2" charset="-78"/>
                <a:cs typeface="RB" panose="00000500000000000000" pitchFamily="2" charset="-78"/>
              </a:rPr>
              <a:t>تترك مسافة سطر واحد قبل وبعد الصور والأشكال والمتن السابق أو التالي لها.</a:t>
            </a:r>
          </a:p>
          <a:p>
            <a:pPr marL="592137" indent="-228600" algn="justLow" rtl="1">
              <a:lnSpc>
                <a:spcPct val="150000"/>
              </a:lnSpc>
              <a:buFont typeface="+mj-cs"/>
              <a:buAutoNum type="arabic1Minus" startAt="3"/>
            </a:pPr>
            <a:r>
              <a:rPr lang="ar-SA" sz="1200" dirty="0">
                <a:solidFill>
                  <a:schemeClr val="tx1">
                    <a:lumMod val="75000"/>
                    <a:lumOff val="25000"/>
                  </a:schemeClr>
                </a:solidFill>
                <a:latin typeface="RB" panose="00000500000000000000" pitchFamily="2" charset="-78"/>
                <a:cs typeface="RB" panose="00000500000000000000" pitchFamily="2" charset="-78"/>
              </a:rPr>
              <a:t>عدم تقســـيم الشـــكل إلى عدة أجـــزاء أو طبقات، وجعلهـــا كمجموعة واحدة من طبقة واحدة.</a:t>
            </a:r>
          </a:p>
          <a:p>
            <a:pPr marL="592137" indent="-228600" algn="justLow" rtl="1">
              <a:lnSpc>
                <a:spcPct val="150000"/>
              </a:lnSpc>
              <a:buFont typeface="+mj-cs"/>
              <a:buAutoNum type="arabic1Minus" startAt="3"/>
            </a:pPr>
            <a:r>
              <a:rPr lang="ar-SA" sz="1200" dirty="0">
                <a:solidFill>
                  <a:schemeClr val="tx1">
                    <a:lumMod val="75000"/>
                    <a:lumOff val="25000"/>
                  </a:schemeClr>
                </a:solidFill>
                <a:latin typeface="RB" panose="00000500000000000000" pitchFamily="2" charset="-78"/>
                <a:cs typeface="RB" panose="00000500000000000000" pitchFamily="2" charset="-78"/>
              </a:rPr>
              <a:t>أن تكـــون الصـــورة التـــي تم مســـحها ضوئيا بصيغـــة </a:t>
            </a:r>
            <a:r>
              <a:rPr lang="en-GB" sz="1200" dirty="0">
                <a:solidFill>
                  <a:schemeClr val="tx1">
                    <a:lumMod val="75000"/>
                    <a:lumOff val="25000"/>
                  </a:schemeClr>
                </a:solidFill>
                <a:latin typeface="RB" panose="00000500000000000000" pitchFamily="2" charset="-78"/>
                <a:cs typeface="RB" panose="00000500000000000000" pitchFamily="2" charset="-78"/>
              </a:rPr>
              <a:t>TIFF</a:t>
            </a:r>
            <a:r>
              <a:rPr lang="ar-SA" sz="1200" dirty="0">
                <a:solidFill>
                  <a:schemeClr val="tx1">
                    <a:lumMod val="75000"/>
                    <a:lumOff val="25000"/>
                  </a:schemeClr>
                </a:solidFill>
                <a:latin typeface="RB" panose="00000500000000000000" pitchFamily="2" charset="-78"/>
                <a:cs typeface="RB" panose="00000500000000000000" pitchFamily="2" charset="-78"/>
              </a:rPr>
              <a:t>وألا تقـــل جودتها من حيـــث الدقة عن 300بكســـل، أن تكون الصـــورة التي تم مســـحها ضوئيا تكون بصيغـــة ألوان الطباعـــة   </a:t>
            </a:r>
            <a:r>
              <a:rPr lang="en-GB" sz="1200" dirty="0">
                <a:solidFill>
                  <a:schemeClr val="tx1">
                    <a:lumMod val="75000"/>
                    <a:lumOff val="25000"/>
                  </a:schemeClr>
                </a:solidFill>
                <a:latin typeface="RB" panose="00000500000000000000" pitchFamily="2" charset="-78"/>
                <a:cs typeface="RB" panose="00000500000000000000" pitchFamily="2" charset="-78"/>
              </a:rPr>
              <a:t>Grayscale </a:t>
            </a:r>
            <a:r>
              <a:rPr lang="ar-SA" sz="1200" dirty="0">
                <a:solidFill>
                  <a:schemeClr val="tx1">
                    <a:lumMod val="75000"/>
                    <a:lumOff val="25000"/>
                  </a:schemeClr>
                </a:solidFill>
                <a:latin typeface="RB" panose="00000500000000000000" pitchFamily="2" charset="-78"/>
                <a:cs typeface="RB" panose="00000500000000000000" pitchFamily="2" charset="-78"/>
              </a:rPr>
              <a:t> للصورة غير الملونة، وبصيغـــة ألوان الطباعة </a:t>
            </a:r>
            <a:r>
              <a:rPr lang="en-GB" sz="1200" dirty="0">
                <a:solidFill>
                  <a:schemeClr val="tx1">
                    <a:lumMod val="75000"/>
                    <a:lumOff val="25000"/>
                  </a:schemeClr>
                </a:solidFill>
                <a:latin typeface="RB" panose="00000500000000000000" pitchFamily="2" charset="-78"/>
                <a:cs typeface="RB" panose="00000500000000000000" pitchFamily="2" charset="-78"/>
              </a:rPr>
              <a:t>CMYK</a:t>
            </a:r>
            <a:r>
              <a:rPr lang="ar-SA" sz="1200" dirty="0">
                <a:solidFill>
                  <a:schemeClr val="tx1">
                    <a:lumMod val="75000"/>
                    <a:lumOff val="25000"/>
                  </a:schemeClr>
                </a:solidFill>
                <a:latin typeface="RB" panose="00000500000000000000" pitchFamily="2" charset="-78"/>
                <a:cs typeface="RB" panose="00000500000000000000" pitchFamily="2" charset="-78"/>
              </a:rPr>
              <a:t> للصورة الملونة.</a:t>
            </a:r>
          </a:p>
          <a:p>
            <a:pPr algn="justLow" rtl="1">
              <a:lnSpc>
                <a:spcPct val="150000"/>
              </a:lnSpc>
              <a:buClr>
                <a:schemeClr val="tx1">
                  <a:lumMod val="75000"/>
                  <a:lumOff val="25000"/>
                </a:schemeClr>
              </a:buClr>
            </a:pPr>
            <a:r>
              <a:rPr lang="ar-SA" sz="1200" dirty="0">
                <a:solidFill>
                  <a:schemeClr val="tx1">
                    <a:lumMod val="75000"/>
                    <a:lumOff val="25000"/>
                  </a:schemeClr>
                </a:solidFill>
                <a:latin typeface="RB" panose="00000500000000000000" pitchFamily="2" charset="-78"/>
                <a:cs typeface="RB" panose="00000500000000000000" pitchFamily="2" charset="-78"/>
              </a:rPr>
              <a:t>19. </a:t>
            </a:r>
            <a:r>
              <a:rPr lang="ar-SA" sz="1200" dirty="0">
                <a:solidFill>
                  <a:srgbClr val="B79150"/>
                </a:solidFill>
                <a:latin typeface="RB" panose="00000500000000000000" pitchFamily="2" charset="-78"/>
                <a:cs typeface="RB" panose="00000500000000000000" pitchFamily="2" charset="-78"/>
              </a:rPr>
              <a:t>عنوان الشكل أو الصورة:</a:t>
            </a:r>
          </a:p>
          <a:p>
            <a:pPr marL="498475"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إدراج عنـــوان الشـــكل أو الصـــورة وســـط الصفحـــة أســـفل الشـــكل أو الصـــور . بحيـــث لا يتجـــاوز عنوان الشـــكل ســـطرين فقط ويحتـــوي على كلمة (شـــكل ، ورقم الشـــكل).</a:t>
            </a:r>
          </a:p>
          <a:p>
            <a:pPr marL="498475"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تعليق مصاحب للشكل أو الصورة (إن وجد).</a:t>
            </a:r>
          </a:p>
          <a:p>
            <a:pPr marL="498475"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يدمج مع الشكل أو الصورة ويحفظ على هيئة صورة لا تقل دقتها عن 300بيكسل.</a:t>
            </a:r>
          </a:p>
          <a:p>
            <a:pPr algn="justLow" rtl="1">
              <a:lnSpc>
                <a:spcPct val="150000"/>
              </a:lnSpc>
              <a:buClr>
                <a:schemeClr val="tx1">
                  <a:lumMod val="75000"/>
                  <a:lumOff val="25000"/>
                </a:schemeClr>
              </a:buClr>
            </a:pPr>
            <a:r>
              <a:rPr lang="ar-SA" sz="1200" dirty="0">
                <a:solidFill>
                  <a:schemeClr val="tx1">
                    <a:lumMod val="75000"/>
                    <a:lumOff val="25000"/>
                  </a:schemeClr>
                </a:solidFill>
                <a:latin typeface="RB" panose="00000500000000000000" pitchFamily="2" charset="-78"/>
                <a:cs typeface="RB" panose="00000500000000000000" pitchFamily="2" charset="-78"/>
              </a:rPr>
              <a:t>20.  </a:t>
            </a:r>
            <a:r>
              <a:rPr lang="ar-SA" sz="1200" dirty="0">
                <a:solidFill>
                  <a:srgbClr val="B79150"/>
                </a:solidFill>
                <a:latin typeface="RB" panose="00000500000000000000" pitchFamily="2" charset="-78"/>
                <a:cs typeface="RB" panose="00000500000000000000" pitchFamily="2" charset="-78"/>
              </a:rPr>
              <a:t>كتابة المعادلات:</a:t>
            </a:r>
          </a:p>
          <a:p>
            <a:pPr marL="498475"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فـــي حالة إدراج المعـــادلات الرياضية اســـتخدام أحد البرنامجيـــن التاليين: </a:t>
            </a:r>
            <a:r>
              <a:rPr lang="en-GB" sz="1200" dirty="0">
                <a:solidFill>
                  <a:schemeClr val="tx1">
                    <a:lumMod val="75000"/>
                    <a:lumOff val="25000"/>
                  </a:schemeClr>
                </a:solidFill>
                <a:latin typeface="RB" panose="00000500000000000000" pitchFamily="2" charset="-78"/>
                <a:cs typeface="RB" panose="00000500000000000000" pitchFamily="2" charset="-78"/>
              </a:rPr>
              <a:t>.(tor Equation) (</a:t>
            </a:r>
            <a:r>
              <a:rPr lang="en-US" sz="1200" dirty="0">
                <a:solidFill>
                  <a:schemeClr val="tx1">
                    <a:lumMod val="75000"/>
                    <a:lumOff val="25000"/>
                  </a:schemeClr>
                </a:solidFill>
                <a:latin typeface="RB" panose="00000500000000000000" pitchFamily="2" charset="-78"/>
                <a:cs typeface="RB" panose="00000500000000000000" pitchFamily="2" charset="-78"/>
              </a:rPr>
              <a:t>Edi-</a:t>
            </a:r>
            <a:r>
              <a:rPr lang="en-GB" sz="1200" dirty="0">
                <a:solidFill>
                  <a:schemeClr val="tx1">
                    <a:lumMod val="75000"/>
                    <a:lumOff val="25000"/>
                  </a:schemeClr>
                </a:solidFill>
                <a:latin typeface="RB" panose="00000500000000000000" pitchFamily="2" charset="-78"/>
                <a:cs typeface="RB" panose="00000500000000000000" pitchFamily="2" charset="-78"/>
              </a:rPr>
              <a:t>Type Math)</a:t>
            </a:r>
          </a:p>
          <a:p>
            <a:pPr marL="498475"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ترقيـــم المعادلات بحيث يوضع الترميم بين قوســـين من أقصى يســـار الصفحة مقابل المعادلـــة بأحد النظامين الآتيين:</a:t>
            </a:r>
          </a:p>
        </p:txBody>
      </p:sp>
    </p:spTree>
    <p:extLst>
      <p:ext uri="{BB962C8B-B14F-4D97-AF65-F5344CB8AC3E}">
        <p14:creationId xmlns:p14="http://schemas.microsoft.com/office/powerpoint/2010/main" val="194733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B904A-3167-A10E-C1C8-FEC7CA537E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C60185-2463-20B2-55C0-59760775419E}"/>
              </a:ext>
            </a:extLst>
          </p:cNvPr>
          <p:cNvSpPr txBox="1"/>
          <p:nvPr/>
        </p:nvSpPr>
        <p:spPr>
          <a:xfrm>
            <a:off x="359569" y="478415"/>
            <a:ext cx="4608512" cy="5886227"/>
          </a:xfrm>
          <a:prstGeom prst="rect">
            <a:avLst/>
          </a:prstGeom>
          <a:noFill/>
        </p:spPr>
        <p:txBody>
          <a:bodyPr wrap="square">
            <a:spAutoFit/>
          </a:bodyPr>
          <a:lstStyle/>
          <a:p>
            <a:pPr marL="623888" indent="-177800"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في حالة الترقيم على مستوى الكتاب (1).</a:t>
            </a:r>
          </a:p>
          <a:p>
            <a:pPr marL="623888" indent="-177800" algn="justLow" rtl="1">
              <a:lnSpc>
                <a:spcPct val="150000"/>
              </a:lnSpc>
              <a:buFont typeface="Arial" panose="020B0604020202020204" pitchFamily="34" charset="0"/>
              <a:buChar char="•"/>
            </a:pPr>
            <a:r>
              <a:rPr lang="ar-SA" sz="1200" dirty="0">
                <a:solidFill>
                  <a:schemeClr val="tx1">
                    <a:lumMod val="75000"/>
                    <a:lumOff val="25000"/>
                  </a:schemeClr>
                </a:solidFill>
                <a:latin typeface="RB" panose="00000500000000000000" pitchFamily="2" charset="-78"/>
                <a:cs typeface="RB" panose="00000500000000000000" pitchFamily="2" charset="-78"/>
              </a:rPr>
              <a:t>فـــي حالة الترقيـــم على مســـتوى الفصل (1.1) حيث يشـــير الرقـــم الأيمن إلى رقـــم الفصل والرقم الأيســـر إلى رقـــم المعادلة داخـــل الفصل.</a:t>
            </a:r>
          </a:p>
          <a:p>
            <a:pPr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21. </a:t>
            </a:r>
            <a:r>
              <a:rPr lang="ar-SA" sz="1200" dirty="0">
                <a:solidFill>
                  <a:srgbClr val="B79150"/>
                </a:solidFill>
                <a:latin typeface="RB" panose="00000500000000000000" pitchFamily="2" charset="-78"/>
                <a:cs typeface="RB" panose="00000500000000000000" pitchFamily="2" charset="-78"/>
              </a:rPr>
              <a:t>مراجع ومصادر الكتاب:</a:t>
            </a:r>
          </a:p>
          <a:p>
            <a:pPr marL="446088" indent="-176213"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  عنوان رئيسي.</a:t>
            </a:r>
          </a:p>
          <a:p>
            <a:pPr marL="674688"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يوضع العنوان في وسط الصفحة.</a:t>
            </a:r>
          </a:p>
          <a:p>
            <a:pPr marL="674688"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تكـــون كتابة مراجـــع ومصادر الكتـــاب وفقـــا لترتيب فانكوفـــر للمراجع أو حســـب الأنماط المرتبطة بنـــوع التخصص.</a:t>
            </a:r>
          </a:p>
          <a:p>
            <a:pPr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22. </a:t>
            </a:r>
            <a:r>
              <a:rPr lang="ar-SA" sz="1200" dirty="0">
                <a:solidFill>
                  <a:srgbClr val="B79150"/>
                </a:solidFill>
                <a:latin typeface="RB" panose="00000500000000000000" pitchFamily="2" charset="-78"/>
                <a:cs typeface="RB" panose="00000500000000000000" pitchFamily="2" charset="-78"/>
              </a:rPr>
              <a:t>المصطلحات</a:t>
            </a:r>
            <a:r>
              <a:rPr lang="en-US" sz="1200" dirty="0">
                <a:solidFill>
                  <a:srgbClr val="B79150"/>
                </a:solidFill>
                <a:latin typeface="RB" panose="00000500000000000000" pitchFamily="2" charset="-78"/>
                <a:cs typeface="RB" panose="00000500000000000000" pitchFamily="2" charset="-78"/>
              </a:rPr>
              <a:t>)</a:t>
            </a:r>
            <a:r>
              <a:rPr lang="ar-SA" sz="1200" dirty="0">
                <a:solidFill>
                  <a:srgbClr val="B79150"/>
                </a:solidFill>
                <a:latin typeface="RB" panose="00000500000000000000" pitchFamily="2" charset="-78"/>
                <a:cs typeface="RB" panose="00000500000000000000" pitchFamily="2" charset="-78"/>
              </a:rPr>
              <a:t>إن وجدت</a:t>
            </a:r>
            <a:r>
              <a:rPr lang="en-US" sz="1200" dirty="0">
                <a:solidFill>
                  <a:srgbClr val="B79150"/>
                </a:solidFill>
                <a:latin typeface="RB" panose="00000500000000000000" pitchFamily="2" charset="-78"/>
                <a:cs typeface="RB" panose="00000500000000000000" pitchFamily="2" charset="-78"/>
              </a:rPr>
              <a:t>(</a:t>
            </a:r>
            <a:r>
              <a:rPr lang="ar-SA" sz="1200" dirty="0">
                <a:solidFill>
                  <a:srgbClr val="B79150"/>
                </a:solidFill>
                <a:latin typeface="RB" panose="00000500000000000000" pitchFamily="2" charset="-78"/>
                <a:cs typeface="RB" panose="00000500000000000000" pitchFamily="2" charset="-78"/>
              </a:rPr>
              <a:t> :</a:t>
            </a:r>
          </a:p>
          <a:p>
            <a:pPr marL="446088" indent="-176213"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تحتوي هذه الصفحة على العناصر الآتية:</a:t>
            </a:r>
          </a:p>
          <a:p>
            <a:pPr marL="446088" indent="-176213"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  عنوان رئيسي:</a:t>
            </a:r>
          </a:p>
          <a:p>
            <a:pPr marL="674688"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وضع العنوان في وسط الصفحة.</a:t>
            </a:r>
          </a:p>
          <a:p>
            <a:pPr marL="674688"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المحتوى: يصمم على شكل جدولين من عموديين وترتب المصطلحات أبجديا.</a:t>
            </a:r>
          </a:p>
          <a:p>
            <a:pPr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23. </a:t>
            </a:r>
            <a:r>
              <a:rPr lang="ar-SA" sz="1200" dirty="0">
                <a:solidFill>
                  <a:srgbClr val="B79150"/>
                </a:solidFill>
                <a:latin typeface="RB" panose="00000500000000000000" pitchFamily="2" charset="-78"/>
                <a:cs typeface="RB" panose="00000500000000000000" pitchFamily="2" charset="-78"/>
              </a:rPr>
              <a:t>الملاحق :</a:t>
            </a:r>
          </a:p>
          <a:p>
            <a:pPr indent="26987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  عنوان رئيسي:</a:t>
            </a:r>
          </a:p>
          <a:p>
            <a:pPr marL="717550" indent="-27146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 وضع العنوان في وسط الصفحة.</a:t>
            </a:r>
          </a:p>
          <a:p>
            <a:pPr marL="717550" indent="-271463"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يمكن للمؤلف إلحاق ما يريد من ملاحق سواء نصاً، صوراً أو جداول.</a:t>
            </a:r>
          </a:p>
          <a:p>
            <a:pPr algn="justLow" rtl="1">
              <a:lnSpc>
                <a:spcPct val="150000"/>
              </a:lnSpc>
            </a:pPr>
            <a:endParaRPr lang="ar-SA" sz="1200" dirty="0">
              <a:solidFill>
                <a:schemeClr val="tx1">
                  <a:lumMod val="75000"/>
                  <a:lumOff val="25000"/>
                </a:schemeClr>
              </a:solidFill>
              <a:latin typeface="RB" panose="00000500000000000000" pitchFamily="2" charset="-78"/>
              <a:cs typeface="RB" panose="00000500000000000000" pitchFamily="2" charset="-78"/>
            </a:endParaRPr>
          </a:p>
        </p:txBody>
      </p:sp>
    </p:spTree>
    <p:extLst>
      <p:ext uri="{BB962C8B-B14F-4D97-AF65-F5344CB8AC3E}">
        <p14:creationId xmlns:p14="http://schemas.microsoft.com/office/powerpoint/2010/main" val="1884634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EB6EB-8EA8-28CC-15FF-BC3E8EC758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3489EE-F71B-1298-A143-CB86F24B4702}"/>
              </a:ext>
            </a:extLst>
          </p:cNvPr>
          <p:cNvSpPr txBox="1"/>
          <p:nvPr/>
        </p:nvSpPr>
        <p:spPr>
          <a:xfrm>
            <a:off x="140558" y="3832894"/>
            <a:ext cx="5046534" cy="276999"/>
          </a:xfrm>
          <a:prstGeom prst="rect">
            <a:avLst/>
          </a:prstGeom>
          <a:noFill/>
        </p:spPr>
        <p:txBody>
          <a:bodyPr wrap="square" rtlCol="0">
            <a:spAutoFit/>
          </a:bodyPr>
          <a:lstStyle/>
          <a:p>
            <a:pPr algn="ctr" rtl="1"/>
            <a:r>
              <a:rPr lang="ar-SA" sz="1200" b="1" dirty="0">
                <a:solidFill>
                  <a:srgbClr val="056D75"/>
                </a:solidFill>
                <a:latin typeface="RB" panose="00000500000000000000" pitchFamily="2" charset="-78"/>
                <a:cs typeface="RB" panose="00000500000000000000" pitchFamily="2" charset="-78"/>
              </a:rPr>
              <a:t>دليل ترجمة الكتب</a:t>
            </a:r>
            <a:r>
              <a:rPr lang="en-US" sz="1200" b="1" dirty="0">
                <a:solidFill>
                  <a:srgbClr val="056D75"/>
                </a:solidFill>
                <a:latin typeface="RB" panose="00000500000000000000" pitchFamily="2" charset="-78"/>
                <a:cs typeface="RB" panose="00000500000000000000" pitchFamily="2" charset="-78"/>
              </a:rPr>
              <a:t> </a:t>
            </a:r>
            <a:r>
              <a:rPr lang="ar-SA" sz="1200" b="1" dirty="0">
                <a:solidFill>
                  <a:srgbClr val="056D75"/>
                </a:solidFill>
                <a:latin typeface="RB" panose="00000500000000000000" pitchFamily="2" charset="-78"/>
                <a:cs typeface="RB" panose="00000500000000000000" pitchFamily="2" charset="-78"/>
              </a:rPr>
              <a:t>ونشرها بجامعة أم القرى </a:t>
            </a:r>
            <a:endParaRPr lang="en-GB" sz="1200" b="1" dirty="0">
              <a:solidFill>
                <a:srgbClr val="056D75"/>
              </a:solidFill>
              <a:latin typeface="RB" panose="00000500000000000000" pitchFamily="2" charset="-78"/>
              <a:cs typeface="RB" panose="00000500000000000000" pitchFamily="2" charset="-78"/>
            </a:endParaRPr>
          </a:p>
        </p:txBody>
      </p:sp>
      <p:sp>
        <p:nvSpPr>
          <p:cNvPr id="4" name="TextBox 3">
            <a:extLst>
              <a:ext uri="{FF2B5EF4-FFF2-40B4-BE49-F238E27FC236}">
                <a16:creationId xmlns:a16="http://schemas.microsoft.com/office/drawing/2014/main" id="{E9404A21-D7D6-52F7-A0ED-ED2C8089A1FC}"/>
              </a:ext>
            </a:extLst>
          </p:cNvPr>
          <p:cNvSpPr txBox="1"/>
          <p:nvPr/>
        </p:nvSpPr>
        <p:spPr>
          <a:xfrm>
            <a:off x="1262351" y="4109894"/>
            <a:ext cx="2802948" cy="400110"/>
          </a:xfrm>
          <a:prstGeom prst="rect">
            <a:avLst/>
          </a:prstGeom>
          <a:noFill/>
        </p:spPr>
        <p:txBody>
          <a:bodyPr wrap="square">
            <a:spAutoFit/>
          </a:bodyPr>
          <a:lstStyle/>
          <a:p>
            <a:pPr algn="ctr" rtl="1"/>
            <a:r>
              <a:rPr lang="en-GB" sz="1000" b="1" dirty="0">
                <a:solidFill>
                  <a:srgbClr val="056D75"/>
                </a:solidFill>
                <a:latin typeface="RB" panose="00000500000000000000" pitchFamily="2" charset="-78"/>
                <a:cs typeface="RB" panose="00000500000000000000" pitchFamily="2" charset="-78"/>
              </a:rPr>
              <a:t>Manual for Books Translation and Publication at Umm Al-Qura University</a:t>
            </a:r>
          </a:p>
        </p:txBody>
      </p:sp>
      <p:pic>
        <p:nvPicPr>
          <p:cNvPr id="5" name="Picture 4" descr="A logo with text and a symbol&#10;&#10;AI-generated content may be incorrect.">
            <a:extLst>
              <a:ext uri="{FF2B5EF4-FFF2-40B4-BE49-F238E27FC236}">
                <a16:creationId xmlns:a16="http://schemas.microsoft.com/office/drawing/2014/main" id="{8E361AFA-7E66-4C37-9D3E-1EF9B951A3A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21" b="89974" l="9981" r="89981">
                        <a14:foregroundMark x1="60753" y1="9721" x2="60753" y2="9721"/>
                        <a14:foregroundMark x1="51902" y1="15955" x2="51902" y2="15955"/>
                        <a14:foregroundMark x1="51036" y1="15955" x2="51036" y2="15955"/>
                        <a14:foregroundMark x1="40113" y1="12119" x2="40113" y2="12119"/>
                        <a14:foregroundMark x1="54689" y1="22363" x2="54689" y2="22363"/>
                        <a14:foregroundMark x1="54011" y1="30820" x2="54011" y2="30820"/>
                        <a14:foregroundMark x1="50885" y1="31997" x2="50885" y2="31997"/>
                        <a14:foregroundMark x1="47382" y1="31604" x2="47382" y2="31604"/>
                        <a14:foregroundMark x1="44105" y1="37838" x2="44105" y2="37838"/>
                        <a14:foregroundMark x1="57627" y1="41674" x2="57627" y2="41674"/>
                        <a14:foregroundMark x1="88399" y1="71404" x2="88399" y2="71404"/>
                        <a14:foregroundMark x1="76573" y1="72014" x2="76573" y2="72014"/>
                        <a14:foregroundMark x1="56083" y1="69616" x2="56083" y2="69616"/>
                        <a14:foregroundMark x1="54501" y1="69616" x2="54501" y2="69616"/>
                        <a14:foregroundMark x1="51036" y1="69616" x2="51036" y2="69616"/>
                        <a14:foregroundMark x1="46704" y1="72014" x2="46704" y2="72014"/>
                        <a14:foregroundMark x1="41507" y1="70227" x2="41507" y2="70227"/>
                        <a14:foregroundMark x1="39925" y1="69616" x2="39925" y2="69616"/>
                        <a14:foregroundMark x1="14915" y1="71622" x2="14915" y2="71622"/>
                        <a14:foregroundMark x1="30546" y1="80645" x2="30546" y2="80645"/>
                        <a14:foregroundMark x1="86139" y1="88492" x2="86139" y2="88492"/>
                        <a14:foregroundMark x1="81431" y1="84481" x2="81431" y2="84481"/>
                        <a14:foregroundMark x1="66328" y1="85310" x2="66328" y2="85310"/>
                        <a14:foregroundMark x1="64896" y1="84917" x2="64896" y2="84917"/>
                        <a14:foregroundMark x1="57853" y1="86312" x2="57853" y2="86312"/>
                        <a14:foregroundMark x1="42373" y1="85092" x2="42373" y2="85092"/>
                        <a14:foregroundMark x1="41431" y1="84786" x2="41431" y2="84786"/>
                        <a14:foregroundMark x1="37401" y1="86007" x2="37401" y2="86007"/>
                        <a14:foregroundMark x1="34915" y1="85092" x2="34915" y2="85092"/>
                        <a14:foregroundMark x1="33748" y1="85092" x2="33748" y2="85092"/>
                        <a14:foregroundMark x1="31299" y1="84917" x2="31299" y2="84917"/>
                        <a14:foregroundMark x1="32580" y1="85092" x2="32580" y2="85092"/>
                        <a14:foregroundMark x1="23729" y1="89625" x2="23729" y2="89625"/>
                        <a14:foregroundMark x1="22674" y1="89451" x2="22674" y2="89451"/>
                        <a14:foregroundMark x1="13710" y1="89625" x2="13710" y2="89625"/>
                        <a14:foregroundMark x1="62561" y1="84917" x2="62561" y2="84917"/>
                        <a14:foregroundMark x1="63465" y1="85092" x2="63465" y2="85092"/>
                        <a14:foregroundMark x1="70245" y1="84917" x2="70245" y2="84917"/>
                        <a14:foregroundMark x1="57062" y1="89625" x2="57062" y2="89625"/>
                        <a14:foregroundMark x1="86403" y1="76635" x2="86403" y2="76635"/>
                        <a14:foregroundMark x1="50960" y1="67742" x2="50960" y2="67742"/>
                        <a14:foregroundMark x1="37137" y1="69398" x2="37137" y2="69398"/>
                        <a14:foregroundMark x1="35443" y1="70009" x2="35443" y2="70009"/>
                      </a14:backgroundRemoval>
                    </a14:imgEffect>
                  </a14:imgLayer>
                </a14:imgProps>
              </a:ext>
              <a:ext uri="{28A0092B-C50C-407E-A947-70E740481C1C}">
                <a14:useLocalDpi xmlns:a14="http://schemas.microsoft.com/office/drawing/2010/main" val="0"/>
              </a:ext>
            </a:extLst>
          </a:blip>
          <a:stretch>
            <a:fillRect/>
          </a:stretch>
        </p:blipFill>
        <p:spPr>
          <a:xfrm>
            <a:off x="1749841" y="2200419"/>
            <a:ext cx="1827967" cy="1579419"/>
          </a:xfrm>
          <a:prstGeom prst="rect">
            <a:avLst/>
          </a:prstGeom>
        </p:spPr>
      </p:pic>
    </p:spTree>
    <p:extLst>
      <p:ext uri="{BB962C8B-B14F-4D97-AF65-F5344CB8AC3E}">
        <p14:creationId xmlns:p14="http://schemas.microsoft.com/office/powerpoint/2010/main" val="2587742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0C620-C201-2E07-F51F-7B08610C724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B5C2E7F-875B-E09C-50D2-D261183CC785}"/>
              </a:ext>
            </a:extLst>
          </p:cNvPr>
          <p:cNvSpPr/>
          <p:nvPr/>
        </p:nvSpPr>
        <p:spPr>
          <a:xfrm>
            <a:off x="0" y="0"/>
            <a:ext cx="5327650" cy="7559675"/>
          </a:xfrm>
          <a:prstGeom prst="rect">
            <a:avLst/>
          </a:prstGeom>
          <a:gradFill>
            <a:gsLst>
              <a:gs pos="100000">
                <a:srgbClr val="034B51"/>
              </a:gs>
              <a:gs pos="0">
                <a:srgbClr val="056D7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1922348-8C26-53B0-A10B-436098D1B299}"/>
              </a:ext>
            </a:extLst>
          </p:cNvPr>
          <p:cNvSpPr txBox="1"/>
          <p:nvPr/>
        </p:nvSpPr>
        <p:spPr>
          <a:xfrm>
            <a:off x="803852" y="3579782"/>
            <a:ext cx="3719946" cy="400110"/>
          </a:xfrm>
          <a:prstGeom prst="rect">
            <a:avLst/>
          </a:prstGeom>
          <a:noFill/>
        </p:spPr>
        <p:txBody>
          <a:bodyPr wrap="square" rtlCol="0">
            <a:spAutoFit/>
          </a:bodyPr>
          <a:lstStyle/>
          <a:p>
            <a:pPr algn="ctr" rtl="1"/>
            <a:r>
              <a:rPr lang="ar-SA" sz="2000" dirty="0">
                <a:solidFill>
                  <a:schemeClr val="bg1"/>
                </a:solidFill>
                <a:latin typeface="TS Safaa Bold" panose="00000800000000000000" pitchFamily="50" charset="-78"/>
                <a:cs typeface="TS Safaa Bold" panose="00000800000000000000" pitchFamily="50" charset="-78"/>
              </a:rPr>
              <a:t>بسم الله الرحمن الرحيم</a:t>
            </a:r>
            <a:endParaRPr lang="en-GB" sz="2000" dirty="0">
              <a:solidFill>
                <a:schemeClr val="bg1"/>
              </a:solidFill>
              <a:latin typeface="TS Safaa Bold" panose="00000800000000000000" pitchFamily="50" charset="-78"/>
              <a:cs typeface="TS Safaa Bold" panose="00000800000000000000" pitchFamily="50" charset="-78"/>
            </a:endParaRPr>
          </a:p>
        </p:txBody>
      </p:sp>
      <p:sp>
        <p:nvSpPr>
          <p:cNvPr id="5" name="Rectangle: Rounded Corners 4">
            <a:extLst>
              <a:ext uri="{FF2B5EF4-FFF2-40B4-BE49-F238E27FC236}">
                <a16:creationId xmlns:a16="http://schemas.microsoft.com/office/drawing/2014/main" id="{4AB3306F-2208-404E-1B49-18A6192DB735}"/>
              </a:ext>
            </a:extLst>
          </p:cNvPr>
          <p:cNvSpPr/>
          <p:nvPr/>
        </p:nvSpPr>
        <p:spPr>
          <a:xfrm>
            <a:off x="551151" y="3325091"/>
            <a:ext cx="4225348" cy="872836"/>
          </a:xfrm>
          <a:custGeom>
            <a:avLst/>
            <a:gdLst>
              <a:gd name="connsiteX0" fmla="*/ 0 w 4225348"/>
              <a:gd name="connsiteY0" fmla="*/ 436418 h 872836"/>
              <a:gd name="connsiteX1" fmla="*/ 436418 w 4225348"/>
              <a:gd name="connsiteY1" fmla="*/ 0 h 872836"/>
              <a:gd name="connsiteX2" fmla="*/ 3788930 w 4225348"/>
              <a:gd name="connsiteY2" fmla="*/ 0 h 872836"/>
              <a:gd name="connsiteX3" fmla="*/ 4225348 w 4225348"/>
              <a:gd name="connsiteY3" fmla="*/ 436418 h 872836"/>
              <a:gd name="connsiteX4" fmla="*/ 4225348 w 4225348"/>
              <a:gd name="connsiteY4" fmla="*/ 436418 h 872836"/>
              <a:gd name="connsiteX5" fmla="*/ 3788930 w 4225348"/>
              <a:gd name="connsiteY5" fmla="*/ 872836 h 872836"/>
              <a:gd name="connsiteX6" fmla="*/ 436418 w 4225348"/>
              <a:gd name="connsiteY6" fmla="*/ 872836 h 872836"/>
              <a:gd name="connsiteX7" fmla="*/ 0 w 4225348"/>
              <a:gd name="connsiteY7" fmla="*/ 436418 h 872836"/>
              <a:gd name="connsiteX0" fmla="*/ 436418 w 4225348"/>
              <a:gd name="connsiteY0" fmla="*/ 0 h 872836"/>
              <a:gd name="connsiteX1" fmla="*/ 3788930 w 4225348"/>
              <a:gd name="connsiteY1" fmla="*/ 0 h 872836"/>
              <a:gd name="connsiteX2" fmla="*/ 4225348 w 4225348"/>
              <a:gd name="connsiteY2" fmla="*/ 436418 h 872836"/>
              <a:gd name="connsiteX3" fmla="*/ 4225348 w 4225348"/>
              <a:gd name="connsiteY3" fmla="*/ 436418 h 872836"/>
              <a:gd name="connsiteX4" fmla="*/ 3788930 w 4225348"/>
              <a:gd name="connsiteY4" fmla="*/ 872836 h 872836"/>
              <a:gd name="connsiteX5" fmla="*/ 436418 w 4225348"/>
              <a:gd name="connsiteY5" fmla="*/ 872836 h 872836"/>
              <a:gd name="connsiteX6" fmla="*/ 0 w 4225348"/>
              <a:gd name="connsiteY6" fmla="*/ 436418 h 872836"/>
              <a:gd name="connsiteX7" fmla="*/ 527858 w 4225348"/>
              <a:gd name="connsiteY7" fmla="*/ 91440 h 872836"/>
              <a:gd name="connsiteX0" fmla="*/ 436418 w 4225348"/>
              <a:gd name="connsiteY0" fmla="*/ 0 h 872836"/>
              <a:gd name="connsiteX1" fmla="*/ 3788930 w 4225348"/>
              <a:gd name="connsiteY1" fmla="*/ 0 h 872836"/>
              <a:gd name="connsiteX2" fmla="*/ 4225348 w 4225348"/>
              <a:gd name="connsiteY2" fmla="*/ 436418 h 872836"/>
              <a:gd name="connsiteX3" fmla="*/ 4225348 w 4225348"/>
              <a:gd name="connsiteY3" fmla="*/ 436418 h 872836"/>
              <a:gd name="connsiteX4" fmla="*/ 3788930 w 4225348"/>
              <a:gd name="connsiteY4" fmla="*/ 872836 h 872836"/>
              <a:gd name="connsiteX5" fmla="*/ 436418 w 4225348"/>
              <a:gd name="connsiteY5" fmla="*/ 872836 h 872836"/>
              <a:gd name="connsiteX6" fmla="*/ 0 w 4225348"/>
              <a:gd name="connsiteY6" fmla="*/ 436418 h 872836"/>
              <a:gd name="connsiteX0" fmla="*/ 3788930 w 4225348"/>
              <a:gd name="connsiteY0" fmla="*/ 0 h 872836"/>
              <a:gd name="connsiteX1" fmla="*/ 4225348 w 4225348"/>
              <a:gd name="connsiteY1" fmla="*/ 436418 h 872836"/>
              <a:gd name="connsiteX2" fmla="*/ 4225348 w 4225348"/>
              <a:gd name="connsiteY2" fmla="*/ 436418 h 872836"/>
              <a:gd name="connsiteX3" fmla="*/ 3788930 w 4225348"/>
              <a:gd name="connsiteY3" fmla="*/ 872836 h 872836"/>
              <a:gd name="connsiteX4" fmla="*/ 436418 w 4225348"/>
              <a:gd name="connsiteY4" fmla="*/ 872836 h 872836"/>
              <a:gd name="connsiteX5" fmla="*/ 0 w 4225348"/>
              <a:gd name="connsiteY5" fmla="*/ 436418 h 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5348" h="872836">
                <a:moveTo>
                  <a:pt x="3788930" y="0"/>
                </a:moveTo>
                <a:cubicBezTo>
                  <a:pt x="4029957" y="0"/>
                  <a:pt x="4225348" y="195391"/>
                  <a:pt x="4225348" y="436418"/>
                </a:cubicBezTo>
                <a:lnTo>
                  <a:pt x="4225348" y="436418"/>
                </a:lnTo>
                <a:cubicBezTo>
                  <a:pt x="4225348" y="677445"/>
                  <a:pt x="4029957" y="872836"/>
                  <a:pt x="3788930" y="872836"/>
                </a:cubicBezTo>
                <a:lnTo>
                  <a:pt x="436418" y="872836"/>
                </a:lnTo>
                <a:cubicBezTo>
                  <a:pt x="195391" y="872836"/>
                  <a:pt x="0" y="677445"/>
                  <a:pt x="0" y="436418"/>
                </a:cubicBezTo>
              </a:path>
            </a:pathLst>
          </a:custGeom>
          <a:noFill/>
          <a:ln>
            <a:solidFill>
              <a:srgbClr val="C7A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4">
            <a:extLst>
              <a:ext uri="{FF2B5EF4-FFF2-40B4-BE49-F238E27FC236}">
                <a16:creationId xmlns:a16="http://schemas.microsoft.com/office/drawing/2014/main" id="{14D45AB4-EE7A-5EA0-A9C9-2A86CF4229DB}"/>
              </a:ext>
            </a:extLst>
          </p:cNvPr>
          <p:cNvSpPr/>
          <p:nvPr/>
        </p:nvSpPr>
        <p:spPr>
          <a:xfrm flipH="1" flipV="1">
            <a:off x="551151" y="3325091"/>
            <a:ext cx="4225348" cy="436418"/>
          </a:xfrm>
          <a:custGeom>
            <a:avLst/>
            <a:gdLst>
              <a:gd name="connsiteX0" fmla="*/ 0 w 4225348"/>
              <a:gd name="connsiteY0" fmla="*/ 436418 h 872836"/>
              <a:gd name="connsiteX1" fmla="*/ 436418 w 4225348"/>
              <a:gd name="connsiteY1" fmla="*/ 0 h 872836"/>
              <a:gd name="connsiteX2" fmla="*/ 3788930 w 4225348"/>
              <a:gd name="connsiteY2" fmla="*/ 0 h 872836"/>
              <a:gd name="connsiteX3" fmla="*/ 4225348 w 4225348"/>
              <a:gd name="connsiteY3" fmla="*/ 436418 h 872836"/>
              <a:gd name="connsiteX4" fmla="*/ 4225348 w 4225348"/>
              <a:gd name="connsiteY4" fmla="*/ 436418 h 872836"/>
              <a:gd name="connsiteX5" fmla="*/ 3788930 w 4225348"/>
              <a:gd name="connsiteY5" fmla="*/ 872836 h 872836"/>
              <a:gd name="connsiteX6" fmla="*/ 436418 w 4225348"/>
              <a:gd name="connsiteY6" fmla="*/ 872836 h 872836"/>
              <a:gd name="connsiteX7" fmla="*/ 0 w 4225348"/>
              <a:gd name="connsiteY7" fmla="*/ 436418 h 872836"/>
              <a:gd name="connsiteX0" fmla="*/ 436418 w 4225348"/>
              <a:gd name="connsiteY0" fmla="*/ 0 h 872836"/>
              <a:gd name="connsiteX1" fmla="*/ 3788930 w 4225348"/>
              <a:gd name="connsiteY1" fmla="*/ 0 h 872836"/>
              <a:gd name="connsiteX2" fmla="*/ 4225348 w 4225348"/>
              <a:gd name="connsiteY2" fmla="*/ 436418 h 872836"/>
              <a:gd name="connsiteX3" fmla="*/ 4225348 w 4225348"/>
              <a:gd name="connsiteY3" fmla="*/ 436418 h 872836"/>
              <a:gd name="connsiteX4" fmla="*/ 3788930 w 4225348"/>
              <a:gd name="connsiteY4" fmla="*/ 872836 h 872836"/>
              <a:gd name="connsiteX5" fmla="*/ 436418 w 4225348"/>
              <a:gd name="connsiteY5" fmla="*/ 872836 h 872836"/>
              <a:gd name="connsiteX6" fmla="*/ 0 w 4225348"/>
              <a:gd name="connsiteY6" fmla="*/ 436418 h 872836"/>
              <a:gd name="connsiteX7" fmla="*/ 527858 w 4225348"/>
              <a:gd name="connsiteY7" fmla="*/ 91440 h 872836"/>
              <a:gd name="connsiteX0" fmla="*/ 436418 w 4225348"/>
              <a:gd name="connsiteY0" fmla="*/ 0 h 872836"/>
              <a:gd name="connsiteX1" fmla="*/ 3788930 w 4225348"/>
              <a:gd name="connsiteY1" fmla="*/ 0 h 872836"/>
              <a:gd name="connsiteX2" fmla="*/ 4225348 w 4225348"/>
              <a:gd name="connsiteY2" fmla="*/ 436418 h 872836"/>
              <a:gd name="connsiteX3" fmla="*/ 4225348 w 4225348"/>
              <a:gd name="connsiteY3" fmla="*/ 436418 h 872836"/>
              <a:gd name="connsiteX4" fmla="*/ 3788930 w 4225348"/>
              <a:gd name="connsiteY4" fmla="*/ 872836 h 872836"/>
              <a:gd name="connsiteX5" fmla="*/ 436418 w 4225348"/>
              <a:gd name="connsiteY5" fmla="*/ 872836 h 872836"/>
              <a:gd name="connsiteX6" fmla="*/ 0 w 4225348"/>
              <a:gd name="connsiteY6" fmla="*/ 436418 h 872836"/>
              <a:gd name="connsiteX0" fmla="*/ 3788930 w 4225348"/>
              <a:gd name="connsiteY0" fmla="*/ 0 h 872836"/>
              <a:gd name="connsiteX1" fmla="*/ 4225348 w 4225348"/>
              <a:gd name="connsiteY1" fmla="*/ 436418 h 872836"/>
              <a:gd name="connsiteX2" fmla="*/ 4225348 w 4225348"/>
              <a:gd name="connsiteY2" fmla="*/ 436418 h 872836"/>
              <a:gd name="connsiteX3" fmla="*/ 3788930 w 4225348"/>
              <a:gd name="connsiteY3" fmla="*/ 872836 h 872836"/>
              <a:gd name="connsiteX4" fmla="*/ 436418 w 4225348"/>
              <a:gd name="connsiteY4" fmla="*/ 872836 h 872836"/>
              <a:gd name="connsiteX5" fmla="*/ 0 w 4225348"/>
              <a:gd name="connsiteY5" fmla="*/ 436418 h 872836"/>
              <a:gd name="connsiteX0" fmla="*/ 4225348 w 4225348"/>
              <a:gd name="connsiteY0" fmla="*/ 0 h 436418"/>
              <a:gd name="connsiteX1" fmla="*/ 4225348 w 4225348"/>
              <a:gd name="connsiteY1" fmla="*/ 0 h 436418"/>
              <a:gd name="connsiteX2" fmla="*/ 3788930 w 4225348"/>
              <a:gd name="connsiteY2" fmla="*/ 436418 h 436418"/>
              <a:gd name="connsiteX3" fmla="*/ 436418 w 4225348"/>
              <a:gd name="connsiteY3" fmla="*/ 436418 h 436418"/>
              <a:gd name="connsiteX4" fmla="*/ 0 w 4225348"/>
              <a:gd name="connsiteY4" fmla="*/ 0 h 436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348" h="436418">
                <a:moveTo>
                  <a:pt x="4225348" y="0"/>
                </a:moveTo>
                <a:lnTo>
                  <a:pt x="4225348" y="0"/>
                </a:lnTo>
                <a:cubicBezTo>
                  <a:pt x="4225348" y="241027"/>
                  <a:pt x="4029957" y="436418"/>
                  <a:pt x="3788930" y="436418"/>
                </a:cubicBezTo>
                <a:lnTo>
                  <a:pt x="436418" y="436418"/>
                </a:lnTo>
                <a:cubicBezTo>
                  <a:pt x="195391" y="436418"/>
                  <a:pt x="0" y="241027"/>
                  <a:pt x="0" y="0"/>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2828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E6A8F-7194-0789-55CF-6CB3F976292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F7048F-C778-BBDA-E3DA-903B8ED0516B}"/>
              </a:ext>
            </a:extLst>
          </p:cNvPr>
          <p:cNvSpPr/>
          <p:nvPr/>
        </p:nvSpPr>
        <p:spPr>
          <a:xfrm>
            <a:off x="456911" y="3238444"/>
            <a:ext cx="4413828" cy="11465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FB576C9-47CB-793C-7A96-CA561242366E}"/>
              </a:ext>
            </a:extLst>
          </p:cNvPr>
          <p:cNvSpPr txBox="1"/>
          <p:nvPr/>
        </p:nvSpPr>
        <p:spPr>
          <a:xfrm>
            <a:off x="-249381" y="3207270"/>
            <a:ext cx="5120120" cy="1169551"/>
          </a:xfrm>
          <a:prstGeom prst="rect">
            <a:avLst/>
          </a:prstGeom>
          <a:noFill/>
        </p:spPr>
        <p:txBody>
          <a:bodyPr wrap="square">
            <a:spAutoFit/>
          </a:bodyPr>
          <a:lstStyle/>
          <a:p>
            <a:pPr marR="685800" algn="justLow" rtl="1">
              <a:lnSpc>
                <a:spcPct val="150000"/>
              </a:lnSpc>
              <a:buNone/>
            </a:pPr>
            <a:r>
              <a:rPr lang="ar-SA" sz="1600" dirty="0">
                <a:solidFill>
                  <a:srgbClr val="046676"/>
                </a:solidFill>
                <a:effectLst/>
                <a:latin typeface="RB" panose="00000500000000000000" pitchFamily="2" charset="-78"/>
                <a:ea typeface="Calibri" panose="020F0502020204030204" pitchFamily="34" charset="0"/>
                <a:cs typeface="RB" panose="00000500000000000000" pitchFamily="2" charset="-78"/>
              </a:rPr>
              <a:t>يعد هذا الدليل مرجعاً شاملاً للمترجم, يضم جميع خطوات ترجمة وتعريب الكتب بجامعة أم القرى من بداية الطلب إلى النشر.</a:t>
            </a:r>
            <a:endParaRPr lang="en-GB" sz="1200" dirty="0">
              <a:solidFill>
                <a:srgbClr val="046676"/>
              </a:solidFill>
              <a:effectLst/>
              <a:latin typeface="RB" panose="00000500000000000000" pitchFamily="2" charset="-78"/>
              <a:ea typeface="Calibri" panose="020F0502020204030204" pitchFamily="34" charset="0"/>
              <a:cs typeface="RB" panose="00000500000000000000" pitchFamily="2" charset="-78"/>
            </a:endParaRPr>
          </a:p>
        </p:txBody>
      </p:sp>
      <p:cxnSp>
        <p:nvCxnSpPr>
          <p:cNvPr id="6" name="Straight Connector 5">
            <a:extLst>
              <a:ext uri="{FF2B5EF4-FFF2-40B4-BE49-F238E27FC236}">
                <a16:creationId xmlns:a16="http://schemas.microsoft.com/office/drawing/2014/main" id="{9AFD61BA-80AD-E81B-9A56-8229405B2B92}"/>
              </a:ext>
            </a:extLst>
          </p:cNvPr>
          <p:cNvCxnSpPr/>
          <p:nvPr/>
        </p:nvCxnSpPr>
        <p:spPr>
          <a:xfrm flipH="1">
            <a:off x="3478357" y="3238444"/>
            <a:ext cx="1392382" cy="0"/>
          </a:xfrm>
          <a:prstGeom prst="line">
            <a:avLst/>
          </a:prstGeom>
          <a:ln w="28575">
            <a:solidFill>
              <a:srgbClr val="C7AA7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551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F53C6-A111-4D0F-371B-0A58A0EB884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8A7E3A-DAB6-CAF7-2644-8F8A7C8C972E}"/>
              </a:ext>
            </a:extLst>
          </p:cNvPr>
          <p:cNvSpPr txBox="1"/>
          <p:nvPr/>
        </p:nvSpPr>
        <p:spPr>
          <a:xfrm>
            <a:off x="360363" y="672642"/>
            <a:ext cx="4608512" cy="5609228"/>
          </a:xfrm>
          <a:prstGeom prst="rect">
            <a:avLst/>
          </a:prstGeom>
          <a:noFill/>
        </p:spPr>
        <p:txBody>
          <a:bodyPr wrap="square">
            <a:spAutoFit/>
          </a:bodyPr>
          <a:lstStyle/>
          <a:p>
            <a:pPr algn="justLow" rtl="1">
              <a:lnSpc>
                <a:spcPct val="150000"/>
              </a:lnSpc>
            </a:pPr>
            <a:r>
              <a:rPr lang="ar-SA" sz="1200" b="1" dirty="0">
                <a:solidFill>
                  <a:srgbClr val="046676"/>
                </a:solidFill>
                <a:latin typeface="RB" panose="00000500000000000000" pitchFamily="2" charset="-78"/>
                <a:cs typeface="RB" panose="00000500000000000000" pitchFamily="2" charset="-78"/>
              </a:rPr>
              <a:t>أهداف مركز الترجمة والتعريب</a:t>
            </a:r>
            <a:r>
              <a:rPr lang="en-US" sz="1200" b="1" dirty="0">
                <a:solidFill>
                  <a:srgbClr val="046676"/>
                </a:solidFill>
                <a:latin typeface="RB" panose="00000500000000000000" pitchFamily="2" charset="-78"/>
                <a:cs typeface="RB" panose="00000500000000000000" pitchFamily="2" charset="-78"/>
              </a:rPr>
              <a:t>:</a:t>
            </a:r>
            <a:endParaRPr lang="ar-SA" sz="1200" b="1" dirty="0">
              <a:solidFill>
                <a:srgbClr val="046676"/>
              </a:solidFill>
              <a:latin typeface="RB" panose="00000500000000000000" pitchFamily="2" charset="-78"/>
              <a:cs typeface="RB" panose="00000500000000000000" pitchFamily="2" charset="-78"/>
            </a:endParaRPr>
          </a:p>
          <a:p>
            <a:pPr marL="228600" indent="-228600" algn="justLow" rtl="1">
              <a:lnSpc>
                <a:spcPct val="150000"/>
              </a:lnSpc>
              <a:buFont typeface="+mj-lt"/>
              <a:buAutoNum type="arabicPeriod"/>
            </a:pPr>
            <a:r>
              <a:rPr lang="ar-SA" sz="1200">
                <a:solidFill>
                  <a:schemeClr val="tx1">
                    <a:lumMod val="75000"/>
                    <a:lumOff val="25000"/>
                  </a:schemeClr>
                </a:solidFill>
                <a:latin typeface="RB" panose="00000500000000000000" pitchFamily="2" charset="-78"/>
                <a:cs typeface="RB" panose="00000500000000000000" pitchFamily="2" charset="-78"/>
              </a:rPr>
              <a:t>دعم </a:t>
            </a:r>
            <a:r>
              <a:rPr lang="ar-SA" sz="1200" dirty="0">
                <a:solidFill>
                  <a:schemeClr val="tx1">
                    <a:lumMod val="75000"/>
                    <a:lumOff val="25000"/>
                  </a:schemeClr>
                </a:solidFill>
                <a:latin typeface="RB" panose="00000500000000000000" pitchFamily="2" charset="-78"/>
                <a:cs typeface="RB" panose="00000500000000000000" pitchFamily="2" charset="-78"/>
              </a:rPr>
              <a:t>العملية التعليمية من خلال ترجمة المقررات، والمراجع العلمية، والأوراق العلميّة، والبحوث، وغيرها.</a:t>
            </a:r>
          </a:p>
          <a:p>
            <a:pPr marL="228600" indent="-228600"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إبراز وتعزيز الثقافة الإسلامية، والعربية، والوطنية محلياً وعالمياً؛ لتحقيق رؤى المملكة العربية السعودية المستقبليّة.</a:t>
            </a:r>
          </a:p>
          <a:p>
            <a:pPr marL="228600" indent="-228600"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التعاون مع الجهات والمراكز ذات العلاقة بالترجمة؛ لما في شأنه تحقيق الفائدة العلمية، والاجتماعية.</a:t>
            </a:r>
          </a:p>
          <a:p>
            <a:pPr algn="justLow" rtl="1">
              <a:lnSpc>
                <a:spcPct val="150000"/>
              </a:lnSpc>
            </a:pPr>
            <a:r>
              <a:rPr lang="ar-SA" sz="1200" b="1" dirty="0">
                <a:solidFill>
                  <a:srgbClr val="046676"/>
                </a:solidFill>
                <a:latin typeface="RB" panose="00000500000000000000" pitchFamily="2" charset="-78"/>
                <a:cs typeface="RB" panose="00000500000000000000" pitchFamily="2" charset="-78"/>
              </a:rPr>
              <a:t>شروط المترجم:</a:t>
            </a:r>
            <a:endParaRPr lang="en-GB" sz="1200" b="1" dirty="0">
              <a:solidFill>
                <a:srgbClr val="046676"/>
              </a:solidFill>
              <a:latin typeface="RB" panose="00000500000000000000" pitchFamily="2" charset="-78"/>
              <a:cs typeface="RB" panose="00000500000000000000" pitchFamily="2" charset="-78"/>
            </a:endParaRP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أن يكون المترجم من داخل الجامعة، وألاّ تقل الدرجة العلمية للمترجم عن أستاذ مساعد</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عدم ارتباط المترجم بترجمة كتاب آخر عن طريق المركز. </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إتقان المترجم للغتين (المترجم منها، والمترجم إليها).</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امتلاك المترجم الخلفية العلمية الكافية حول موضوع وتخصص الكتاب الدراسي، والمرجع العلمي المترجم.</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إذا كان المترجم من أعضاء هيئة التدريس بالجامعة (المتعاقدين) من غير السعوديين, فيشترط وجود مترجم بديل.</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 أن لا يكون قد تبقى في خدمات المترجم أقل من عامين من تاريخ التقدّم بالطلب.</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 أن لا يكون قد صدر بحق المتقدم عقوبة سابقة نتيجة الإخلال بالأمانة العلمية.</a:t>
            </a:r>
          </a:p>
        </p:txBody>
      </p:sp>
    </p:spTree>
    <p:extLst>
      <p:ext uri="{BB962C8B-B14F-4D97-AF65-F5344CB8AC3E}">
        <p14:creationId xmlns:p14="http://schemas.microsoft.com/office/powerpoint/2010/main" val="168881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4223-017B-8842-9D50-69676CC2A9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9BB0B0-232E-3EA7-1DCE-7A9E115A1FD5}"/>
              </a:ext>
            </a:extLst>
          </p:cNvPr>
          <p:cNvSpPr txBox="1"/>
          <p:nvPr/>
        </p:nvSpPr>
        <p:spPr>
          <a:xfrm>
            <a:off x="360363" y="682599"/>
            <a:ext cx="4608512" cy="6717223"/>
          </a:xfrm>
          <a:prstGeom prst="rect">
            <a:avLst/>
          </a:prstGeom>
          <a:noFill/>
        </p:spPr>
        <p:txBody>
          <a:bodyPr wrap="square">
            <a:spAutoFit/>
          </a:bodyPr>
          <a:lstStyle/>
          <a:p>
            <a:pPr algn="justLow" rtl="1">
              <a:lnSpc>
                <a:spcPct val="150000"/>
              </a:lnSpc>
            </a:pPr>
            <a:r>
              <a:rPr lang="ar-SA" sz="1200" b="1" dirty="0">
                <a:solidFill>
                  <a:srgbClr val="046676"/>
                </a:solidFill>
                <a:latin typeface="RB" panose="00000500000000000000" pitchFamily="2" charset="-78"/>
                <a:cs typeface="RB" panose="00000500000000000000" pitchFamily="2" charset="-78"/>
              </a:rPr>
              <a:t>شروط قبول الكتب للترجمة:</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أن يكون الكتاب ذا قيمة علميّة عالية.</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أن يكون مُدرجاً ضمن توصيف المقرر في حال كان مرجعاً علمياً، أو كتاباً دراسيّا.</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أن لا يكون الكتاب نسخة عن رسالة علميّة للمترجم، أو بحثاً قد تلقى حياله دعماً مادياً، أو تقديرياً.</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أن لا يكون مؤلف الكتاب الأصل ضمن دائرة المحظورين فكراً، أو سلوكاً.</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عدم احتواء الكتاب على مخالفات فكرية، أو شرعية، أو سياسية، أو ما من شأنه المساس بالأخلاقيات العامة، والأنظمة المعمول بها في المملكة العربية السعودية. </a:t>
            </a:r>
          </a:p>
          <a:p>
            <a:pPr algn="justLow" rtl="1">
              <a:lnSpc>
                <a:spcPct val="150000"/>
              </a:lnSpc>
            </a:pPr>
            <a:r>
              <a:rPr lang="ar-SA" sz="1200" b="1" dirty="0">
                <a:solidFill>
                  <a:srgbClr val="046676"/>
                </a:solidFill>
                <a:latin typeface="RB" panose="00000500000000000000" pitchFamily="2" charset="-78"/>
                <a:cs typeface="RB" panose="00000500000000000000" pitchFamily="2" charset="-78"/>
              </a:rPr>
              <a:t>ضوابط الترجمة:</a:t>
            </a:r>
            <a:endParaRPr lang="en-GB" sz="1200" b="1" dirty="0">
              <a:solidFill>
                <a:srgbClr val="046676"/>
              </a:solidFill>
              <a:latin typeface="RB" panose="00000500000000000000" pitchFamily="2" charset="-78"/>
              <a:cs typeface="RB" panose="00000500000000000000" pitchFamily="2" charset="-78"/>
            </a:endParaRP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نقل الترجمة نقلاً صادقاً عن الأصل في اللغة الأجنبية ويشمل:</a:t>
            </a:r>
          </a:p>
          <a:p>
            <a:pPr marL="592137"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التأكد من شراء حقوق الصور والرسومات من المالك الأصل أو استخدام رسومات من عمل المترجم.</a:t>
            </a:r>
          </a:p>
          <a:p>
            <a:pPr marL="592137"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احتواء الكتاب على الجداول، والفهارس، والملاحق, والحواشي، والهوامش.</a:t>
            </a:r>
          </a:p>
          <a:p>
            <a:pPr marL="592137" indent="-228600" algn="justLow" rtl="1">
              <a:lnSpc>
                <a:spcPct val="150000"/>
              </a:lnSpc>
              <a:buFont typeface="+mj-cs"/>
              <a:buAutoNum type="arabic1Minus"/>
            </a:pPr>
            <a:r>
              <a:rPr lang="ar-SA" sz="1200" dirty="0">
                <a:solidFill>
                  <a:schemeClr val="tx1">
                    <a:lumMod val="75000"/>
                    <a:lumOff val="25000"/>
                  </a:schemeClr>
                </a:solidFill>
                <a:latin typeface="RB" panose="00000500000000000000" pitchFamily="2" charset="-78"/>
                <a:cs typeface="RB" panose="00000500000000000000" pitchFamily="2" charset="-78"/>
              </a:rPr>
              <a:t>التزام المترجم بعدم استخدام أي برنامج من برامج الترجمة الفورية مثل (</a:t>
            </a:r>
            <a:r>
              <a:rPr lang="en-GB" sz="1200" dirty="0">
                <a:solidFill>
                  <a:schemeClr val="tx1">
                    <a:lumMod val="75000"/>
                    <a:lumOff val="25000"/>
                  </a:schemeClr>
                </a:solidFill>
                <a:latin typeface="RB" panose="00000500000000000000" pitchFamily="2" charset="-78"/>
                <a:cs typeface="RB" panose="00000500000000000000" pitchFamily="2" charset="-78"/>
              </a:rPr>
              <a:t>ChatGPT </a:t>
            </a:r>
            <a:r>
              <a:rPr lang="ar-SA" sz="1200" dirty="0">
                <a:solidFill>
                  <a:schemeClr val="tx1">
                    <a:lumMod val="75000"/>
                    <a:lumOff val="25000"/>
                  </a:schemeClr>
                </a:solidFill>
                <a:latin typeface="RB" panose="00000500000000000000" pitchFamily="2" charset="-78"/>
                <a:cs typeface="RB" panose="00000500000000000000" pitchFamily="2" charset="-78"/>
              </a:rPr>
              <a:t> أو غيرها من برامج الترجمة).</a:t>
            </a:r>
          </a:p>
          <a:p>
            <a:pPr marL="176213" indent="-176213"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أن يتضمن الكتاب المترجم مقدّمة للترجمة من إعداد المترجم.</a:t>
            </a:r>
          </a:p>
          <a:p>
            <a:pPr marL="176213" indent="-176213"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أن ينسق الكتاب المترجم حسب معايير مطبوعات مركز الترجمة والتعريب الموضحة في نهاية هذا الدليل. </a:t>
            </a:r>
          </a:p>
          <a:p>
            <a:pPr marL="176213" indent="-176213"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أن يحتوي الكتاب المترجم على ثبت ( مسرد ) للمصطلحات ( عربي – أعجمي، و أعجمي – عربي ).</a:t>
            </a:r>
          </a:p>
          <a:p>
            <a:pPr marL="269875" indent="-93663" algn="justLow" rtl="1">
              <a:lnSpc>
                <a:spcPct val="150000"/>
              </a:lnSpc>
            </a:pPr>
            <a:endParaRPr lang="en-GB" sz="1200" dirty="0">
              <a:solidFill>
                <a:schemeClr val="tx1">
                  <a:lumMod val="75000"/>
                  <a:lumOff val="25000"/>
                </a:schemeClr>
              </a:solidFill>
              <a:latin typeface="RB" panose="00000500000000000000" pitchFamily="2" charset="-78"/>
              <a:cs typeface="RB" panose="00000500000000000000" pitchFamily="2" charset="-78"/>
            </a:endParaRPr>
          </a:p>
        </p:txBody>
      </p:sp>
    </p:spTree>
    <p:extLst>
      <p:ext uri="{BB962C8B-B14F-4D97-AF65-F5344CB8AC3E}">
        <p14:creationId xmlns:p14="http://schemas.microsoft.com/office/powerpoint/2010/main" val="4249446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FAB47-68BE-2F90-23B1-80F49D3E02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42F712-B16E-A7E4-16A4-2758914A94DB}"/>
              </a:ext>
            </a:extLst>
          </p:cNvPr>
          <p:cNvSpPr txBox="1"/>
          <p:nvPr/>
        </p:nvSpPr>
        <p:spPr>
          <a:xfrm>
            <a:off x="360363" y="682599"/>
            <a:ext cx="4608512" cy="4501232"/>
          </a:xfrm>
          <a:prstGeom prst="rect">
            <a:avLst/>
          </a:prstGeom>
          <a:noFill/>
        </p:spPr>
        <p:txBody>
          <a:bodyPr wrap="square">
            <a:spAutoFit/>
          </a:bodyPr>
          <a:lstStyle/>
          <a:p>
            <a:pPr marL="228600" indent="-228600" algn="justLow" rtl="1">
              <a:lnSpc>
                <a:spcPct val="150000"/>
              </a:lnSpc>
              <a:buFont typeface="+mj-lt"/>
              <a:buAutoNum type="arabicPeriod" startAt="5"/>
            </a:pPr>
            <a:r>
              <a:rPr lang="ar-SA" sz="1200" dirty="0">
                <a:solidFill>
                  <a:schemeClr val="tx1">
                    <a:lumMod val="75000"/>
                    <a:lumOff val="25000"/>
                  </a:schemeClr>
                </a:solidFill>
                <a:latin typeface="RB" panose="00000500000000000000" pitchFamily="2" charset="-78"/>
                <a:cs typeface="RB" panose="00000500000000000000" pitchFamily="2" charset="-78"/>
              </a:rPr>
              <a:t>الالتزام بما ورد في العقد بشأن غلاف النسخة المترجمة.</a:t>
            </a:r>
          </a:p>
          <a:p>
            <a:pPr marL="228600" indent="-228600" algn="justLow" rtl="1">
              <a:lnSpc>
                <a:spcPct val="150000"/>
              </a:lnSpc>
              <a:buFont typeface="+mj-lt"/>
              <a:buAutoNum type="arabicPeriod" startAt="5"/>
            </a:pPr>
            <a:r>
              <a:rPr lang="ar-SA" sz="1200" dirty="0">
                <a:solidFill>
                  <a:schemeClr val="tx1">
                    <a:lumMod val="75000"/>
                    <a:lumOff val="25000"/>
                  </a:schemeClr>
                </a:solidFill>
                <a:latin typeface="RB" panose="00000500000000000000" pitchFamily="2" charset="-78"/>
                <a:cs typeface="RB" panose="00000500000000000000" pitchFamily="2" charset="-78"/>
              </a:rPr>
              <a:t>الالتزام بطريقة النص الأصلي في إثبات المراجع ورصدها.</a:t>
            </a:r>
          </a:p>
          <a:p>
            <a:pPr marL="228600" indent="-228600" algn="justLow" rtl="1">
              <a:lnSpc>
                <a:spcPct val="150000"/>
              </a:lnSpc>
              <a:buFont typeface="+mj-lt"/>
              <a:buAutoNum type="arabicPeriod" startAt="5"/>
            </a:pPr>
            <a:r>
              <a:rPr lang="ar-SA" sz="1200" dirty="0">
                <a:solidFill>
                  <a:schemeClr val="tx1">
                    <a:lumMod val="75000"/>
                    <a:lumOff val="25000"/>
                  </a:schemeClr>
                </a:solidFill>
                <a:latin typeface="RB" panose="00000500000000000000" pitchFamily="2" charset="-78"/>
                <a:cs typeface="RB" panose="00000500000000000000" pitchFamily="2" charset="-78"/>
              </a:rPr>
              <a:t>الكتب الأجنبية التي ترد فيها أسماء الأعلام العربية بالحروف اللاتينية وباللفظ اللاتيني أحياناً فعلى المترجم أن يتحرى مظانها باللغة العربية وينطبق ذلك على أسماء الكتب، والمجلات والمؤسسات، وغيرها مما له مقابل معروف باللغة العربية.</a:t>
            </a:r>
          </a:p>
          <a:p>
            <a:pPr marL="228600" indent="-228600" algn="justLow" rtl="1">
              <a:lnSpc>
                <a:spcPct val="150000"/>
              </a:lnSpc>
              <a:buFont typeface="+mj-lt"/>
              <a:buAutoNum type="arabicPeriod" startAt="5"/>
            </a:pPr>
            <a:r>
              <a:rPr lang="ar-SA" sz="1200" dirty="0">
                <a:solidFill>
                  <a:schemeClr val="tx1">
                    <a:lumMod val="75000"/>
                    <a:lumOff val="25000"/>
                  </a:schemeClr>
                </a:solidFill>
                <a:latin typeface="RB" panose="00000500000000000000" pitchFamily="2" charset="-78"/>
                <a:cs typeface="RB" panose="00000500000000000000" pitchFamily="2" charset="-78"/>
              </a:rPr>
              <a:t>فيما يتعلق بأسماء المؤلفين الأجانب فيثبت الاسم باللغة العربية متبوعاً بالاسم بالأحرف اللاتينية في أول مرة يرد فيها، يكتب بالحرف العربي وفق لفظه بلغته الأصلية، ثم يستخدم الاسم المعرب فقط.</a:t>
            </a:r>
          </a:p>
          <a:p>
            <a:pPr marL="228600" indent="-228600" algn="justLow" rtl="1">
              <a:lnSpc>
                <a:spcPct val="150000"/>
              </a:lnSpc>
              <a:buFont typeface="+mj-lt"/>
              <a:buAutoNum type="arabicPeriod" startAt="5"/>
            </a:pPr>
            <a:r>
              <a:rPr lang="ar-SA" sz="1200" dirty="0">
                <a:solidFill>
                  <a:schemeClr val="tx1">
                    <a:lumMod val="75000"/>
                    <a:lumOff val="25000"/>
                  </a:schemeClr>
                </a:solidFill>
                <a:latin typeface="RB" panose="00000500000000000000" pitchFamily="2" charset="-78"/>
                <a:cs typeface="RB" panose="00000500000000000000" pitchFamily="2" charset="-78"/>
              </a:rPr>
              <a:t>يضع المترجم رموز المختصرات والكلمات التي تقابلها وترجمتها في صدر الكتاب أو في آخره. </a:t>
            </a:r>
          </a:p>
          <a:p>
            <a:pPr marL="174625" indent="-17462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10.  يلتزم المترجم باستعمال المصطلحات بصيغة واحدة مطّردة في النص كلّه.</a:t>
            </a:r>
          </a:p>
          <a:p>
            <a:pPr marL="228600" indent="-228600" algn="justLow" rtl="1">
              <a:lnSpc>
                <a:spcPct val="150000"/>
              </a:lnSpc>
              <a:buFont typeface="+mj-lt"/>
              <a:buAutoNum type="arabicPeriod" startAt="11"/>
            </a:pPr>
            <a:r>
              <a:rPr lang="ar-SA" sz="1200" dirty="0">
                <a:solidFill>
                  <a:schemeClr val="tx1">
                    <a:lumMod val="75000"/>
                    <a:lumOff val="25000"/>
                  </a:schemeClr>
                </a:solidFill>
                <a:latin typeface="RB" panose="00000500000000000000" pitchFamily="2" charset="-78"/>
                <a:cs typeface="RB" panose="00000500000000000000" pitchFamily="2" charset="-78"/>
              </a:rPr>
              <a:t>يراعي المترجم الخصائص الأسلوبية للغة عند صياغة عباراته.</a:t>
            </a:r>
          </a:p>
          <a:p>
            <a:pPr marL="176213" indent="-176213" algn="justLow" rtl="1">
              <a:lnSpc>
                <a:spcPct val="150000"/>
              </a:lnSpc>
              <a:buFont typeface="+mj-lt"/>
              <a:buAutoNum type="arabicPeriod" startAt="11"/>
            </a:pPr>
            <a:endParaRPr lang="ar-SA" sz="1200" dirty="0">
              <a:solidFill>
                <a:schemeClr val="tx1">
                  <a:lumMod val="75000"/>
                  <a:lumOff val="25000"/>
                </a:schemeClr>
              </a:solidFill>
              <a:latin typeface="RB" panose="00000500000000000000" pitchFamily="2" charset="-78"/>
              <a:cs typeface="RB" panose="00000500000000000000" pitchFamily="2" charset="-78"/>
            </a:endParaRPr>
          </a:p>
          <a:p>
            <a:pPr marL="269875" indent="-93663" algn="justLow" rtl="1">
              <a:lnSpc>
                <a:spcPct val="150000"/>
              </a:lnSpc>
            </a:pPr>
            <a:endParaRPr lang="en-GB" sz="1200" dirty="0">
              <a:solidFill>
                <a:schemeClr val="tx1">
                  <a:lumMod val="75000"/>
                  <a:lumOff val="25000"/>
                </a:schemeClr>
              </a:solidFill>
              <a:latin typeface="RB" panose="00000500000000000000" pitchFamily="2" charset="-78"/>
              <a:cs typeface="RB" panose="00000500000000000000" pitchFamily="2" charset="-78"/>
            </a:endParaRPr>
          </a:p>
        </p:txBody>
      </p:sp>
    </p:spTree>
    <p:extLst>
      <p:ext uri="{BB962C8B-B14F-4D97-AF65-F5344CB8AC3E}">
        <p14:creationId xmlns:p14="http://schemas.microsoft.com/office/powerpoint/2010/main" val="2928051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266FF-702B-7B31-9F8E-95958E56BD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D707FC-9339-264E-6807-45B393AF65E7}"/>
              </a:ext>
            </a:extLst>
          </p:cNvPr>
          <p:cNvSpPr txBox="1"/>
          <p:nvPr/>
        </p:nvSpPr>
        <p:spPr>
          <a:xfrm>
            <a:off x="359569" y="665452"/>
            <a:ext cx="4608512" cy="5886227"/>
          </a:xfrm>
          <a:prstGeom prst="rect">
            <a:avLst/>
          </a:prstGeom>
          <a:noFill/>
        </p:spPr>
        <p:txBody>
          <a:bodyPr wrap="square">
            <a:spAutoFit/>
          </a:bodyPr>
          <a:lstStyle/>
          <a:p>
            <a:pPr algn="justLow" rtl="1">
              <a:lnSpc>
                <a:spcPct val="150000"/>
              </a:lnSpc>
            </a:pPr>
            <a:r>
              <a:rPr lang="ar-SA" sz="1200" b="1" dirty="0">
                <a:solidFill>
                  <a:srgbClr val="046676"/>
                </a:solidFill>
                <a:latin typeface="RB" panose="00000500000000000000" pitchFamily="2" charset="-78"/>
                <a:cs typeface="RB" panose="00000500000000000000" pitchFamily="2" charset="-78"/>
              </a:rPr>
              <a:t>ضوابط عامة:</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التزام المترجم بتسليم النص في المدة المتفق عليها مع المركز.</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يحق للمركز فسخ عقد الترجمة مع المترجم في حال تأخره عن تسليم الترجمة خاليه من الأخطاء خلال 30 يوماً عن الوقت المحدد في العقد, ما لم يتم التقدم بطلب ورقي أو إلكتروني مُسبق للتمديد باتفاق الطرفين، أو مخالفة بنود العقد الموقع، أو مخالفة شروط، وضوابط مركز الترجمة والتعريب.</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يخضع العمل المترجم للوائح المنظمة للترقيات العلمية في الجامعات السعودية. </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تعود حقوق الملكية الفكرية, وحقوق النشر للكتاب الدراسي, أو المرجع العلمي المترجم لجامعة أم القرى.</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يحق للمركز  فرض التعديلات المطلوبة بما لا يؤثر على سلامة العمل.</a:t>
            </a:r>
          </a:p>
          <a:p>
            <a:pPr algn="justLow" rtl="1">
              <a:lnSpc>
                <a:spcPct val="150000"/>
              </a:lnSpc>
            </a:pPr>
            <a:r>
              <a:rPr lang="ar-SA" sz="1200" b="1" dirty="0">
                <a:solidFill>
                  <a:srgbClr val="046676"/>
                </a:solidFill>
                <a:latin typeface="RB" panose="00000500000000000000" pitchFamily="2" charset="-78"/>
                <a:cs typeface="RB" panose="00000500000000000000" pitchFamily="2" charset="-78"/>
              </a:rPr>
              <a:t>مهام المترجم: </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أن يلتزم المترجم بتسليم الترجمة كاملة ودقيقة, مع الحفاظ على أمانة النص الأصلي من حيث الفكرة والأسلوب, شاملاً الفهارس والمسرد حسب الأصل.</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الاستعانة بمدقق لغوي؛ لتدقيق الكتاب قبل التسليم, مع الالتزام بمتطلبات العقد والمركز.</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بعد الانتهاء من الترجمة يقوم المترجم بتقديم نسختين إلكترونية (بصيغة </a:t>
            </a:r>
            <a:r>
              <a:rPr lang="en-GB" sz="1200" dirty="0">
                <a:solidFill>
                  <a:schemeClr val="tx1">
                    <a:lumMod val="75000"/>
                    <a:lumOff val="25000"/>
                  </a:schemeClr>
                </a:solidFill>
                <a:latin typeface="RB" panose="00000500000000000000" pitchFamily="2" charset="-78"/>
                <a:cs typeface="RB" panose="00000500000000000000" pitchFamily="2" charset="-78"/>
              </a:rPr>
              <a:t>PDF – Word</a:t>
            </a:r>
            <a:r>
              <a:rPr lang="ar-SA" sz="1200" dirty="0">
                <a:solidFill>
                  <a:schemeClr val="tx1">
                    <a:lumMod val="75000"/>
                    <a:lumOff val="25000"/>
                  </a:schemeClr>
                </a:solidFill>
                <a:latin typeface="RB" panose="00000500000000000000" pitchFamily="2" charset="-78"/>
                <a:cs typeface="RB" panose="00000500000000000000" pitchFamily="2" charset="-78"/>
              </a:rPr>
              <a:t> ).</a:t>
            </a:r>
            <a:endParaRPr lang="en-GB" sz="1200" dirty="0">
              <a:solidFill>
                <a:schemeClr val="tx1">
                  <a:lumMod val="75000"/>
                  <a:lumOff val="25000"/>
                </a:schemeClr>
              </a:solidFill>
              <a:latin typeface="RB" panose="00000500000000000000" pitchFamily="2" charset="-78"/>
              <a:cs typeface="RB" panose="00000500000000000000" pitchFamily="2" charset="-78"/>
            </a:endParaRP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تقديم كافة التعديلات المطلوبة في الوقت المحدد لكلّ طلب.</a:t>
            </a:r>
          </a:p>
        </p:txBody>
      </p:sp>
    </p:spTree>
    <p:extLst>
      <p:ext uri="{BB962C8B-B14F-4D97-AF65-F5344CB8AC3E}">
        <p14:creationId xmlns:p14="http://schemas.microsoft.com/office/powerpoint/2010/main" val="10130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1C276-7CAD-A1E1-F973-13742A04A9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147B59-41C7-CD07-D65F-55999CAD1B40}"/>
              </a:ext>
            </a:extLst>
          </p:cNvPr>
          <p:cNvSpPr txBox="1"/>
          <p:nvPr/>
        </p:nvSpPr>
        <p:spPr>
          <a:xfrm>
            <a:off x="359569" y="675765"/>
            <a:ext cx="4608512" cy="5886227"/>
          </a:xfrm>
          <a:prstGeom prst="rect">
            <a:avLst/>
          </a:prstGeom>
          <a:noFill/>
        </p:spPr>
        <p:txBody>
          <a:bodyPr wrap="square">
            <a:spAutoFit/>
          </a:bodyPr>
          <a:lstStyle/>
          <a:p>
            <a:pPr algn="justLow" rtl="1">
              <a:lnSpc>
                <a:spcPct val="150000"/>
              </a:lnSpc>
            </a:pPr>
            <a:r>
              <a:rPr lang="ar-SA" sz="1200" b="1" dirty="0">
                <a:solidFill>
                  <a:srgbClr val="046676"/>
                </a:solidFill>
                <a:latin typeface="RB" panose="00000500000000000000" pitchFamily="2" charset="-78"/>
                <a:cs typeface="RB" panose="00000500000000000000" pitchFamily="2" charset="-78"/>
              </a:rPr>
              <a:t>خطوات ترجمة الكتب:</a:t>
            </a:r>
          </a:p>
          <a:p>
            <a:pPr algn="justLow" rtl="1">
              <a:lnSpc>
                <a:spcPct val="150000"/>
              </a:lnSpc>
            </a:pPr>
            <a:r>
              <a:rPr lang="ar-SA" sz="1200" dirty="0">
                <a:solidFill>
                  <a:srgbClr val="B79150"/>
                </a:solidFill>
                <a:latin typeface="RB" panose="00000500000000000000" pitchFamily="2" charset="-78"/>
                <a:cs typeface="RB" panose="00000500000000000000" pitchFamily="2" charset="-78"/>
              </a:rPr>
              <a:t>عضو هيئة التدريس:</a:t>
            </a:r>
          </a:p>
          <a:p>
            <a:pPr marL="176213" indent="-176213" algn="justLow" rtl="1">
              <a:lnSpc>
                <a:spcPct val="150000"/>
              </a:lnSpc>
              <a:buFont typeface="+mj-lt"/>
              <a:buAutoNum type="arabicPeriod"/>
            </a:pPr>
            <a:r>
              <a:rPr lang="ar-SA" sz="1200" dirty="0">
                <a:solidFill>
                  <a:schemeClr val="tx1">
                    <a:lumMod val="75000"/>
                    <a:lumOff val="25000"/>
                  </a:schemeClr>
                </a:solidFill>
                <a:latin typeface="RB" panose="00000500000000000000" pitchFamily="2" charset="-78"/>
                <a:cs typeface="RB" panose="00000500000000000000" pitchFamily="2" charset="-78"/>
              </a:rPr>
              <a:t>تقديم طلب الترجمة من عضو هيئة التدريس إلكترونياً, يحتوي على:</a:t>
            </a:r>
          </a:p>
          <a:p>
            <a:pPr marL="539750" indent="-269875" algn="justLow" rtl="1">
              <a:lnSpc>
                <a:spcPct val="150000"/>
              </a:lnSpc>
              <a:buFont typeface="+mj-cs"/>
              <a:buAutoNum type="arabic2Minus"/>
            </a:pPr>
            <a:r>
              <a:rPr lang="ar-SA" sz="1200" dirty="0">
                <a:solidFill>
                  <a:schemeClr val="tx1">
                    <a:lumMod val="75000"/>
                    <a:lumOff val="25000"/>
                  </a:schemeClr>
                </a:solidFill>
                <a:latin typeface="RB" panose="00000500000000000000" pitchFamily="2" charset="-78"/>
                <a:cs typeface="RB" panose="00000500000000000000" pitchFamily="2" charset="-78"/>
              </a:rPr>
              <a:t>إرفاق نموذج طلب ترجمة كتاب دراسي أو مرجع علمي ( </a:t>
            </a:r>
            <a:r>
              <a:rPr lang="ar-SA" sz="1200" dirty="0">
                <a:solidFill>
                  <a:srgbClr val="056D75"/>
                </a:solidFill>
                <a:latin typeface="RB" panose="00000500000000000000" pitchFamily="2" charset="-78"/>
                <a:cs typeface="RB" panose="00000500000000000000" pitchFamily="2" charset="-78"/>
              </a:rPr>
              <a:t>هنا</a:t>
            </a:r>
            <a:r>
              <a:rPr lang="ar-SA" sz="1200" dirty="0">
                <a:solidFill>
                  <a:schemeClr val="tx1">
                    <a:lumMod val="75000"/>
                    <a:lumOff val="25000"/>
                  </a:schemeClr>
                </a:solidFill>
                <a:latin typeface="RB" panose="00000500000000000000" pitchFamily="2" charset="-78"/>
                <a:cs typeface="RB" panose="00000500000000000000" pitchFamily="2" charset="-78"/>
              </a:rPr>
              <a:t> ).</a:t>
            </a:r>
          </a:p>
          <a:p>
            <a:pPr marL="539750" indent="-269875" algn="justLow" rtl="1">
              <a:lnSpc>
                <a:spcPct val="150000"/>
              </a:lnSpc>
              <a:buFont typeface="+mj-cs"/>
              <a:buAutoNum type="arabic2Minus"/>
            </a:pPr>
            <a:r>
              <a:rPr lang="ar-SA" sz="1200" dirty="0">
                <a:solidFill>
                  <a:schemeClr val="tx1">
                    <a:lumMod val="75000"/>
                    <a:lumOff val="25000"/>
                  </a:schemeClr>
                </a:solidFill>
                <a:latin typeface="RB" panose="00000500000000000000" pitchFamily="2" charset="-78"/>
                <a:cs typeface="RB" panose="00000500000000000000" pitchFamily="2" charset="-78"/>
              </a:rPr>
              <a:t>إرفاق تقرير يحتوي على ( الأفكار, الأهداف, الأهمية ).</a:t>
            </a:r>
          </a:p>
          <a:p>
            <a:pPr marL="539750" indent="-269875" algn="justLow" rtl="1">
              <a:lnSpc>
                <a:spcPct val="150000"/>
              </a:lnSpc>
              <a:buFont typeface="+mj-cs"/>
              <a:buAutoNum type="arabic2Minus"/>
            </a:pPr>
            <a:r>
              <a:rPr lang="ar-SA" sz="1200" dirty="0">
                <a:solidFill>
                  <a:schemeClr val="tx1">
                    <a:lumMod val="75000"/>
                    <a:lumOff val="25000"/>
                  </a:schemeClr>
                </a:solidFill>
                <a:latin typeface="RB" panose="00000500000000000000" pitchFamily="2" charset="-78"/>
                <a:cs typeface="RB" panose="00000500000000000000" pitchFamily="2" charset="-78"/>
              </a:rPr>
              <a:t>إرفاق سيرة ذاتية للمترجم.</a:t>
            </a:r>
          </a:p>
          <a:p>
            <a:pPr marL="539750" indent="-269875" algn="justLow" rtl="1">
              <a:lnSpc>
                <a:spcPct val="150000"/>
              </a:lnSpc>
              <a:buFont typeface="+mj-cs"/>
              <a:buAutoNum type="arabic2Minus"/>
            </a:pPr>
            <a:r>
              <a:rPr lang="ar-SA" sz="1200" dirty="0">
                <a:solidFill>
                  <a:schemeClr val="tx1">
                    <a:lumMod val="75000"/>
                    <a:lumOff val="25000"/>
                  </a:schemeClr>
                </a:solidFill>
                <a:latin typeface="RB" panose="00000500000000000000" pitchFamily="2" charset="-78"/>
                <a:cs typeface="RB" panose="00000500000000000000" pitchFamily="2" charset="-78"/>
              </a:rPr>
              <a:t>إرفاق نموذج وصف المقرر المعتمد من لجنة المناهج في الجامعة.</a:t>
            </a:r>
          </a:p>
          <a:p>
            <a:pPr marL="228600" indent="-228600"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يتواصل المركز مع الناشر للحصول على الموافقة المبدئية لترجمة الكتاب ونشره, وفي حال تمت الموافقة يقوم المركز بإشعار المترجم لاستكمال الإجراءات النظامية, بحيث لا يتعارض مع نظام حماية حقوق المؤلف ولائحته التنفيذية. </a:t>
            </a:r>
          </a:p>
          <a:p>
            <a:pPr marL="228600" indent="-228600"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عرض الموضوع على اللجنة الدائمة لمركز الترجمة والتعريب.</a:t>
            </a:r>
          </a:p>
          <a:p>
            <a:pPr marL="228600" indent="-228600"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إذا تمت التوصية بالموافقة, يتم رفع توصيتي مجلس القسم ومجلس الكلية بعد المصادقة عليهما إلى المركز لاستكمال الإجراءات اللازمة.</a:t>
            </a:r>
          </a:p>
          <a:p>
            <a:pPr marL="228600" indent="-228600"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توقيع الاتفاقية مع دار النشر. </a:t>
            </a:r>
          </a:p>
          <a:p>
            <a:pPr marL="228600" indent="-228600"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يقوم المركز بتوقيع عقد الترجمة مع المترجم, على أن يتم تقديم الترجمة خلال ( 12 شهراً ) كحد أقصى من تاريخ توقيع العقد.</a:t>
            </a:r>
          </a:p>
          <a:p>
            <a:pPr marL="228600" indent="-228600"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بعد انتهاء المترجم من الترجمة, يتقدم المترجم بطلب تحكيم كتاب مُترجم ( </a:t>
            </a:r>
            <a:r>
              <a:rPr lang="ar-SA" sz="1200" dirty="0">
                <a:solidFill>
                  <a:srgbClr val="056D75"/>
                </a:solidFill>
                <a:latin typeface="RB" panose="00000500000000000000" pitchFamily="2" charset="-78"/>
                <a:cs typeface="RB" panose="00000500000000000000" pitchFamily="2" charset="-78"/>
              </a:rPr>
              <a:t>هنا</a:t>
            </a:r>
            <a:r>
              <a:rPr lang="ar-SA" sz="1200" dirty="0">
                <a:solidFill>
                  <a:schemeClr val="tx1">
                    <a:lumMod val="75000"/>
                    <a:lumOff val="25000"/>
                  </a:schemeClr>
                </a:solidFill>
                <a:latin typeface="RB" panose="00000500000000000000" pitchFamily="2" charset="-78"/>
                <a:cs typeface="RB" panose="00000500000000000000" pitchFamily="2" charset="-78"/>
              </a:rPr>
              <a:t> ), وفي حالة وجود ملاحظات على المادة المترجمة, تتم إحالتها إلى المترجم للتعديل خلال مدة معينة يحددها المركز.</a:t>
            </a:r>
          </a:p>
          <a:p>
            <a:pPr marL="228600" indent="-228600" algn="justLow" rtl="1">
              <a:lnSpc>
                <a:spcPct val="150000"/>
              </a:lnSpc>
              <a:buFont typeface="+mj-lt"/>
              <a:buAutoNum type="arabicPeriod" startAt="2"/>
            </a:pPr>
            <a:r>
              <a:rPr lang="ar-SA" sz="1200" dirty="0">
                <a:solidFill>
                  <a:schemeClr val="tx1">
                    <a:lumMod val="75000"/>
                    <a:lumOff val="25000"/>
                  </a:schemeClr>
                </a:solidFill>
                <a:latin typeface="RB" panose="00000500000000000000" pitchFamily="2" charset="-78"/>
                <a:cs typeface="RB" panose="00000500000000000000" pitchFamily="2" charset="-78"/>
              </a:rPr>
              <a:t>بعد إتمام التعديلات يتم رفع طلب النشر إلى المجلس العلمي.</a:t>
            </a:r>
          </a:p>
        </p:txBody>
      </p:sp>
    </p:spTree>
    <p:extLst>
      <p:ext uri="{BB962C8B-B14F-4D97-AF65-F5344CB8AC3E}">
        <p14:creationId xmlns:p14="http://schemas.microsoft.com/office/powerpoint/2010/main" val="3253241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F4F0-0267-4516-6E1F-D7479AEF99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7A3645-09EE-F712-3D8E-403FA2E6AE94}"/>
              </a:ext>
            </a:extLst>
          </p:cNvPr>
          <p:cNvSpPr txBox="1"/>
          <p:nvPr/>
        </p:nvSpPr>
        <p:spPr>
          <a:xfrm>
            <a:off x="359569" y="665452"/>
            <a:ext cx="4608512" cy="1454244"/>
          </a:xfrm>
          <a:prstGeom prst="rect">
            <a:avLst/>
          </a:prstGeom>
          <a:noFill/>
        </p:spPr>
        <p:txBody>
          <a:bodyPr wrap="square">
            <a:spAutoFit/>
          </a:bodyPr>
          <a:lstStyle/>
          <a:p>
            <a:pPr marL="228600" indent="-228600" algn="justLow" rtl="1">
              <a:lnSpc>
                <a:spcPct val="150000"/>
              </a:lnSpc>
              <a:buFont typeface="+mj-lt"/>
              <a:buAutoNum type="arabicPeriod" startAt="9"/>
            </a:pPr>
            <a:r>
              <a:rPr lang="ar-SA" sz="1200" dirty="0">
                <a:solidFill>
                  <a:schemeClr val="tx1">
                    <a:lumMod val="75000"/>
                    <a:lumOff val="25000"/>
                  </a:schemeClr>
                </a:solidFill>
                <a:latin typeface="RB" panose="00000500000000000000" pitchFamily="2" charset="-78"/>
                <a:cs typeface="RB" panose="00000500000000000000" pitchFamily="2" charset="-78"/>
              </a:rPr>
              <a:t>إذا أوصى المجلس بالموافقة على النشر يتواصل المركز مع مطابع الجامعة لاستكمال الإجراءات ومنها الحصول على رقم ( ردمك –</a:t>
            </a:r>
            <a:r>
              <a:rPr lang="en-GB" sz="1200" dirty="0">
                <a:solidFill>
                  <a:schemeClr val="tx1">
                    <a:lumMod val="75000"/>
                    <a:lumOff val="25000"/>
                  </a:schemeClr>
                </a:solidFill>
                <a:latin typeface="RB" panose="00000500000000000000" pitchFamily="2" charset="-78"/>
                <a:cs typeface="RB" panose="00000500000000000000" pitchFamily="2" charset="-78"/>
              </a:rPr>
              <a:t>ISBN</a:t>
            </a:r>
            <a:r>
              <a:rPr lang="ar-SA" sz="1200" dirty="0">
                <a:solidFill>
                  <a:schemeClr val="tx1">
                    <a:lumMod val="75000"/>
                    <a:lumOff val="25000"/>
                  </a:schemeClr>
                </a:solidFill>
                <a:latin typeface="RB" panose="00000500000000000000" pitchFamily="2" charset="-78"/>
                <a:cs typeface="RB" panose="00000500000000000000" pitchFamily="2" charset="-78"/>
              </a:rPr>
              <a:t>) من مكتبة الملك فهد وطباعة المادة المترجمة. </a:t>
            </a:r>
          </a:p>
          <a:p>
            <a:pPr marL="174625" indent="-174625" algn="justLow" rtl="1">
              <a:lnSpc>
                <a:spcPct val="150000"/>
              </a:lnSpc>
            </a:pPr>
            <a:r>
              <a:rPr lang="ar-SA" sz="1200" dirty="0">
                <a:solidFill>
                  <a:schemeClr val="tx1">
                    <a:lumMod val="75000"/>
                    <a:lumOff val="25000"/>
                  </a:schemeClr>
                </a:solidFill>
                <a:latin typeface="RB" panose="00000500000000000000" pitchFamily="2" charset="-78"/>
                <a:cs typeface="RB" panose="00000500000000000000" pitchFamily="2" charset="-78"/>
              </a:rPr>
              <a:t>10.  بعد مراجعة المادة المترجمة من قبل المترجم في صورتها النهائية يتم الرفع بطلب صرف مكافأة إلى المجلس العلمي.</a:t>
            </a:r>
          </a:p>
        </p:txBody>
      </p:sp>
    </p:spTree>
    <p:extLst>
      <p:ext uri="{BB962C8B-B14F-4D97-AF65-F5344CB8AC3E}">
        <p14:creationId xmlns:p14="http://schemas.microsoft.com/office/powerpoint/2010/main" val="30712848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1421</TotalTime>
  <Words>2262</Words>
  <Application>Microsoft Office PowerPoint</Application>
  <PresentationFormat>مخصص</PresentationFormat>
  <Paragraphs>180</Paragraphs>
  <Slides>18</Slides>
  <Notes>3</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18</vt:i4>
      </vt:variant>
    </vt:vector>
  </HeadingPairs>
  <TitlesOfParts>
    <vt:vector size="24" baseType="lpstr">
      <vt:lpstr>Aptos</vt:lpstr>
      <vt:lpstr>Aptos Display</vt:lpstr>
      <vt:lpstr>Arial</vt:lpstr>
      <vt:lpstr>RB</vt:lpstr>
      <vt:lpstr>TS Safaa Bold</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Nawal A. Althubyani</dc:creator>
  <cp:lastModifiedBy>Ibrahim A. Majeed</cp:lastModifiedBy>
  <cp:revision>2</cp:revision>
  <cp:lastPrinted>2025-09-28T09:51:09Z</cp:lastPrinted>
  <dcterms:created xsi:type="dcterms:W3CDTF">2025-09-15T07:55:06Z</dcterms:created>
  <dcterms:modified xsi:type="dcterms:W3CDTF">2025-11-30T08:27:49Z</dcterms:modified>
</cp:coreProperties>
</file>