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sldIdLst>
    <p:sldId id="305" r:id="rId4"/>
    <p:sldId id="371" r:id="rId5"/>
    <p:sldId id="342" r:id="rId6"/>
    <p:sldId id="347" r:id="rId7"/>
    <p:sldId id="345" r:id="rId8"/>
    <p:sldId id="349" r:id="rId9"/>
    <p:sldId id="351" r:id="rId10"/>
    <p:sldId id="352" r:id="rId11"/>
    <p:sldId id="353" r:id="rId12"/>
    <p:sldId id="354" r:id="rId13"/>
    <p:sldId id="355" r:id="rId14"/>
    <p:sldId id="356" r:id="rId15"/>
    <p:sldId id="373" r:id="rId16"/>
    <p:sldId id="374" r:id="rId17"/>
    <p:sldId id="375" r:id="rId18"/>
    <p:sldId id="365" r:id="rId19"/>
    <p:sldId id="376" r:id="rId20"/>
    <p:sldId id="377" r:id="rId21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2D2D"/>
    <a:srgbClr val="FF6565"/>
    <a:srgbClr val="FF1D1D"/>
    <a:srgbClr val="FF0000"/>
    <a:srgbClr val="009999"/>
    <a:srgbClr val="006699"/>
    <a:srgbClr val="66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82" autoAdjust="0"/>
    <p:restoredTop sz="94660"/>
  </p:normalViewPr>
  <p:slideViewPr>
    <p:cSldViewPr>
      <p:cViewPr varScale="1">
        <p:scale>
          <a:sx n="62" d="100"/>
          <a:sy n="62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0" eaLnBrk="0" hangingPunct="0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0" eaLnBrk="0" hangingPunct="0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E5832D6-E999-47FD-B496-905E2EA54F47}" type="datetimeFigureOut">
              <a:rPr lang="ar-EG"/>
              <a:pPr>
                <a:defRPr/>
              </a:pPr>
              <a:t>07/01/1437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0" eaLnBrk="0" hangingPunct="0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0" eaLnBrk="0" hangingPunct="0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F10E73D-C797-45DB-A136-971380378F94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10E73D-C797-45DB-A136-971380378F94}" type="slidenum">
              <a:rPr lang="ar-EG" smtClean="0"/>
              <a:pPr>
                <a:defRPr/>
              </a:pPr>
              <a:t>5</a:t>
            </a:fld>
            <a:endParaRPr lang="ar-E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9A535-A5DA-43CF-A840-CC90C90B7826}" type="slidenum">
              <a:rPr lang="ar-SA" smtClean="0">
                <a:solidFill>
                  <a:prstClr val="black"/>
                </a:solidFill>
              </a:rPr>
              <a:pPr/>
              <a:t>7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9A535-A5DA-43CF-A840-CC90C90B7826}" type="slidenum">
              <a:rPr lang="ar-SA" smtClean="0">
                <a:solidFill>
                  <a:prstClr val="black"/>
                </a:solidFill>
              </a:rPr>
              <a:pPr/>
              <a:t>8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9A535-A5DA-43CF-A840-CC90C90B7826}" type="slidenum">
              <a:rPr lang="ar-SA" smtClean="0">
                <a:solidFill>
                  <a:prstClr val="black"/>
                </a:solidFill>
              </a:rPr>
              <a:pPr/>
              <a:t>9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9A535-A5DA-43CF-A840-CC90C90B7826}" type="slidenum">
              <a:rPr lang="ar-SA" smtClean="0">
                <a:solidFill>
                  <a:prstClr val="black"/>
                </a:solidFill>
              </a:rPr>
              <a:pPr/>
              <a:t>10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9A535-A5DA-43CF-A840-CC90C90B7826}" type="slidenum">
              <a:rPr lang="ar-SA" smtClean="0">
                <a:solidFill>
                  <a:prstClr val="black"/>
                </a:solidFill>
              </a:rPr>
              <a:pPr/>
              <a:t>11</a:t>
            </a:fld>
            <a:endParaRPr lang="ar-S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ar-EG" sz="1200" dirty="0" smtClean="0">
                <a:latin typeface="Arial" pitchFamily="34" charset="0"/>
                <a:cs typeface="Arial" pitchFamily="34" charset="0"/>
              </a:rPr>
              <a:t>Trustworthy</a:t>
            </a:r>
            <a:r>
              <a:rPr lang="ar-EG" altLang="ar-EG" sz="1200" smtClean="0">
                <a:latin typeface="Arial" pitchFamily="34" charset="0"/>
                <a:cs typeface="Arial" pitchFamily="34" charset="0"/>
              </a:rPr>
              <a:t> = جدير بالثقة</a:t>
            </a:r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10E73D-C797-45DB-A136-971380378F94}" type="slidenum">
              <a:rPr lang="ar-EG" smtClean="0"/>
              <a:pPr>
                <a:defRPr/>
              </a:pPr>
              <a:t>18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EG" smtClean="0"/>
              <a:t>Click to edit Master subtitle style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35588-972B-402D-A55C-B39008D80E53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F135B-8F2E-44F6-929C-D1626E22F13C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892EC-86BF-446E-91E8-DAFB801C9F31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4096D-C54B-4BB7-A6B0-E2B7601DF1F9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07/01/1437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EG" smtClean="0"/>
              <a:t>Click to edit Master subtitle style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35588-972B-402D-A55C-B39008D80E53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4096D-C54B-4BB7-A6B0-E2B7601DF1F9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4AA77-B4B5-4654-B19F-BDC0BD4AB3FC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7D8C-F821-4E23-BD92-536C9E24EB77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6BA25-661D-46E6-858E-BD5911D1A97E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2D18-6487-4C96-9CEB-48436697C620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88ECD-7F96-478F-83C3-DA51F4633112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4AA77-B4B5-4654-B19F-BDC0BD4AB3FC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840A0-2A5A-430A-8FE7-534BCB98252D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EG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F5376-23AA-48C6-B14F-BE39772930D7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F135B-8F2E-44F6-929C-D1626E22F13C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892EC-86BF-446E-91E8-DAFB801C9F31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7D8C-F821-4E23-BD92-536C9E24EB77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6BA25-661D-46E6-858E-BD5911D1A97E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2D18-6487-4C96-9CEB-48436697C620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88ECD-7F96-478F-83C3-DA51F4633112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EG" smtClean="0"/>
              <a:t>Click to edit Master text styles</a:t>
            </a:r>
          </a:p>
          <a:p>
            <a:pPr lvl="1"/>
            <a:r>
              <a:rPr lang="ar-EG" smtClean="0"/>
              <a:t>Second level</a:t>
            </a:r>
          </a:p>
          <a:p>
            <a:pPr lvl="2"/>
            <a:r>
              <a:rPr lang="ar-EG" smtClean="0"/>
              <a:t>Third level</a:t>
            </a:r>
          </a:p>
          <a:p>
            <a:pPr lvl="3"/>
            <a:r>
              <a:rPr lang="ar-EG" smtClean="0"/>
              <a:t>Fourth level</a:t>
            </a:r>
          </a:p>
          <a:p>
            <a:pPr lvl="4"/>
            <a:r>
              <a:rPr lang="ar-EG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840A0-2A5A-430A-8FE7-534BCB98252D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EG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EG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EG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F5376-23AA-48C6-B14F-BE39772930D7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  <p:transition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 smtClean="0"/>
              <a:t>Click to edit Master text styles</a:t>
            </a:r>
          </a:p>
          <a:p>
            <a:pPr lvl="1"/>
            <a:r>
              <a:rPr lang="en-US" altLang="ar-EG" smtClean="0"/>
              <a:t>Second level</a:t>
            </a:r>
          </a:p>
          <a:p>
            <a:pPr lvl="2"/>
            <a:r>
              <a:rPr lang="en-US" altLang="ar-EG" smtClean="0"/>
              <a:t>Third level</a:t>
            </a:r>
          </a:p>
          <a:p>
            <a:pPr lvl="3"/>
            <a:r>
              <a:rPr lang="en-US" altLang="ar-EG" smtClean="0"/>
              <a:t>Fourth level</a:t>
            </a:r>
          </a:p>
          <a:p>
            <a:pPr lvl="4"/>
            <a:r>
              <a:rPr lang="en-US" altLang="ar-E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691F2D2-FE95-483B-AF95-4D0F089C94E7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ver dir="lu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Times New Roman" pitchFamily="18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Times New Roman" pitchFamily="18" charset="0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9E627B6-56CD-416F-B1FB-4DBF035CC8A5}" type="datetimeFigureOut">
              <a:rPr lang="ar-SA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07/01/1437</a:t>
            </a:fld>
            <a:endParaRPr lang="ar-SA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ar-SA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8FF2B0F-B576-4BF9-80F2-9D02072F8DC2}" type="slidenum">
              <a:rPr lang="ar-SA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ar-SA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 smtClean="0"/>
              <a:t>Click to edit Master text styles</a:t>
            </a:r>
          </a:p>
          <a:p>
            <a:pPr lvl="1"/>
            <a:r>
              <a:rPr lang="en-US" altLang="ar-EG" smtClean="0"/>
              <a:t>Second level</a:t>
            </a:r>
          </a:p>
          <a:p>
            <a:pPr lvl="2"/>
            <a:r>
              <a:rPr lang="en-US" altLang="ar-EG" smtClean="0"/>
              <a:t>Third level</a:t>
            </a:r>
          </a:p>
          <a:p>
            <a:pPr lvl="3"/>
            <a:r>
              <a:rPr lang="en-US" altLang="ar-EG" smtClean="0"/>
              <a:t>Fourth level</a:t>
            </a:r>
          </a:p>
          <a:p>
            <a:pPr lvl="4"/>
            <a:r>
              <a:rPr lang="en-US" altLang="ar-E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ar-EG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691F2D2-FE95-483B-AF95-4D0F089C94E7}" type="slidenum">
              <a:rPr lang="ar-E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ar-EG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ver dir="lu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Times New Roman" pitchFamily="18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Times New Roman" pitchFamily="18" charset="0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a/url?sa=i&amp;rct=j&amp;q=&amp;esrc=s&amp;frm=1&amp;source=images&amp;cd=&amp;docid=lk4cUI--y8TPZM&amp;tbnid=GFotbJK2G8O9QM:&amp;ved=0CAUQjRw&amp;url=http://ar.wikipedia.org/wiki/%D9%85%D8%B3%D8%AA%D8%AE%D8%AF%D9%85:Kamal_Osama_Elgazzar&amp;ei=Oo1nUr_nIcmb1AX58oDYAg&amp;psig=AFQjCNHDpHvPPyVaT7IU3fKerzXXC4LiGA&amp;ust=1382604416466107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upload.wikimedia.org/wikipedia/commons/thumb/2/27/Basmala.svg/800px-Basmala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057400"/>
            <a:ext cx="6858000" cy="137160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66700" y="11049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43000" y="1497818"/>
            <a:ext cx="4191000" cy="46628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Water                                     </a:t>
            </a:r>
            <a:endParaRPr lang="en-US" sz="24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Soil</a:t>
            </a:r>
            <a:endParaRPr lang="en-US" sz="24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Raw </a:t>
            </a:r>
            <a:r>
              <a:rPr lang="en-US" sz="2400" dirty="0">
                <a:solidFill>
                  <a:prstClr val="black"/>
                </a:solidFill>
              </a:rPr>
              <a:t>vegetables &amp; fruits         </a:t>
            </a: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Animals               </a:t>
            </a:r>
            <a:endParaRPr lang="en-US" sz="24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Fish</a:t>
            </a:r>
            <a:endParaRPr lang="en-US" sz="24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Vector </a:t>
            </a:r>
            <a:r>
              <a:rPr lang="en-US" sz="2400" dirty="0">
                <a:solidFill>
                  <a:prstClr val="black"/>
                </a:solidFill>
              </a:rPr>
              <a:t>[</a:t>
            </a:r>
            <a:r>
              <a:rPr lang="en-US" sz="2400" dirty="0" smtClean="0">
                <a:solidFill>
                  <a:prstClr val="black"/>
                </a:solidFill>
              </a:rPr>
              <a:t>Arthropods]</a:t>
            </a: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</a:rPr>
              <a:t> Blood</a:t>
            </a:r>
            <a:endParaRPr lang="en-US" sz="24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1800"/>
              </a:spcAft>
              <a:buSzPct val="71000"/>
              <a:buFont typeface="Wingdings" pitchFamily="2" charset="2"/>
              <a:buChar char="Ø"/>
            </a:pP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68069"/>
            <a:ext cx="72843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 Sources of </a:t>
            </a:r>
            <a:r>
              <a:rPr lang="en-US" sz="3600" b="1" dirty="0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parasitic infections</a:t>
            </a:r>
            <a:endParaRPr lang="ar-SA" sz="3600" b="1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81000" y="10668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95300" y="228600"/>
            <a:ext cx="50946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Modes of infection</a:t>
            </a:r>
            <a:endParaRPr lang="ar-SA" sz="4000" b="1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219200"/>
            <a:ext cx="8077200" cy="5160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Ingestion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Inhalation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</a:t>
            </a:r>
            <a:r>
              <a:rPr lang="fr-FR" sz="2400" dirty="0" err="1" smtClean="0"/>
              <a:t>Penetration</a:t>
            </a:r>
            <a:r>
              <a:rPr lang="fr-FR" sz="2400" dirty="0" smtClean="0"/>
              <a:t> of skin &amp;  </a:t>
            </a:r>
            <a:r>
              <a:rPr lang="fr-FR" sz="2400" dirty="0" err="1" smtClean="0"/>
              <a:t>mucous</a:t>
            </a:r>
            <a:r>
              <a:rPr lang="fr-FR" sz="2400" dirty="0" smtClean="0"/>
              <a:t> membrane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Bite of </a:t>
            </a:r>
            <a:r>
              <a:rPr lang="fr-FR" sz="2400" dirty="0" err="1" smtClean="0"/>
              <a:t>vector</a:t>
            </a:r>
            <a:endParaRPr lang="fr-FR" sz="2400" dirty="0" smtClean="0"/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Direct contact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</a:t>
            </a:r>
            <a:r>
              <a:rPr lang="fr-FR" sz="2400" dirty="0" err="1" smtClean="0"/>
              <a:t>Congenital</a:t>
            </a:r>
            <a:r>
              <a:rPr lang="fr-FR" sz="2400" dirty="0" smtClean="0"/>
              <a:t> transmission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Blood transfusion</a:t>
            </a:r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</a:t>
            </a:r>
            <a:r>
              <a:rPr lang="fr-FR" sz="2400" dirty="0" err="1" smtClean="0"/>
              <a:t>Sexual</a:t>
            </a:r>
            <a:endParaRPr lang="fr-FR" sz="2400" dirty="0"/>
          </a:p>
          <a:p>
            <a:pPr marL="91440" indent="-182880" algn="l" rtl="0" fontAlgn="auto">
              <a:spcBef>
                <a:spcPts val="0"/>
              </a:spcBef>
              <a:spcAft>
                <a:spcPts val="1700"/>
              </a:spcAft>
              <a:buSzPct val="67000"/>
              <a:buFont typeface="Wingdings" pitchFamily="2" charset="2"/>
              <a:buChar char="Ø"/>
            </a:pPr>
            <a:r>
              <a:rPr lang="fr-FR" sz="2400" dirty="0" smtClean="0"/>
              <a:t> </a:t>
            </a:r>
            <a:r>
              <a:rPr lang="fr-FR" sz="2400" dirty="0" err="1" smtClean="0"/>
              <a:t>Trans</a:t>
            </a:r>
            <a:r>
              <a:rPr lang="fr-FR" sz="2400" dirty="0" smtClean="0"/>
              <a:t>-</a:t>
            </a:r>
            <a:r>
              <a:rPr lang="fr-FR" sz="2400" dirty="0" err="1" smtClean="0"/>
              <a:t>mamary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04800" y="1447800"/>
            <a:ext cx="859536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95300" y="232827"/>
            <a:ext cx="83439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dirty="0" err="1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Pathogenisis</a:t>
            </a:r>
            <a:r>
              <a:rPr lang="en-US" sz="4000" b="1" dirty="0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: </a:t>
            </a:r>
            <a:r>
              <a:rPr lang="en-US" sz="4000" dirty="0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Dangerous effects  of parasitic infection</a:t>
            </a:r>
            <a:endParaRPr lang="ar-SA" sz="4000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09600" y="1600200"/>
            <a:ext cx="8305800" cy="46482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1">
            <a:noAutofit/>
          </a:bodyPr>
          <a:lstStyle/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Parasitic toxic products: produce allergy or necrosis.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Anaemia: Malarial parasite &amp; </a:t>
            </a:r>
            <a:r>
              <a:rPr kumimoji="0" 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Ancylostoma.</a:t>
            </a:r>
          </a:p>
          <a:p>
            <a:pPr marL="182880" marR="0" lvl="0" indent="-182880" algn="l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Loss of weight.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4-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Fever &amp; eosinophilia.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5-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Mechanical obstruction: </a:t>
            </a:r>
            <a:r>
              <a:rPr kumimoji="0" 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Ascaris.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6-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Mechanical pressure: Hydatid cyst.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8-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Abortion or Congenital anomalies: </a:t>
            </a:r>
            <a:r>
              <a:rPr kumimoji="0" lang="en-US" sz="2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T. gondii.</a:t>
            </a:r>
          </a:p>
          <a:p>
            <a:pPr marL="182880" marR="0" lvl="0" indent="-18288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20040" y="1066800"/>
            <a:ext cx="859536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1000" y="381000"/>
            <a:ext cx="853440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 smtClean="0">
                <a:solidFill>
                  <a:srgbClr val="000000"/>
                </a:solidFill>
                <a:latin typeface="Comic Sans MS" pitchFamily="66" charset="0"/>
                <a:cs typeface="+mn-cs"/>
              </a:rPr>
              <a:t>Taxonomic classification of parasites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04800" y="3200400"/>
            <a:ext cx="8712200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ct val="50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100" kern="0" dirty="0" smtClean="0">
                <a:solidFill>
                  <a:srgbClr val="333399"/>
                </a:solidFill>
              </a:rPr>
              <a:t> </a:t>
            </a:r>
            <a:r>
              <a:rPr kumimoji="0" lang="en-GB" sz="21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Parasites of medical importance are classified into 2 sub-kingdoms:</a:t>
            </a:r>
          </a:p>
          <a:p>
            <a:pPr marL="0" marR="0" lvl="0" indent="0" algn="just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ct val="50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   </a:t>
            </a: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PROTOZOA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 (unicellular)	  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&amp;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        </a:t>
            </a: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METAZOA</a:t>
            </a:r>
            <a:r>
              <a:rPr kumimoji="0" lang="en-GB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 </a:t>
            </a:r>
            <a:r>
              <a:rPr kumimoji="0" lang="en-GB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(multicellular)</a:t>
            </a:r>
            <a:endParaRPr kumimoji="0" lang="en-GB" sz="2300" b="0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81000" y="1232862"/>
            <a:ext cx="8458200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0" fontAlgn="auto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2300" kern="0" dirty="0" smtClean="0"/>
              <a:t> Taxonomic classification groups together animals of similar structure, function and behavior into distinct groupings [Kingdom, Phyla, Classes, Orders, Families, Genera &amp; classes].</a:t>
            </a:r>
            <a:endParaRPr kumimoji="0" lang="en-US" sz="23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300" kern="0" dirty="0" smtClean="0"/>
              <a:t> </a:t>
            </a:r>
            <a:r>
              <a:rPr kumimoji="0" lang="en-GB" sz="23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Parasitic organisms of medical importance are eukaryotes.</a:t>
            </a:r>
          </a:p>
        </p:txBody>
      </p:sp>
      <p:grpSp>
        <p:nvGrpSpPr>
          <p:cNvPr id="16" name="Group 12"/>
          <p:cNvGrpSpPr>
            <a:grpSpLocks/>
          </p:cNvGrpSpPr>
          <p:nvPr/>
        </p:nvGrpSpPr>
        <p:grpSpPr bwMode="auto">
          <a:xfrm>
            <a:off x="431800" y="4038601"/>
            <a:ext cx="3454401" cy="1943101"/>
            <a:chOff x="272" y="1848"/>
            <a:chExt cx="2176" cy="1224"/>
          </a:xfrm>
        </p:grpSpPr>
        <p:sp>
          <p:nvSpPr>
            <p:cNvPr id="17" name="Rectangle 8"/>
            <p:cNvSpPr>
              <a:spLocks noChangeArrowheads="1"/>
            </p:cNvSpPr>
            <p:nvPr/>
          </p:nvSpPr>
          <p:spPr bwMode="auto">
            <a:xfrm>
              <a:off x="272" y="2083"/>
              <a:ext cx="2176" cy="989"/>
            </a:xfrm>
            <a:prstGeom prst="rect">
              <a:avLst/>
            </a:prstGeom>
            <a:noFill/>
            <a:ln w="9525">
              <a:solidFill>
                <a:srgbClr val="009999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Tahoma" pitchFamily="34" charset="0"/>
                </a:rPr>
                <a:t>. Protozoan</a:t>
              </a:r>
              <a:r>
                <a:rPr kumimoji="0" lang="en-GB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Tahoma" pitchFamily="34" charset="0"/>
                </a:rPr>
                <a:t> </a:t>
              </a:r>
              <a:r>
                <a:rPr kumimoji="0" lang="en-GB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ahoma" pitchFamily="34" charset="0"/>
                </a:rPr>
                <a:t>parasites are classified according to morphology &amp; means of locomotion.</a:t>
              </a:r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896" y="1848"/>
              <a:ext cx="0" cy="2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</p:grpSp>
      <p:grpSp>
        <p:nvGrpSpPr>
          <p:cNvPr id="19" name="Group 13"/>
          <p:cNvGrpSpPr>
            <a:grpSpLocks/>
          </p:cNvGrpSpPr>
          <p:nvPr/>
        </p:nvGrpSpPr>
        <p:grpSpPr bwMode="auto">
          <a:xfrm>
            <a:off x="4795838" y="3994150"/>
            <a:ext cx="3962400" cy="2160588"/>
            <a:chOff x="3021" y="1820"/>
            <a:chExt cx="2496" cy="1361"/>
          </a:xfrm>
        </p:grpSpPr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3021" y="2057"/>
              <a:ext cx="2496" cy="1124"/>
            </a:xfrm>
            <a:prstGeom prst="rect">
              <a:avLst/>
            </a:prstGeom>
            <a:noFill/>
            <a:ln w="9525">
              <a:solidFill>
                <a:srgbClr val="00999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ahoma" pitchFamily="34" charset="0"/>
                </a:rPr>
                <a:t>Metazoan parasites include: </a:t>
              </a:r>
              <a:r>
                <a:rPr kumimoji="0" lang="en-GB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Tahoma" pitchFamily="34" charset="0"/>
                </a:rPr>
                <a:t>. Helminths </a:t>
              </a:r>
              <a:r>
                <a:rPr kumimoji="0" lang="en-GB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ahoma" pitchFamily="34" charset="0"/>
                </a:rPr>
                <a:t>(worms).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Tahoma" pitchFamily="34" charset="0"/>
                </a:rPr>
                <a:t>. Arthropods </a:t>
              </a:r>
              <a:r>
                <a:rPr kumimoji="0" lang="en-GB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ahoma" pitchFamily="34" charset="0"/>
                </a:rPr>
                <a:t>(posses an external skeleton).</a:t>
              </a:r>
              <a:endPara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3674" y="1820"/>
              <a:ext cx="0" cy="2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04800" y="990600"/>
            <a:ext cx="859536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09600" y="298847"/>
            <a:ext cx="64008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dirty="0" smtClean="0">
                <a:solidFill>
                  <a:srgbClr val="000000"/>
                </a:solidFill>
                <a:latin typeface="Comic Sans MS" pitchFamily="66" charset="0"/>
              </a:rPr>
              <a:t>Scientific Nomenclature</a:t>
            </a:r>
            <a:endParaRPr lang="ar-SA" sz="4000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215530"/>
            <a:ext cx="7467600" cy="53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dirty="0" smtClean="0">
                <a:solidFill>
                  <a:srgbClr val="000000"/>
                </a:solidFill>
                <a:latin typeface="Comic Sans MS" pitchFamily="66" charset="0"/>
              </a:rPr>
              <a:t>Binomial System of Nomenclature:</a:t>
            </a:r>
            <a:endParaRPr lang="ar-SA" sz="3400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1918627"/>
            <a:ext cx="8077200" cy="394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 Each parasite belongs to: </a:t>
            </a:r>
            <a:r>
              <a:rPr lang="en-US" sz="2800" dirty="0" smtClean="0">
                <a:solidFill>
                  <a:srgbClr val="C00000"/>
                </a:solidFill>
                <a:cs typeface="+mn-cs"/>
              </a:rPr>
              <a:t>Phylum, Class, Order, Family, Genus </a:t>
            </a:r>
            <a:r>
              <a:rPr lang="en-US" sz="2800" dirty="0" smtClean="0">
                <a:cs typeface="+mn-cs"/>
              </a:rPr>
              <a:t>and</a:t>
            </a:r>
            <a:r>
              <a:rPr lang="en-US" sz="2800" dirty="0" smtClean="0">
                <a:solidFill>
                  <a:srgbClr val="C00000"/>
                </a:solidFill>
                <a:cs typeface="+mn-cs"/>
              </a:rPr>
              <a:t> Species.</a:t>
            </a:r>
          </a:p>
          <a:p>
            <a:pPr algn="just" rtl="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 Each parasite is written by Generic name 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(with 1</a:t>
            </a:r>
            <a:r>
              <a:rPr lang="en-US" sz="2800" baseline="30000" dirty="0" smtClean="0">
                <a:solidFill>
                  <a:srgbClr val="9900CC"/>
                </a:solidFill>
                <a:cs typeface="+mn-cs"/>
              </a:rPr>
              <a:t>st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 letter capital) </a:t>
            </a:r>
            <a:r>
              <a:rPr lang="en-US" sz="2800" dirty="0" smtClean="0">
                <a:cs typeface="+mn-cs"/>
              </a:rPr>
              <a:t>and Specific name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 (1</a:t>
            </a:r>
            <a:r>
              <a:rPr lang="en-US" sz="2800" baseline="30000" dirty="0" smtClean="0">
                <a:solidFill>
                  <a:srgbClr val="9900CC"/>
                </a:solidFill>
                <a:cs typeface="+mn-cs"/>
              </a:rPr>
              <a:t>st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 letter small)</a:t>
            </a:r>
            <a:r>
              <a:rPr lang="en-US" sz="2800" dirty="0" smtClean="0">
                <a:cs typeface="+mn-cs"/>
              </a:rPr>
              <a:t>;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 </a:t>
            </a:r>
            <a:r>
              <a:rPr lang="en-US" sz="2800" dirty="0" smtClean="0">
                <a:cs typeface="+mn-cs"/>
              </a:rPr>
              <a:t>and printed in italics</a:t>
            </a:r>
            <a:r>
              <a:rPr lang="en-US" sz="2800" dirty="0" smtClean="0">
                <a:solidFill>
                  <a:srgbClr val="9900CC"/>
                </a:solidFill>
                <a:cs typeface="+mn-cs"/>
              </a:rPr>
              <a:t> </a:t>
            </a:r>
            <a:r>
              <a:rPr lang="en-US" sz="2800" dirty="0" smtClean="0">
                <a:cs typeface="+mn-cs"/>
              </a:rPr>
              <a:t>or underlined.</a:t>
            </a:r>
          </a:p>
          <a:p>
            <a:pPr algn="just" rtl="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2800" b="1" dirty="0" smtClean="0">
              <a:cs typeface="+mn-cs"/>
            </a:endParaRPr>
          </a:p>
          <a:p>
            <a:pPr algn="just" rtl="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800" b="1" dirty="0" smtClean="0">
                <a:cs typeface="+mn-cs"/>
              </a:rPr>
              <a:t>    Example:     </a:t>
            </a:r>
            <a:r>
              <a:rPr lang="en-US" sz="2800" i="1" dirty="0" err="1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Schistosoma</a:t>
            </a:r>
            <a:r>
              <a:rPr lang="en-US" sz="2800" i="1" dirty="0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mansoni</a:t>
            </a:r>
            <a:endParaRPr lang="en-US" sz="2800" i="1" dirty="0" smtClean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just" rtl="0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800" b="1" i="1" dirty="0" smtClean="0">
                <a:solidFill>
                  <a:srgbClr val="C00000"/>
                </a:solidFill>
                <a:latin typeface="Arial Black" pitchFamily="34" charset="0"/>
                <a:cs typeface="+mn-cs"/>
              </a:rPr>
              <a:t>	        </a:t>
            </a:r>
            <a:r>
              <a:rPr lang="en-US" sz="2800" b="1" dirty="0" smtClean="0">
                <a:latin typeface="Arial Black" pitchFamily="34" charset="0"/>
                <a:cs typeface="+mn-cs"/>
              </a:rPr>
              <a:t>or  </a:t>
            </a:r>
            <a:r>
              <a:rPr lang="en-US" sz="2800" u="sng" dirty="0" err="1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Schistosoma</a:t>
            </a: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Arial Black" pitchFamily="34" charset="0"/>
                <a:cs typeface="+mn-cs"/>
              </a:rPr>
              <a:t>mansoni</a:t>
            </a:r>
            <a:endParaRPr lang="ar-SA" sz="2800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20040" y="1371600"/>
            <a:ext cx="859536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457200" y="228600"/>
            <a:ext cx="807720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  <a:spcAft>
                <a:spcPct val="35000"/>
              </a:spcAft>
            </a:pPr>
            <a:r>
              <a:rPr lang="en-US" altLang="ar-EG" sz="3200" b="1" dirty="0">
                <a:latin typeface="Comic Sans MS" pitchFamily="66" charset="0"/>
              </a:rPr>
              <a:t>Medical </a:t>
            </a:r>
            <a:r>
              <a:rPr lang="en-US" altLang="ar-EG" sz="3200" b="1" dirty="0" err="1">
                <a:latin typeface="Comic Sans MS" pitchFamily="66" charset="0"/>
              </a:rPr>
              <a:t>Parasitology</a:t>
            </a:r>
            <a:r>
              <a:rPr lang="en-US" altLang="ar-EG" sz="3200" b="1" dirty="0">
                <a:latin typeface="Comic Sans MS" pitchFamily="66" charset="0"/>
              </a:rPr>
              <a:t> includes the study of 3 major groups of parasites</a:t>
            </a:r>
            <a:r>
              <a:rPr lang="en-US" altLang="ar-EG" sz="3200" b="1" dirty="0" smtClean="0">
                <a:latin typeface="Comic Sans MS" pitchFamily="66" charset="0"/>
              </a:rPr>
              <a:t>:</a:t>
            </a:r>
            <a:endParaRPr lang="en-US" altLang="ar-EG" sz="3200" b="1" dirty="0">
              <a:latin typeface="Comic Sans MS" pitchFamily="66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>
            <a:off x="1420813" y="2108200"/>
            <a:ext cx="6553200" cy="0"/>
          </a:xfrm>
          <a:prstGeom prst="line">
            <a:avLst/>
          </a:prstGeom>
          <a:noFill/>
          <a:ln w="25400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>
            <a:off x="1420813" y="2108200"/>
            <a:ext cx="0" cy="288925"/>
          </a:xfrm>
          <a:prstGeom prst="line">
            <a:avLst/>
          </a:prstGeom>
          <a:noFill/>
          <a:ln w="25400">
            <a:solidFill>
              <a:srgbClr val="66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4589463" y="2108200"/>
            <a:ext cx="0" cy="792163"/>
          </a:xfrm>
          <a:prstGeom prst="line">
            <a:avLst/>
          </a:prstGeom>
          <a:noFill/>
          <a:ln w="25400">
            <a:solidFill>
              <a:srgbClr val="66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7974013" y="2108200"/>
            <a:ext cx="0" cy="287338"/>
          </a:xfrm>
          <a:prstGeom prst="line">
            <a:avLst/>
          </a:prstGeom>
          <a:noFill/>
          <a:ln w="25400">
            <a:solidFill>
              <a:srgbClr val="66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746125" y="2390775"/>
            <a:ext cx="1620838" cy="466725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sz="2400" b="1">
                <a:solidFill>
                  <a:srgbClr val="FF0066"/>
                </a:solidFill>
                <a:latin typeface="Tahoma" pitchFamily="34" charset="0"/>
              </a:rPr>
              <a:t>Protozoa</a:t>
            </a: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3762375" y="2913063"/>
            <a:ext cx="1890713" cy="466725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sz="2400" b="1">
                <a:solidFill>
                  <a:srgbClr val="FF0066"/>
                </a:solidFill>
                <a:latin typeface="Tahoma" pitchFamily="34" charset="0"/>
              </a:rPr>
              <a:t>Helminths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6867525" y="2417763"/>
            <a:ext cx="2025650" cy="466725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sz="2400" b="1">
                <a:solidFill>
                  <a:srgbClr val="FF0066"/>
                </a:solidFill>
                <a:latin typeface="Tahoma" pitchFamily="34" charset="0"/>
              </a:rPr>
              <a:t>Arthropods</a:t>
            </a:r>
          </a:p>
        </p:txBody>
      </p:sp>
      <p:sp>
        <p:nvSpPr>
          <p:cNvPr id="26" name="AutoShape 13"/>
          <p:cNvSpPr>
            <a:spLocks noChangeArrowheads="1"/>
          </p:cNvSpPr>
          <p:nvPr/>
        </p:nvSpPr>
        <p:spPr bwMode="auto">
          <a:xfrm rot="10800000">
            <a:off x="268288" y="3405188"/>
            <a:ext cx="2520950" cy="1584325"/>
          </a:xfrm>
          <a:prstGeom prst="wedgeRoundRectCallout">
            <a:avLst>
              <a:gd name="adj1" fmla="val -255"/>
              <a:gd name="adj2" fmla="val 78954"/>
              <a:gd name="adj3" fmla="val 16667"/>
            </a:avLst>
          </a:prstGeom>
          <a:solidFill>
            <a:srgbClr val="0066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10800000"/>
          <a:lstStyle/>
          <a:p>
            <a:pPr algn="l"/>
            <a:endParaRPr lang="ar-EG" altLang="ar-EG"/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250825" y="3348038"/>
            <a:ext cx="25209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altLang="ar-EG" b="1" i="1">
              <a:solidFill>
                <a:schemeClr val="bg1"/>
              </a:solidFill>
              <a:latin typeface="Tahoma" pitchFamily="34" charset="0"/>
            </a:endParaRPr>
          </a:p>
          <a:p>
            <a:pPr algn="l"/>
            <a:r>
              <a:rPr lang="en-US" altLang="ar-EG" b="1" i="1">
                <a:solidFill>
                  <a:schemeClr val="bg1"/>
                </a:solidFill>
                <a:latin typeface="Tahoma" pitchFamily="34" charset="0"/>
              </a:rPr>
              <a:t>Hi I am a protozoa called One-celled organisms</a:t>
            </a:r>
          </a:p>
        </p:txBody>
      </p:sp>
      <p:grpSp>
        <p:nvGrpSpPr>
          <p:cNvPr id="28" name="Group 24"/>
          <p:cNvGrpSpPr>
            <a:grpSpLocks/>
          </p:cNvGrpSpPr>
          <p:nvPr/>
        </p:nvGrpSpPr>
        <p:grpSpPr bwMode="auto">
          <a:xfrm>
            <a:off x="3292475" y="4144963"/>
            <a:ext cx="2719388" cy="1214437"/>
            <a:chOff x="2018" y="3067"/>
            <a:chExt cx="1679" cy="835"/>
          </a:xfrm>
        </p:grpSpPr>
        <p:sp>
          <p:nvSpPr>
            <p:cNvPr id="29" name="AutoShape 16"/>
            <p:cNvSpPr>
              <a:spLocks noChangeArrowheads="1"/>
            </p:cNvSpPr>
            <p:nvPr/>
          </p:nvSpPr>
          <p:spPr bwMode="auto">
            <a:xfrm rot="10800000">
              <a:off x="2018" y="3067"/>
              <a:ext cx="1679" cy="835"/>
            </a:xfrm>
            <a:prstGeom prst="cloudCallout">
              <a:avLst>
                <a:gd name="adj1" fmla="val -25704"/>
                <a:gd name="adj2" fmla="val 114431"/>
              </a:avLst>
            </a:prstGeom>
            <a:solidFill>
              <a:srgbClr val="0066CC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rot="10800000"/>
            <a:lstStyle/>
            <a:p>
              <a:pPr algn="l"/>
              <a:endParaRPr lang="ar-EG" altLang="ar-EG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2245" y="3339"/>
              <a:ext cx="1270" cy="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altLang="ar-EG" b="1" i="1">
                  <a:solidFill>
                    <a:schemeClr val="bg1"/>
                  </a:solidFill>
                  <a:latin typeface="Tahoma" pitchFamily="34" charset="0"/>
                </a:rPr>
                <a:t>Simply called Worms</a:t>
              </a:r>
            </a:p>
          </p:txBody>
        </p:sp>
      </p:grp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4373563" y="1676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ar-EG" altLang="ar-EG" sz="2400" b="1">
              <a:solidFill>
                <a:srgbClr val="FF00FF"/>
              </a:solidFill>
              <a:latin typeface="Tahoma" pitchFamily="34" charset="0"/>
            </a:endParaRPr>
          </a:p>
        </p:txBody>
      </p:sp>
      <p:grpSp>
        <p:nvGrpSpPr>
          <p:cNvPr id="32" name="Group 25"/>
          <p:cNvGrpSpPr>
            <a:grpSpLocks/>
          </p:cNvGrpSpPr>
          <p:nvPr/>
        </p:nvGrpSpPr>
        <p:grpSpPr bwMode="auto">
          <a:xfrm>
            <a:off x="6389688" y="3335338"/>
            <a:ext cx="2592387" cy="1439862"/>
            <a:chOff x="3969" y="2523"/>
            <a:chExt cx="1633" cy="907"/>
          </a:xfrm>
        </p:grpSpPr>
        <p:sp>
          <p:nvSpPr>
            <p:cNvPr id="33" name="AutoShape 18"/>
            <p:cNvSpPr>
              <a:spLocks noChangeArrowheads="1"/>
            </p:cNvSpPr>
            <p:nvPr/>
          </p:nvSpPr>
          <p:spPr bwMode="auto">
            <a:xfrm rot="10800000">
              <a:off x="3969" y="2523"/>
              <a:ext cx="1633" cy="907"/>
            </a:xfrm>
            <a:prstGeom prst="wedgeEllipseCallout">
              <a:avLst>
                <a:gd name="adj1" fmla="val -3463"/>
                <a:gd name="adj2" fmla="val 81199"/>
              </a:avLst>
            </a:prstGeom>
            <a:solidFill>
              <a:srgbClr val="0066CC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pPr algn="l"/>
              <a:endParaRPr lang="ar-EG" altLang="ar-EG">
                <a:solidFill>
                  <a:schemeClr val="bg1"/>
                </a:solidFill>
              </a:endParaRPr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4105" y="2704"/>
              <a:ext cx="1406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altLang="ar-EG" b="1" i="1">
                  <a:solidFill>
                    <a:schemeClr val="bg1"/>
                  </a:solidFill>
                  <a:latin typeface="Tahoma" pitchFamily="34" charset="0"/>
                </a:rPr>
                <a:t>I like to present my self as insects and my allies</a:t>
              </a:r>
              <a:r>
                <a:rPr lang="en-US" altLang="ar-EG" i="1">
                  <a:solidFill>
                    <a:schemeClr val="bg1"/>
                  </a:solidFill>
                  <a:latin typeface="Tahoma" pitchFamily="34" charset="0"/>
                </a:rPr>
                <a:t> 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250825" y="5006975"/>
            <a:ext cx="247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b="1" dirty="0"/>
              <a:t>e.g. </a:t>
            </a:r>
            <a:r>
              <a:rPr lang="en-US" altLang="ar-EG" b="1" i="1" dirty="0"/>
              <a:t>Giardia lamblia</a:t>
            </a:r>
            <a:endParaRPr lang="en-GB" altLang="ar-EG" b="1" i="1" dirty="0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3086100" y="5322888"/>
            <a:ext cx="351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b="1" dirty="0"/>
              <a:t>e.g. </a:t>
            </a:r>
            <a:r>
              <a:rPr lang="en-US" altLang="ar-EG" b="1" i="1" dirty="0"/>
              <a:t>Ascaris lumbricoides</a:t>
            </a:r>
            <a:endParaRPr lang="en-GB" altLang="ar-EG" b="1" i="1" dirty="0"/>
          </a:p>
        </p:txBody>
      </p:sp>
      <p:sp>
        <p:nvSpPr>
          <p:cNvPr id="37" name="Rectangle 31"/>
          <p:cNvSpPr>
            <a:spLocks noChangeArrowheads="1"/>
          </p:cNvSpPr>
          <p:nvPr/>
        </p:nvSpPr>
        <p:spPr bwMode="auto">
          <a:xfrm>
            <a:off x="6237288" y="4781550"/>
            <a:ext cx="2968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ar-EG" b="1" dirty="0"/>
              <a:t>e.g. </a:t>
            </a:r>
            <a:r>
              <a:rPr lang="en-US" altLang="ar-EG" b="1" i="1" dirty="0"/>
              <a:t>Glossina morsitans</a:t>
            </a:r>
            <a:r>
              <a:rPr lang="ar-SA" altLang="ar-EG" i="1" dirty="0"/>
              <a:t> </a:t>
            </a:r>
            <a:endParaRPr lang="en-GB" altLang="ar-EG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31" grpId="0"/>
      <p:bldP spid="35" grpId="0"/>
      <p:bldP spid="36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09600" y="1219200"/>
            <a:ext cx="8077200" cy="5215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65760" algn="l" rtl="0" fontAlgn="auto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Arial" charset="0"/>
                <a:cs typeface="+mn-cs"/>
              </a:rPr>
              <a:t>Name of parasitic disease &amp; causative parasite: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SzPct val="65000"/>
              <a:defRPr/>
            </a:pPr>
            <a:r>
              <a:rPr lang="en-US" sz="2400" dirty="0" smtClean="0">
                <a:latin typeface="Arial" charset="0"/>
                <a:cs typeface="+mn-cs"/>
              </a:rPr>
              <a:t>			e.g.: Disease name: </a:t>
            </a:r>
            <a:r>
              <a:rPr lang="en-US" sz="2400" b="1" dirty="0" smtClean="0">
                <a:latin typeface="Arial" charset="0"/>
                <a:cs typeface="+mn-cs"/>
              </a:rPr>
              <a:t>Fascioliasis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SzPct val="65000"/>
              <a:defRPr/>
            </a:pPr>
            <a:r>
              <a:rPr lang="en-US" sz="2400" dirty="0" smtClean="0">
                <a:latin typeface="Arial" charset="0"/>
                <a:cs typeface="+mn-cs"/>
              </a:rPr>
              <a:t>			        Parasite name: </a:t>
            </a:r>
            <a:r>
              <a:rPr lang="en-US" sz="2400" b="1" i="1" dirty="0" smtClean="0">
                <a:latin typeface="Arial" charset="0"/>
                <a:cs typeface="+mn-cs"/>
              </a:rPr>
              <a:t>Fasciola hepatica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Arial" charset="0"/>
                <a:cs typeface="+mn-cs"/>
              </a:rPr>
              <a:t>Geographical Distribution.</a:t>
            </a:r>
            <a:endParaRPr lang="en-US" sz="2800" dirty="0">
              <a:latin typeface="Arial" charset="0"/>
              <a:cs typeface="+mn-cs"/>
            </a:endParaRP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>
                <a:latin typeface="Arial" charset="0"/>
                <a:cs typeface="+mn-cs"/>
              </a:rPr>
              <a:t>Life cycle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Arial" charset="0"/>
                <a:cs typeface="+mn-cs"/>
              </a:rPr>
              <a:t>Morphology (Adult, larva, …) &gt;&gt; Lab. </a:t>
            </a:r>
            <a:endParaRPr lang="en-US" sz="2800" dirty="0">
              <a:latin typeface="Arial" charset="0"/>
              <a:cs typeface="+mn-cs"/>
            </a:endParaRP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>
                <a:latin typeface="Arial" charset="0"/>
                <a:cs typeface="+mn-cs"/>
              </a:rPr>
              <a:t>Pathogenesis &amp; clinical picture 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Arial" charset="0"/>
                <a:cs typeface="+mn-cs"/>
              </a:rPr>
              <a:t>Diagnosis (clinical &amp; Lab.)</a:t>
            </a:r>
            <a:endParaRPr lang="en-US" sz="2800" dirty="0">
              <a:latin typeface="Arial" charset="0"/>
              <a:cs typeface="+mn-cs"/>
            </a:endParaRP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>
                <a:latin typeface="Arial" charset="0"/>
                <a:cs typeface="+mn-cs"/>
              </a:rPr>
              <a:t>Treatment</a:t>
            </a:r>
          </a:p>
          <a:p>
            <a:pPr marL="342900" indent="-365760" algn="l" rtl="0" fontAlgn="auto">
              <a:lnSpc>
                <a:spcPct val="85000"/>
              </a:lnSpc>
              <a:spcBef>
                <a:spcPts val="1400"/>
              </a:spcBef>
              <a:spcAft>
                <a:spcPts val="0"/>
              </a:spcAft>
              <a:buSzPct val="65000"/>
              <a:buFont typeface="Wingdings" pitchFamily="2" charset="2"/>
              <a:buChar char="q"/>
              <a:defRPr/>
            </a:pPr>
            <a:r>
              <a:rPr lang="en-US" sz="2800" dirty="0">
                <a:latin typeface="Arial" charset="0"/>
                <a:cs typeface="+mn-cs"/>
              </a:rPr>
              <a:t>Prevention &amp; Control  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266700" y="9906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57079" y="228600"/>
            <a:ext cx="44983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en-US" sz="4000" b="1" dirty="0" smtClean="0">
                <a:solidFill>
                  <a:prstClr val="black"/>
                </a:solidFill>
                <a:latin typeface="Comic Sans MS" pitchFamily="66" charset="0"/>
                <a:cs typeface="+mn-cs"/>
              </a:rPr>
              <a:t>Scheme of Study</a:t>
            </a:r>
            <a:endParaRPr lang="en-US" sz="4000" b="1" dirty="0">
              <a:solidFill>
                <a:prstClr val="black"/>
              </a:solidFill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5791200" cy="1143000"/>
          </a:xfrm>
        </p:spPr>
        <p:txBody>
          <a:bodyPr/>
          <a:lstStyle/>
          <a:p>
            <a:r>
              <a:rPr lang="en-US" altLang="ar-EG" sz="4000" b="1" dirty="0" smtClean="0">
                <a:latin typeface="Comic Sans MS" pitchFamily="66" charset="0"/>
                <a:cs typeface="Arial" pitchFamily="34" charset="0"/>
              </a:rPr>
              <a:t>Suggested Text Book</a:t>
            </a:r>
            <a:endParaRPr lang="ar-EG" altLang="ar-EG" sz="4000" dirty="0" smtClean="0"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81100"/>
            <a:ext cx="4175125" cy="560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533400" y="1066800"/>
            <a:ext cx="83439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525963"/>
          </a:xfrm>
        </p:spPr>
        <p:txBody>
          <a:bodyPr/>
          <a:lstStyle/>
          <a:p>
            <a:pPr marL="365125" indent="-365125" algn="just" rtl="0">
              <a:lnSpc>
                <a:spcPct val="120000"/>
              </a:lnSpc>
              <a:spcAft>
                <a:spcPts val="1200"/>
              </a:spcAft>
            </a:pP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There are thousands of reading resources on internet providing information and images on parasites, not all of them are as trustworthy.</a:t>
            </a:r>
          </a:p>
          <a:p>
            <a:pPr marL="365125" indent="-365125" algn="just" rtl="0">
              <a:lnSpc>
                <a:spcPct val="120000"/>
              </a:lnSpc>
              <a:buNone/>
            </a:pPr>
            <a:endParaRPr lang="en-US" altLang="ar-EG" sz="900" dirty="0" smtClean="0">
              <a:latin typeface="Arial" pitchFamily="34" charset="0"/>
              <a:cs typeface="Arial" pitchFamily="34" charset="0"/>
            </a:endParaRPr>
          </a:p>
          <a:p>
            <a:pPr marL="365125" indent="-365125" algn="just" rtl="0">
              <a:lnSpc>
                <a:spcPct val="120000"/>
              </a:lnSpc>
              <a:spcAft>
                <a:spcPts val="600"/>
              </a:spcAft>
            </a:pP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Two excellent sites to look for general information and visual illustrations:</a:t>
            </a:r>
          </a:p>
          <a:p>
            <a:pPr marL="914400" indent="-365125" algn="just" rtl="0">
              <a:lnSpc>
                <a:spcPct val="120000"/>
              </a:lnSpc>
              <a:spcAft>
                <a:spcPts val="600"/>
              </a:spcAft>
              <a:buSzPct val="78000"/>
              <a:buFont typeface="Wingdings" pitchFamily="2" charset="2"/>
              <a:buChar char="Ø"/>
            </a:pPr>
            <a:r>
              <a:rPr lang="en-US" altLang="ar-EG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CDC (Division of Parasitic Diseases)</a:t>
            </a:r>
          </a:p>
          <a:p>
            <a:pPr marL="914400" indent="-365125" algn="just" rtl="0">
              <a:lnSpc>
                <a:spcPct val="120000"/>
              </a:lnSpc>
              <a:buSzPct val="78000"/>
              <a:buFont typeface="Wingdings" pitchFamily="2" charset="2"/>
              <a:buChar char="Ø"/>
            </a:pPr>
            <a:r>
              <a:rPr lang="en-US" altLang="ar-EG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WHO (Tropical Diseases Research Program)</a:t>
            </a:r>
          </a:p>
          <a:p>
            <a:pPr marL="365125" indent="-365125" algn="l" rtl="0">
              <a:lnSpc>
                <a:spcPct val="120000"/>
              </a:lnSpc>
              <a:buFontTx/>
              <a:buNone/>
            </a:pPr>
            <a:endParaRPr lang="ar-EG" altLang="ar-EG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5715000" cy="1143000"/>
          </a:xfrm>
        </p:spPr>
        <p:txBody>
          <a:bodyPr/>
          <a:lstStyle/>
          <a:p>
            <a:pPr rtl="0"/>
            <a:r>
              <a:rPr lang="en-US" altLang="ar-EG" sz="4000" b="1" dirty="0" smtClean="0">
                <a:latin typeface="Comic Sans MS" pitchFamily="66" charset="0"/>
                <a:cs typeface="Arial" pitchFamily="34" charset="0"/>
              </a:rPr>
              <a:t>Websites of Interest</a:t>
            </a:r>
            <a:endParaRPr lang="ar-EG" altLang="ar-EG" sz="4000" dirty="0" smtClean="0">
              <a:latin typeface="Comic Sans MS" pitchFamily="66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143000"/>
            <a:ext cx="83439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3"/>
          <p:cNvSpPr/>
          <p:nvPr/>
        </p:nvSpPr>
        <p:spPr>
          <a:xfrm>
            <a:off x="914400" y="1371600"/>
            <a:ext cx="7484485" cy="3381567"/>
          </a:xfrm>
          <a:prstGeom prst="rect">
            <a:avLst/>
          </a:prstGeom>
          <a:noFill/>
          <a:effectLst>
            <a:outerShdw blurRad="50800" dist="50800" dir="9120000" algn="ctr" rotWithShape="0">
              <a:schemeClr val="accent6">
                <a:lumMod val="60000"/>
                <a:lumOff val="40000"/>
                <a:alpha val="86000"/>
              </a:schemeClr>
            </a:outerShdw>
          </a:effectLst>
        </p:spPr>
        <p:txBody>
          <a:bodyPr wrap="none">
            <a:spAutoFit/>
          </a:bodyPr>
          <a:lstStyle/>
          <a:p>
            <a:pPr algn="ctr" rtl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Introduction </a:t>
            </a:r>
          </a:p>
          <a:p>
            <a:pPr algn="ctr" rtl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to </a:t>
            </a:r>
          </a:p>
          <a:p>
            <a:pPr algn="ctr" rtl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Medical </a:t>
            </a:r>
            <a:r>
              <a:rPr lang="en-US" sz="66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Parasitology</a:t>
            </a:r>
            <a:endParaRPr lang="ar-SA" sz="66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265237"/>
            <a:ext cx="8001000" cy="4525963"/>
          </a:xfrm>
        </p:spPr>
        <p:txBody>
          <a:bodyPr/>
          <a:lstStyle/>
          <a:p>
            <a:pPr algn="l" rtl="0">
              <a:lnSpc>
                <a:spcPct val="125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ar-EG" sz="2800" b="1" u="sng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altLang="ar-EG" sz="2800" b="1" u="sng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altLang="ar-EG" sz="2800" b="1" u="sng" dirty="0" smtClean="0">
                <a:latin typeface="Arial" pitchFamily="34" charset="0"/>
                <a:cs typeface="Arial" pitchFamily="34" charset="0"/>
              </a:rPr>
              <a:t> semester:</a:t>
            </a:r>
          </a:p>
          <a:p>
            <a:pPr algn="l" rtl="0"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Introduction to Medical Parasitology (</a:t>
            </a:r>
            <a:r>
              <a:rPr lang="en-US" altLang="ar-EG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altLang="ar-EG" sz="2800" b="1" dirty="0" smtClean="0">
                <a:latin typeface="Arial" pitchFamily="34" charset="0"/>
                <a:cs typeface="Arial" pitchFamily="34" charset="0"/>
              </a:rPr>
              <a:t> lectures</a:t>
            </a: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l" rtl="0">
              <a:lnSpc>
                <a:spcPct val="125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altLang="ar-EG" sz="2800" b="1" u="sng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altLang="ar-EG" sz="2800" b="1" u="sng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altLang="ar-EG" sz="2800" b="1" u="sng" dirty="0" smtClean="0">
                <a:latin typeface="Arial" pitchFamily="34" charset="0"/>
                <a:cs typeface="Arial" pitchFamily="34" charset="0"/>
              </a:rPr>
              <a:t> semester:</a:t>
            </a:r>
            <a:endParaRPr lang="en-US" altLang="ar-EG" sz="2800" b="1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125000"/>
              </a:lnSpc>
              <a:spcBef>
                <a:spcPts val="0"/>
              </a:spcBef>
              <a:buNone/>
            </a:pP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Organ-Based Parasitic Infections (</a:t>
            </a:r>
            <a:r>
              <a:rPr lang="en-US" altLang="ar-EG" sz="2800" b="1" dirty="0" smtClean="0">
                <a:latin typeface="Arial" pitchFamily="34" charset="0"/>
                <a:cs typeface="Arial" pitchFamily="34" charset="0"/>
              </a:rPr>
              <a:t>26 lectures</a:t>
            </a:r>
            <a:r>
              <a:rPr lang="en-US" altLang="ar-EG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91440" algn="l" rtl="0">
              <a:spcBef>
                <a:spcPts val="5400"/>
              </a:spcBef>
              <a:spcAft>
                <a:spcPts val="1200"/>
              </a:spcAft>
              <a:buSzPct val="56000"/>
              <a:buFont typeface="Wingdings" pitchFamily="2" charset="2"/>
              <a:buChar char="Ø"/>
            </a:pPr>
            <a:r>
              <a:rPr lang="en-US" altLang="ar-EG" sz="2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60 min / Lecture</a:t>
            </a:r>
          </a:p>
          <a:p>
            <a:pPr marL="91440" algn="l" rtl="0">
              <a:spcBef>
                <a:spcPts val="0"/>
              </a:spcBef>
              <a:spcAft>
                <a:spcPts val="1200"/>
              </a:spcAft>
              <a:buSzPct val="56000"/>
              <a:buFont typeface="Wingdings" pitchFamily="2" charset="2"/>
              <a:buChar char="Ø"/>
            </a:pPr>
            <a:r>
              <a:rPr lang="en-US" altLang="ar-EG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You can not miss &gt; 25% of classes.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0806" y="221159"/>
            <a:ext cx="2601994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fr-FR" sz="4400" b="1" dirty="0" smtClean="0">
                <a:latin typeface="Comic Sans MS" pitchFamily="66" charset="0"/>
              </a:rPr>
              <a:t>Schedule</a:t>
            </a:r>
            <a:endParaRPr lang="ar-SA" sz="4400" b="1" dirty="0">
              <a:latin typeface="Comic Sans MS" pitchFamily="66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066800"/>
            <a:ext cx="83439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500845"/>
            <a:ext cx="7924800" cy="4442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 fontAlgn="auto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SzPct val="69000"/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Arial" charset="0"/>
                <a:cs typeface="+mn-cs"/>
              </a:rPr>
              <a:t>Medical Parasitology: </a:t>
            </a:r>
            <a:r>
              <a:rPr lang="en-US" sz="2800" dirty="0">
                <a:solidFill>
                  <a:srgbClr val="000000"/>
                </a:solidFill>
                <a:latin typeface="Arial" charset="0"/>
                <a:cs typeface="+mn-cs"/>
              </a:rPr>
              <a:t>that branch of medical sciences that deals with </a:t>
            </a:r>
            <a:r>
              <a:rPr lang="en-US" sz="2800" u="sng" dirty="0" smtClean="0">
                <a:solidFill>
                  <a:srgbClr val="000000"/>
                </a:solidFill>
                <a:latin typeface="Arial" charset="0"/>
                <a:cs typeface="+mn-cs"/>
              </a:rPr>
              <a:t>parasites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GB" altLang="ar-EG" sz="2800" dirty="0" smtClean="0"/>
              <a:t>that </a:t>
            </a:r>
            <a:r>
              <a:rPr lang="en-GB" altLang="ar-EG" sz="2800" dirty="0"/>
              <a:t>cause or transmit disease to </a:t>
            </a:r>
            <a:r>
              <a:rPr lang="en-GB" altLang="ar-EG" sz="2800" u="sng" dirty="0" smtClean="0"/>
              <a:t>man</a:t>
            </a:r>
            <a:r>
              <a:rPr lang="en-GB" altLang="ar-EG" sz="2800" dirty="0"/>
              <a:t>.</a:t>
            </a:r>
          </a:p>
          <a:p>
            <a:pPr algn="just" rtl="0" fontAlgn="auto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SzPct val="69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Arial" charset="0"/>
                <a:cs typeface="+mn-cs"/>
              </a:rPr>
              <a:t>Parasites</a:t>
            </a:r>
            <a:r>
              <a:rPr lang="en-US" sz="2800" dirty="0">
                <a:solidFill>
                  <a:srgbClr val="000099"/>
                </a:solidFill>
                <a:latin typeface="Arial" charset="0"/>
                <a:cs typeface="+mn-cs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Arial" charset="0"/>
                <a:cs typeface="+mn-cs"/>
              </a:rPr>
              <a:t>organisms that live in or on a host (temporarily or permanently) deriving food and shelter and causing harm to that host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.</a:t>
            </a:r>
          </a:p>
          <a:p>
            <a:pPr algn="just" rtl="0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SzPct val="69000"/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cs typeface="+mn-cs"/>
              </a:rPr>
              <a:t>Parasite </a:t>
            </a:r>
            <a:r>
              <a:rPr lang="en-US" sz="2800" dirty="0" smtClean="0">
                <a:latin typeface="Arial" charset="0"/>
                <a:cs typeface="+mn-cs"/>
              </a:rPr>
              <a:t>and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cs typeface="+mn-cs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cs typeface="+mn-cs"/>
              </a:rPr>
              <a:t>Parasitism </a:t>
            </a:r>
            <a:r>
              <a:rPr lang="en-US" sz="2800" dirty="0">
                <a:solidFill>
                  <a:srgbClr val="000000"/>
                </a:solidFill>
                <a:latin typeface="Arial" charset="0"/>
                <a:cs typeface="+mn-cs"/>
              </a:rPr>
              <a:t>are terms that define a way of 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  <a:cs typeface="+mn-cs"/>
              </a:rPr>
              <a:t>life.</a:t>
            </a:r>
            <a:endParaRPr lang="en-US" sz="280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181100"/>
            <a:ext cx="83439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14312" y="344269"/>
            <a:ext cx="47339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fr-FR" sz="3600" b="1" dirty="0">
                <a:solidFill>
                  <a:prstClr val="black"/>
                </a:solidFill>
                <a:latin typeface="Comic Sans MS" pitchFamily="66" charset="0"/>
                <a:cs typeface="+mn-cs"/>
              </a:rPr>
              <a:t>Medical Parasitology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458200" cy="5059363"/>
          </a:xfrm>
        </p:spPr>
        <p:txBody>
          <a:bodyPr/>
          <a:lstStyle/>
          <a:p>
            <a:pPr marL="182880" indent="-274320" algn="just" rtl="0">
              <a:spcAft>
                <a:spcPts val="2400"/>
              </a:spcAft>
              <a:defRPr/>
            </a:pPr>
            <a:r>
              <a:rPr lang="en-US" sz="255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Symbiosis</a:t>
            </a:r>
            <a:r>
              <a:rPr lang="en-US" sz="25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“Any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two organisms living in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close association,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commonly one living in or on the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body of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the other, are symbiotic, as contrasted with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free living.”</a:t>
            </a:r>
          </a:p>
          <a:p>
            <a:pPr marL="182880" indent="-274320" algn="just" rtl="0">
              <a:spcAft>
                <a:spcPts val="1200"/>
              </a:spcAft>
              <a:buNone/>
              <a:defRPr/>
            </a:pPr>
            <a:r>
              <a:rPr lang="en-US" sz="2550" dirty="0" smtClean="0">
                <a:latin typeface="Arial" pitchFamily="34" charset="0"/>
                <a:cs typeface="Arial" pitchFamily="34" charset="0"/>
              </a:rPr>
              <a:t>Symbiosis may be: </a:t>
            </a:r>
          </a:p>
          <a:p>
            <a:pPr marL="274320" indent="-274320" algn="just" rtl="0">
              <a:spcAft>
                <a:spcPts val="1200"/>
              </a:spcAft>
              <a:buSzPct val="73000"/>
              <a:buFont typeface="Wingdings" pitchFamily="2" charset="2"/>
              <a:buChar char="v"/>
              <a:defRPr/>
            </a:pPr>
            <a:r>
              <a:rPr lang="en-US" sz="255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Commensalism</a:t>
            </a:r>
            <a:r>
              <a:rPr lang="en-US" sz="255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Sharing the table. One partner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benefits but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the other is not hurt.</a:t>
            </a:r>
          </a:p>
          <a:p>
            <a:pPr marL="274320" indent="-274320" algn="just" rtl="0">
              <a:spcAft>
                <a:spcPts val="1200"/>
              </a:spcAft>
              <a:buSzPct val="73000"/>
              <a:buFont typeface="Wingdings" pitchFamily="2" charset="2"/>
              <a:buChar char="v"/>
              <a:defRPr/>
            </a:pPr>
            <a:r>
              <a:rPr lang="en-US" sz="255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Mutualism</a:t>
            </a:r>
            <a:r>
              <a:rPr lang="en-US" sz="25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Both partners benefit.</a:t>
            </a:r>
          </a:p>
          <a:p>
            <a:pPr marL="274320" indent="-274320" algn="just" rtl="0">
              <a:lnSpc>
                <a:spcPct val="114000"/>
              </a:lnSpc>
              <a:spcAft>
                <a:spcPts val="1200"/>
              </a:spcAft>
              <a:buSzPct val="73000"/>
              <a:buFont typeface="Wingdings" pitchFamily="2" charset="2"/>
              <a:buChar char="v"/>
              <a:defRPr/>
            </a:pPr>
            <a:r>
              <a:rPr lang="en-US" sz="255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Parasitism</a:t>
            </a:r>
            <a:r>
              <a:rPr lang="en-US" sz="25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One partner (the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parasite)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harms or lives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on the </a:t>
            </a:r>
            <a:r>
              <a:rPr lang="en-US" sz="2550" dirty="0">
                <a:latin typeface="Arial" pitchFamily="34" charset="0"/>
                <a:cs typeface="Arial" pitchFamily="34" charset="0"/>
              </a:rPr>
              <a:t>expense of the other </a:t>
            </a:r>
            <a:r>
              <a:rPr lang="en-US" sz="2550" dirty="0" smtClean="0">
                <a:latin typeface="Arial" pitchFamily="34" charset="0"/>
                <a:cs typeface="Arial" pitchFamily="34" charset="0"/>
              </a:rPr>
              <a:t>(host).</a:t>
            </a:r>
            <a:endParaRPr lang="ar-EG" sz="255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14400"/>
            <a:ext cx="83439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5800" y="228600"/>
            <a:ext cx="6781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latin typeface="Comic Sans MS" pitchFamily="66" charset="0"/>
              </a:rPr>
              <a:t>Parasitism - a way of life</a:t>
            </a:r>
            <a:endParaRPr lang="ar-SA" sz="3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66700" y="11049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800613" y="206514"/>
            <a:ext cx="27045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dirty="0">
                <a:solidFill>
                  <a:prstClr val="black"/>
                </a:solidFill>
                <a:latin typeface="Comic Sans MS" pitchFamily="66" charset="0"/>
                <a:cs typeface="+mn-cs"/>
              </a:rPr>
              <a:t>Parasitism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464826"/>
            <a:ext cx="76581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85000"/>
              <a:buFont typeface="Wingdings" pitchFamily="2" charset="2"/>
              <a:buChar char="Ø"/>
            </a:pPr>
            <a:r>
              <a:rPr lang="en-US" sz="2350" b="1" dirty="0">
                <a:solidFill>
                  <a:srgbClr val="AC0000"/>
                </a:solidFill>
              </a:rPr>
              <a:t> Facultative parasitism: </a:t>
            </a:r>
            <a:r>
              <a:rPr lang="en-US" sz="2350" dirty="0">
                <a:solidFill>
                  <a:prstClr val="black"/>
                </a:solidFill>
              </a:rPr>
              <a:t>When an organism can live free or establishes a parasitic existence depending on a host.</a:t>
            </a:r>
          </a:p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85000"/>
              <a:buFont typeface="Wingdings" pitchFamily="2" charset="2"/>
              <a:buChar char="Ø"/>
            </a:pPr>
            <a:r>
              <a:rPr lang="en-US" sz="2350" b="1" dirty="0">
                <a:solidFill>
                  <a:srgbClr val="AC0000"/>
                </a:solidFill>
              </a:rPr>
              <a:t> Obligatory parasitism:</a:t>
            </a:r>
            <a:r>
              <a:rPr lang="en-US" sz="2350" dirty="0">
                <a:solidFill>
                  <a:srgbClr val="AC0000"/>
                </a:solidFill>
              </a:rPr>
              <a:t> </a:t>
            </a:r>
            <a:r>
              <a:rPr lang="en-US" sz="2350" dirty="0">
                <a:solidFill>
                  <a:prstClr val="black"/>
                </a:solidFill>
              </a:rPr>
              <a:t>When an organism establishes a permanent parasitic existence and is completely dependent on the host.</a:t>
            </a:r>
          </a:p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85000"/>
              <a:buFont typeface="Wingdings" pitchFamily="2" charset="2"/>
              <a:buChar char="Ø"/>
            </a:pPr>
            <a:r>
              <a:rPr lang="en-US" sz="2350" b="1" dirty="0">
                <a:solidFill>
                  <a:srgbClr val="AC0000"/>
                </a:solidFill>
              </a:rPr>
              <a:t> Accidental or incidental parasitism:</a:t>
            </a:r>
            <a:r>
              <a:rPr lang="en-US" sz="2350" dirty="0">
                <a:solidFill>
                  <a:srgbClr val="AC0000"/>
                </a:solidFill>
              </a:rPr>
              <a:t> </a:t>
            </a:r>
            <a:r>
              <a:rPr lang="en-US" sz="2350" dirty="0">
                <a:solidFill>
                  <a:prstClr val="black"/>
                </a:solidFill>
              </a:rPr>
              <a:t>occasionally an organism parasitizes a species other than its usual </a:t>
            </a:r>
            <a:r>
              <a:rPr lang="en-US" sz="2350" dirty="0" smtClean="0">
                <a:solidFill>
                  <a:prstClr val="black"/>
                </a:solidFill>
              </a:rPr>
              <a:t>host.</a:t>
            </a:r>
            <a:endParaRPr lang="ar-SA" sz="235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42900" y="9906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23900" y="1219200"/>
            <a:ext cx="7772400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9000"/>
              <a:buFont typeface="Arial" pitchFamily="34" charset="0"/>
              <a:buChar char="•"/>
            </a:pPr>
            <a:r>
              <a:rPr lang="en-US" sz="2300" b="1" dirty="0">
                <a:solidFill>
                  <a:srgbClr val="C00000"/>
                </a:solidFill>
              </a:rPr>
              <a:t> Endoparasites: </a:t>
            </a:r>
            <a:r>
              <a:rPr lang="en-US" sz="2300" dirty="0">
                <a:solidFill>
                  <a:prstClr val="black"/>
                </a:solidFill>
              </a:rPr>
              <a:t>live within the </a:t>
            </a:r>
            <a:r>
              <a:rPr lang="en-US" sz="2300" dirty="0" smtClean="0">
                <a:solidFill>
                  <a:prstClr val="black"/>
                </a:solidFill>
              </a:rPr>
              <a:t>host causing infection.</a:t>
            </a:r>
            <a:endParaRPr lang="en-US" sz="2300" dirty="0">
              <a:solidFill>
                <a:prstClr val="black"/>
              </a:solidFill>
            </a:endParaRP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3000"/>
              </a:spcAft>
              <a:buSzPct val="89000"/>
              <a:buFont typeface="Arial" pitchFamily="34" charset="0"/>
              <a:buChar char="•"/>
            </a:pPr>
            <a:r>
              <a:rPr lang="en-US" sz="2300" b="1" dirty="0">
                <a:solidFill>
                  <a:srgbClr val="C00000"/>
                </a:solidFill>
              </a:rPr>
              <a:t> Ectoparasites: </a:t>
            </a:r>
            <a:r>
              <a:rPr lang="en-US" sz="2300" dirty="0">
                <a:solidFill>
                  <a:prstClr val="black"/>
                </a:solidFill>
              </a:rPr>
              <a:t>live on the external surface of the </a:t>
            </a:r>
            <a:r>
              <a:rPr lang="en-US" sz="2300" dirty="0" smtClean="0">
                <a:solidFill>
                  <a:prstClr val="black"/>
                </a:solidFill>
              </a:rPr>
              <a:t>host causing infestation.</a:t>
            </a:r>
            <a:endParaRPr lang="en-US" sz="2300" dirty="0">
              <a:solidFill>
                <a:prstClr val="black"/>
              </a:solidFill>
            </a:endParaRP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9000"/>
              <a:buFont typeface="Arial" pitchFamily="34" charset="0"/>
              <a:buChar char="•"/>
            </a:pPr>
            <a:r>
              <a:rPr lang="en-US" sz="2300" b="1" dirty="0">
                <a:solidFill>
                  <a:srgbClr val="C0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Temporary </a:t>
            </a:r>
            <a:r>
              <a:rPr lang="en-US" sz="2300" b="1" dirty="0" smtClean="0">
                <a:solidFill>
                  <a:srgbClr val="FF0000"/>
                </a:solidFill>
              </a:rPr>
              <a:t>parasite: </a:t>
            </a:r>
            <a:r>
              <a:rPr lang="en-US" sz="2300" dirty="0">
                <a:solidFill>
                  <a:prstClr val="black"/>
                </a:solidFill>
              </a:rPr>
              <a:t>only </a:t>
            </a:r>
            <a:r>
              <a:rPr lang="en-US" sz="2300" dirty="0" smtClean="0">
                <a:solidFill>
                  <a:prstClr val="black"/>
                </a:solidFill>
              </a:rPr>
              <a:t>visits </a:t>
            </a:r>
            <a:r>
              <a:rPr lang="en-US" sz="2300" dirty="0">
                <a:solidFill>
                  <a:prstClr val="black"/>
                </a:solidFill>
              </a:rPr>
              <a:t>the host </a:t>
            </a:r>
            <a:r>
              <a:rPr lang="en-US" sz="2300" dirty="0" smtClean="0">
                <a:solidFill>
                  <a:prstClr val="black"/>
                </a:solidFill>
              </a:rPr>
              <a:t>to get its meal.</a:t>
            </a:r>
            <a:endParaRPr lang="en-US" sz="2300" dirty="0">
              <a:solidFill>
                <a:srgbClr val="CC0000"/>
              </a:solidFill>
            </a:endParaRP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9000"/>
              <a:buFont typeface="Arial" pitchFamily="34" charset="0"/>
              <a:buChar char="•"/>
            </a:pPr>
            <a:r>
              <a:rPr lang="en-US" sz="2300" b="1" dirty="0">
                <a:solidFill>
                  <a:srgbClr val="FF0000"/>
                </a:solidFill>
              </a:rPr>
              <a:t> Permanent </a:t>
            </a:r>
            <a:r>
              <a:rPr lang="en-US" sz="2300" b="1" dirty="0" smtClean="0">
                <a:solidFill>
                  <a:srgbClr val="FF0000"/>
                </a:solidFill>
              </a:rPr>
              <a:t>parasite: </a:t>
            </a:r>
            <a:r>
              <a:rPr lang="en-US" sz="2300" dirty="0">
                <a:solidFill>
                  <a:prstClr val="black"/>
                </a:solidFill>
              </a:rPr>
              <a:t>always fixed to the host</a:t>
            </a:r>
            <a:r>
              <a:rPr lang="en-US" sz="2300" dirty="0" smtClean="0">
                <a:solidFill>
                  <a:prstClr val="black"/>
                </a:solidFill>
              </a:rPr>
              <a:t>.</a:t>
            </a: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3000"/>
              </a:spcAft>
              <a:buSzPct val="89000"/>
              <a:buFont typeface="Arial" pitchFamily="34" charset="0"/>
              <a:buChar char="•"/>
            </a:pP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</a:rPr>
              <a:t>Opportunistic parasite: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prstClr val="black"/>
                </a:solidFill>
              </a:rPr>
              <a:t>produces </a:t>
            </a:r>
            <a:r>
              <a:rPr lang="en-US" sz="2300" dirty="0">
                <a:solidFill>
                  <a:prstClr val="black"/>
                </a:solidFill>
              </a:rPr>
              <a:t>disease only in </a:t>
            </a:r>
            <a:r>
              <a:rPr lang="en-US" sz="2300" dirty="0" smtClean="0">
                <a:solidFill>
                  <a:prstClr val="black"/>
                </a:solidFill>
              </a:rPr>
              <a:t>immunodeficient hosts.</a:t>
            </a:r>
            <a:endParaRPr lang="en-US" sz="2300" dirty="0" smtClean="0">
              <a:solidFill>
                <a:srgbClr val="CC0000"/>
              </a:solidFill>
            </a:endParaRP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SzPct val="89000"/>
              <a:buFont typeface="Arial" pitchFamily="34" charset="0"/>
              <a:buChar char="•"/>
            </a:pPr>
            <a:r>
              <a:rPr lang="en-US" sz="2300" b="1" dirty="0" smtClean="0">
                <a:solidFill>
                  <a:srgbClr val="C00000"/>
                </a:solidFill>
              </a:rPr>
              <a:t> Facultative parasites: </a:t>
            </a:r>
            <a:r>
              <a:rPr lang="en-US" sz="2300" b="1" dirty="0" smtClean="0">
                <a:solidFill>
                  <a:prstClr val="black"/>
                </a:solidFill>
              </a:rPr>
              <a:t>?</a:t>
            </a: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SzPct val="89000"/>
              <a:buFont typeface="Arial" pitchFamily="34" charset="0"/>
              <a:buChar char="•"/>
            </a:pPr>
            <a:r>
              <a:rPr lang="en-US" sz="2300" b="1" dirty="0" smtClean="0">
                <a:solidFill>
                  <a:srgbClr val="CC0000"/>
                </a:solidFill>
              </a:rPr>
              <a:t> </a:t>
            </a:r>
            <a:r>
              <a:rPr lang="en-US" sz="2300" b="1" dirty="0">
                <a:solidFill>
                  <a:srgbClr val="C00000"/>
                </a:solidFill>
              </a:rPr>
              <a:t>Obligate parasites:  </a:t>
            </a:r>
            <a:r>
              <a:rPr lang="en-US" sz="2300" b="1" dirty="0">
                <a:solidFill>
                  <a:prstClr val="black"/>
                </a:solidFill>
              </a:rPr>
              <a:t>?</a:t>
            </a:r>
          </a:p>
          <a:p>
            <a:pPr algn="just" rtl="0" fontAlgn="auto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89000"/>
              <a:buFont typeface="Arial" pitchFamily="34" charset="0"/>
              <a:buChar char="•"/>
            </a:pPr>
            <a:r>
              <a:rPr lang="en-US" sz="2300" b="1" dirty="0">
                <a:solidFill>
                  <a:srgbClr val="C00000"/>
                </a:solidFill>
              </a:rPr>
              <a:t> Accidental parasites:  </a:t>
            </a:r>
            <a:r>
              <a:rPr lang="en-US" sz="2300" b="1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228600"/>
            <a:ext cx="48766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dirty="0" smtClean="0">
                <a:solidFill>
                  <a:prstClr val="black"/>
                </a:solidFill>
                <a:latin typeface="Comic Sans MS" pitchFamily="66" charset="0"/>
                <a:cs typeface="+mn-cs"/>
              </a:rPr>
              <a:t>Types of Parasites</a:t>
            </a:r>
            <a:endParaRPr lang="fr-FR" sz="4000" b="1" dirty="0">
              <a:solidFill>
                <a:prstClr val="black"/>
              </a:solidFill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419100" y="9906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47700" y="1283017"/>
            <a:ext cx="80391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70000"/>
              <a:buFont typeface="Wingdings" pitchFamily="2" charset="2"/>
              <a:buChar char="Ø"/>
            </a:pPr>
            <a:r>
              <a:rPr lang="en-US" sz="2300" b="1" dirty="0">
                <a:solidFill>
                  <a:srgbClr val="0033CC"/>
                </a:solidFill>
              </a:rPr>
              <a:t> Definitive host: </a:t>
            </a:r>
            <a:r>
              <a:rPr lang="en-US" sz="2300" dirty="0">
                <a:solidFill>
                  <a:prstClr val="black"/>
                </a:solidFill>
              </a:rPr>
              <a:t>in which the adult or sexually reproducing form of the parasite lives.</a:t>
            </a:r>
          </a:p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70000"/>
              <a:buFont typeface="Wingdings" pitchFamily="2" charset="2"/>
              <a:buChar char="Ø"/>
            </a:pPr>
            <a:r>
              <a:rPr lang="en-US" sz="2300" b="1" dirty="0">
                <a:solidFill>
                  <a:srgbClr val="0033CC"/>
                </a:solidFill>
              </a:rPr>
              <a:t> Intermediate host: </a:t>
            </a:r>
            <a:r>
              <a:rPr lang="en-US" sz="2300" dirty="0">
                <a:solidFill>
                  <a:prstClr val="black"/>
                </a:solidFill>
              </a:rPr>
              <a:t>in which the parasite lives during its  larval stage or asexually reproducing </a:t>
            </a:r>
            <a:r>
              <a:rPr lang="en-US" sz="2300" dirty="0" smtClean="0">
                <a:solidFill>
                  <a:prstClr val="black"/>
                </a:solidFill>
              </a:rPr>
              <a:t>form.</a:t>
            </a:r>
            <a:endParaRPr lang="en-US" sz="2300" dirty="0">
              <a:solidFill>
                <a:prstClr val="black"/>
              </a:solidFill>
            </a:endParaRPr>
          </a:p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70000"/>
              <a:buFont typeface="Wingdings" pitchFamily="2" charset="2"/>
              <a:buChar char="Ø"/>
            </a:pPr>
            <a:r>
              <a:rPr lang="en-US" sz="2300" b="1" dirty="0">
                <a:solidFill>
                  <a:srgbClr val="0033CC"/>
                </a:solidFill>
              </a:rPr>
              <a:t> Reservoir host: </a:t>
            </a:r>
            <a:r>
              <a:rPr lang="en-US" sz="2300" dirty="0">
                <a:solidFill>
                  <a:prstClr val="black"/>
                </a:solidFill>
              </a:rPr>
              <a:t>an animal harboring the same stage of the parasite like in human. Reservoir hosts represent a </a:t>
            </a:r>
            <a:r>
              <a:rPr lang="en-US" sz="2300" dirty="0">
                <a:solidFill>
                  <a:srgbClr val="B00000"/>
                </a:solidFill>
              </a:rPr>
              <a:t>potential source of infection to man</a:t>
            </a:r>
            <a:r>
              <a:rPr lang="en-US" sz="2300" dirty="0">
                <a:solidFill>
                  <a:srgbClr val="0033CC"/>
                </a:solidFill>
              </a:rPr>
              <a:t>.</a:t>
            </a:r>
          </a:p>
          <a:p>
            <a:pPr algn="just" rtl="0" fontAlgn="auto">
              <a:spcBef>
                <a:spcPts val="0"/>
              </a:spcBef>
              <a:spcAft>
                <a:spcPts val="3000"/>
              </a:spcAft>
              <a:buSzPct val="70000"/>
              <a:buFont typeface="Wingdings" pitchFamily="2" charset="2"/>
              <a:buChar char="Ø"/>
            </a:pPr>
            <a:r>
              <a:rPr lang="en-US" sz="2300" b="1" dirty="0">
                <a:solidFill>
                  <a:srgbClr val="0033CC"/>
                </a:solidFill>
              </a:rPr>
              <a:t> Vector</a:t>
            </a:r>
            <a:r>
              <a:rPr lang="en-US" sz="2300" dirty="0">
                <a:solidFill>
                  <a:srgbClr val="0033CC"/>
                </a:solidFill>
              </a:rPr>
              <a:t> </a:t>
            </a:r>
            <a:r>
              <a:rPr lang="en-US" sz="2300" dirty="0">
                <a:solidFill>
                  <a:prstClr val="black"/>
                </a:solidFill>
              </a:rPr>
              <a:t>“usually an arthropod”: transmits parasites (or other pathogens) from infected organisms to other hosts.</a:t>
            </a:r>
            <a:endParaRPr lang="ar-SA" sz="23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1700" y="168414"/>
            <a:ext cx="40190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dirty="0" smtClean="0">
                <a:solidFill>
                  <a:prstClr val="black"/>
                </a:solidFill>
                <a:latin typeface="Comic Sans MS" pitchFamily="66" charset="0"/>
                <a:cs typeface="+mn-cs"/>
              </a:rPr>
              <a:t>Types of Hosts</a:t>
            </a:r>
            <a:endParaRPr lang="fr-FR" sz="4000" b="1" dirty="0">
              <a:solidFill>
                <a:prstClr val="black"/>
              </a:solidFill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381000" y="1028700"/>
            <a:ext cx="84201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52061" y="244614"/>
            <a:ext cx="2305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 Habitat</a:t>
            </a:r>
            <a:endParaRPr lang="ar-SA" sz="4000" b="1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4900" y="2162294"/>
            <a:ext cx="5410200" cy="41242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Small intestine</a:t>
            </a: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Large intestine</a:t>
            </a: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Blood vessels</a:t>
            </a: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Organs; liver, lung, heart, brain, …..</a:t>
            </a: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Muscles</a:t>
            </a: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</a:t>
            </a:r>
            <a:r>
              <a:rPr lang="en-US" sz="2400" dirty="0" err="1">
                <a:solidFill>
                  <a:srgbClr val="A80000"/>
                </a:solidFill>
              </a:rPr>
              <a:t>Lymphatics</a:t>
            </a:r>
            <a:endParaRPr lang="en-US" sz="2400" dirty="0">
              <a:solidFill>
                <a:srgbClr val="A80000"/>
              </a:solidFill>
            </a:endParaRP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</a:t>
            </a:r>
            <a:r>
              <a:rPr lang="en-US" sz="2400" dirty="0" err="1">
                <a:solidFill>
                  <a:srgbClr val="A80000"/>
                </a:solidFill>
              </a:rPr>
              <a:t>Reticuloendothelial</a:t>
            </a:r>
            <a:r>
              <a:rPr lang="en-US" sz="2400" dirty="0">
                <a:solidFill>
                  <a:srgbClr val="A80000"/>
                </a:solidFill>
              </a:rPr>
              <a:t> system</a:t>
            </a:r>
            <a:endParaRPr lang="ar-SA" sz="2400" dirty="0">
              <a:solidFill>
                <a:srgbClr val="A80000"/>
              </a:solidFill>
            </a:endParaRPr>
          </a:p>
          <a:p>
            <a:pPr algn="l" rtl="0" fontAlgn="auto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dirty="0">
                <a:solidFill>
                  <a:srgbClr val="A80000"/>
                </a:solidFill>
              </a:rPr>
              <a:t> Cells as red blood cells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1264503"/>
            <a:ext cx="73533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 rtl="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prstClr val="black"/>
                </a:solidFill>
              </a:rPr>
              <a:t>The habitat </a:t>
            </a:r>
            <a:r>
              <a:rPr lang="en-US" sz="2400" dirty="0">
                <a:solidFill>
                  <a:prstClr val="black"/>
                </a:solidFill>
              </a:rPr>
              <a:t>is where the parasite lives and multiplies in the body of the definitive or intermediate host, like:</a:t>
            </a:r>
            <a:endParaRPr lang="ar-SA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</TotalTime>
  <Words>856</Words>
  <Application>Microsoft Office PowerPoint</Application>
  <PresentationFormat>On-screen Show (4:3)</PresentationFormat>
  <Paragraphs>126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1_Office Theme</vt:lpstr>
      <vt:lpstr>2_Office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Suggested Text Book</vt:lpstr>
      <vt:lpstr>Websites of Interest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Nawras M Mowafy</dc:creator>
  <cp:lastModifiedBy>COMPUMAGIC</cp:lastModifiedBy>
  <cp:revision>200</cp:revision>
  <cp:lastPrinted>1601-01-01T00:00:00Z</cp:lastPrinted>
  <dcterms:created xsi:type="dcterms:W3CDTF">2012-01-28T14:48:40Z</dcterms:created>
  <dcterms:modified xsi:type="dcterms:W3CDTF">2015-10-20T07:56:03Z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