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5" r:id="rId5"/>
    <p:sldId id="273" r:id="rId6"/>
    <p:sldId id="274" r:id="rId7"/>
    <p:sldId id="266" r:id="rId8"/>
    <p:sldId id="267" r:id="rId9"/>
    <p:sldId id="278" r:id="rId10"/>
    <p:sldId id="279" r:id="rId11"/>
    <p:sldId id="259" r:id="rId12"/>
    <p:sldId id="275" r:id="rId13"/>
    <p:sldId id="277" r:id="rId14"/>
    <p:sldId id="264" r:id="rId15"/>
    <p:sldId id="260" r:id="rId16"/>
    <p:sldId id="261" r:id="rId17"/>
    <p:sldId id="262"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6B10B-4BDB-4A65-84C7-7F76ECC3AC29}" type="datetimeFigureOut">
              <a:rPr lang="en-CA" smtClean="0"/>
              <a:pPr/>
              <a:t>2017-02-11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4C3D4-C1AE-4401-9ABA-B997D6A1C7B3}" type="slidenum">
              <a:rPr lang="en-CA" smtClean="0"/>
              <a:pPr/>
              <a:t>‹#›</a:t>
            </a:fld>
            <a:endParaRPr lang="en-CA"/>
          </a:p>
        </p:txBody>
      </p:sp>
    </p:spTree>
    <p:extLst>
      <p:ext uri="{BB962C8B-B14F-4D97-AF65-F5344CB8AC3E}">
        <p14:creationId xmlns:p14="http://schemas.microsoft.com/office/powerpoint/2010/main" val="4048653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ce.sph.unc.edu/phethics/modules.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4C3D4-C1AE-4401-9ABA-B997D6A1C7B3}" type="slidenum">
              <a:rPr lang="en-CA" smtClean="0"/>
              <a:pPr/>
              <a:t>4</a:t>
            </a:fld>
            <a:endParaRPr lang="en-CA"/>
          </a:p>
        </p:txBody>
      </p:sp>
    </p:spTree>
    <p:extLst>
      <p:ext uri="{BB962C8B-B14F-4D97-AF65-F5344CB8AC3E}">
        <p14:creationId xmlns:p14="http://schemas.microsoft.com/office/powerpoint/2010/main" val="388755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ar-SA" smtClean="0"/>
          </a:p>
        </p:txBody>
      </p:sp>
      <p:sp>
        <p:nvSpPr>
          <p:cNvPr id="24580" name="Slide Number Placeholder 3"/>
          <p:cNvSpPr>
            <a:spLocks noGrp="1"/>
          </p:cNvSpPr>
          <p:nvPr>
            <p:ph type="sldNum" sz="quarter" idx="5"/>
          </p:nvPr>
        </p:nvSpPr>
        <p:spPr>
          <a:noFill/>
        </p:spPr>
        <p:txBody>
          <a:bodyPr/>
          <a:lstStyle/>
          <a:p>
            <a:fld id="{AD21192E-D1B9-4A4D-8F04-AC0AB037864A}" type="slidenum">
              <a:rPr lang="en-US" smtClean="0"/>
              <a:pPr/>
              <a:t>8</a:t>
            </a:fld>
            <a:endParaRPr lang="en-US" smtClean="0"/>
          </a:p>
        </p:txBody>
      </p:sp>
    </p:spTree>
    <p:extLst>
      <p:ext uri="{BB962C8B-B14F-4D97-AF65-F5344CB8AC3E}">
        <p14:creationId xmlns:p14="http://schemas.microsoft.com/office/powerpoint/2010/main" val="373839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Medical care ethics</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Medical care ethics has an individual emphasis and focuses on patient autonomy and a patient’s best interest. This framework is dominated by patient-focused values and moral issues in clinical practice. The framework tends to focus on the importance of promoting the cure and treatment of existing health conditions.</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15</a:t>
            </a:fld>
            <a:endParaRPr lang="en-US"/>
          </a:p>
        </p:txBody>
      </p:sp>
    </p:spTree>
    <p:extLst>
      <p:ext uri="{BB962C8B-B14F-4D97-AF65-F5344CB8AC3E}">
        <p14:creationId xmlns:p14="http://schemas.microsoft.com/office/powerpoint/2010/main" val="217027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Public health ethics</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Public health ethics and medical care ethics share commonalities because both relate to health. However, public health ethics encompasses measures designed to protect and enhance the health of the public and prevent ill-health (for example, through the management of large-scale programs and policies), which are different from diagnosis and treatment of disease (Thomas, 2004). The public health ethics framework emphasizes the greater good of a population or a community and the pursuit of collective action. In other words, public health activities must be directed at improving the health of entire populations. As identified by </a:t>
            </a:r>
            <a:r>
              <a:rPr lang="en-CA" sz="1200" kern="1200" dirty="0" err="1" smtClean="0">
                <a:solidFill>
                  <a:schemeClr val="tx1"/>
                </a:solidFill>
                <a:effectLst/>
                <a:latin typeface="+mn-lt"/>
                <a:ea typeface="+mn-ea"/>
                <a:cs typeface="+mn-cs"/>
              </a:rPr>
              <a:t>Benatar</a:t>
            </a:r>
            <a:r>
              <a:rPr lang="en-CA" sz="1200" kern="1200" dirty="0" smtClean="0">
                <a:solidFill>
                  <a:schemeClr val="tx1"/>
                </a:solidFill>
                <a:effectLst/>
                <a:latin typeface="+mn-lt"/>
                <a:ea typeface="+mn-ea"/>
                <a:cs typeface="+mn-cs"/>
              </a:rPr>
              <a:t> (2006), such goal may end up being in conflict with the desire to place the rights and needs of individuals above those of society. However, since the public is comprised of individuals, this can result in health benefits for individuals (Williams, 2009). </a:t>
            </a:r>
            <a:endParaRPr lang="en-GB" sz="1200" kern="1200" dirty="0" smtClean="0">
              <a:solidFill>
                <a:schemeClr val="tx1"/>
              </a:solidFill>
              <a:effectLst/>
              <a:latin typeface="+mn-lt"/>
              <a:ea typeface="+mn-ea"/>
              <a:cs typeface="+mn-cs"/>
            </a:endParaRPr>
          </a:p>
          <a:p>
            <a:r>
              <a:rPr lang="en-CA" sz="1200" i="1" kern="1200" dirty="0" smtClean="0">
                <a:solidFill>
                  <a:schemeClr val="tx1"/>
                </a:solidFill>
                <a:effectLst/>
                <a:latin typeface="+mn-lt"/>
                <a:ea typeface="+mn-ea"/>
                <a:cs typeface="+mn-cs"/>
              </a:rPr>
              <a:t>Hint for facilitator: 	</a:t>
            </a:r>
            <a:r>
              <a:rPr lang="en-CA" sz="1200" kern="1200" dirty="0" smtClean="0">
                <a:solidFill>
                  <a:schemeClr val="tx1"/>
                </a:solidFill>
                <a:effectLst/>
                <a:latin typeface="+mn-lt"/>
                <a:ea typeface="+mn-ea"/>
                <a:cs typeface="+mn-cs"/>
              </a:rPr>
              <a:t>Additional resources (audio/slide presentations, readings, related websites, exercises) relating to public health ethics can be found at </a:t>
            </a:r>
            <a:r>
              <a:rPr lang="en-CA" sz="1200" kern="1200" dirty="0" smtClean="0">
                <a:solidFill>
                  <a:schemeClr val="tx1"/>
                </a:solidFill>
                <a:effectLst/>
                <a:latin typeface="+mn-lt"/>
                <a:ea typeface="+mn-ea"/>
                <a:cs typeface="+mn-cs"/>
                <a:hlinkClick r:id="rId3"/>
              </a:rPr>
              <a:t>http://oce.sph.unc.edu/phethics/modules.htm</a:t>
            </a:r>
            <a:r>
              <a:rPr lang="en-CA" sz="1200" i="1" u="sng" kern="1200" dirty="0" smtClean="0">
                <a:solidFill>
                  <a:schemeClr val="tx1"/>
                </a:solidFill>
                <a:effectLst/>
                <a:latin typeface="+mn-lt"/>
                <a:ea typeface="+mn-ea"/>
                <a:cs typeface="+mn-cs"/>
              </a:rPr>
              <a:t> </a:t>
            </a:r>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16</a:t>
            </a:fld>
            <a:endParaRPr lang="en-US"/>
          </a:p>
        </p:txBody>
      </p:sp>
    </p:spTree>
    <p:extLst>
      <p:ext uri="{BB962C8B-B14F-4D97-AF65-F5344CB8AC3E}">
        <p14:creationId xmlns:p14="http://schemas.microsoft.com/office/powerpoint/2010/main" val="422237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CA" sz="1200" i="1" kern="1200" dirty="0" smtClean="0">
                <a:solidFill>
                  <a:schemeClr val="tx1"/>
                </a:solidFill>
                <a:effectLst/>
                <a:latin typeface="+mn-lt"/>
                <a:ea typeface="+mn-ea"/>
                <a:cs typeface="+mn-cs"/>
              </a:rPr>
              <a:t>Research ethics</a:t>
            </a:r>
            <a:endParaRPr lang="en-GB" sz="1200" kern="1200" dirty="0" smtClean="0">
              <a:solidFill>
                <a:schemeClr val="tx1"/>
              </a:solidFill>
              <a:effectLst/>
              <a:latin typeface="+mn-lt"/>
              <a:ea typeface="+mn-ea"/>
              <a:cs typeface="+mn-cs"/>
            </a:endParaRPr>
          </a:p>
          <a:p>
            <a:r>
              <a:rPr lang="en-CA"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goals of research are oriented toward producing evidence to advance the greater good, including of individuals not yet affected by a condition or issue. At the same time, “traditional research ethics points to the primary value of the human person, and focuses largely on constraining the use of individuals (whether their bodies, parts, stories, or information) as means for the pursuit of collective scientific or technological ends” (Kenny and </a:t>
            </a:r>
            <a:r>
              <a:rPr lang="en-CA" sz="1200" kern="1200" dirty="0" err="1" smtClean="0">
                <a:solidFill>
                  <a:schemeClr val="tx1"/>
                </a:solidFill>
                <a:effectLst/>
                <a:latin typeface="+mn-lt"/>
                <a:ea typeface="+mn-ea"/>
                <a:cs typeface="+mn-cs"/>
              </a:rPr>
              <a:t>Giacomini</a:t>
            </a:r>
            <a:r>
              <a:rPr lang="en-CA" sz="1200" kern="1200" dirty="0" smtClean="0">
                <a:solidFill>
                  <a:schemeClr val="tx1"/>
                </a:solidFill>
                <a:effectLst/>
                <a:latin typeface="+mn-lt"/>
                <a:ea typeface="+mn-ea"/>
                <a:cs typeface="+mn-cs"/>
              </a:rPr>
              <a:t>, 2005, p.252) </a:t>
            </a:r>
            <a:endParaRPr lang="en-GB" sz="1200" kern="1200" dirty="0" smtClean="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pPr/>
              <a:t>17</a:t>
            </a:fld>
            <a:endParaRPr lang="en-US"/>
          </a:p>
        </p:txBody>
      </p:sp>
    </p:spTree>
    <p:extLst>
      <p:ext uri="{BB962C8B-B14F-4D97-AF65-F5344CB8AC3E}">
        <p14:creationId xmlns:p14="http://schemas.microsoft.com/office/powerpoint/2010/main" val="321173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ar-SA" smtClean="0"/>
          </a:p>
        </p:txBody>
      </p:sp>
      <p:sp>
        <p:nvSpPr>
          <p:cNvPr id="25604" name="Slide Number Placeholder 3"/>
          <p:cNvSpPr>
            <a:spLocks noGrp="1"/>
          </p:cNvSpPr>
          <p:nvPr>
            <p:ph type="sldNum" sz="quarter" idx="5"/>
          </p:nvPr>
        </p:nvSpPr>
        <p:spPr>
          <a:noFill/>
        </p:spPr>
        <p:txBody>
          <a:bodyPr/>
          <a:lstStyle/>
          <a:p>
            <a:fld id="{F3F0E335-8746-4F7C-9E30-A983A75DE6C0}" type="slidenum">
              <a:rPr lang="en-US" smtClean="0"/>
              <a:pPr/>
              <a:t>19</a:t>
            </a:fld>
            <a:endParaRPr lang="en-US" smtClean="0"/>
          </a:p>
        </p:txBody>
      </p:sp>
    </p:spTree>
    <p:extLst>
      <p:ext uri="{BB962C8B-B14F-4D97-AF65-F5344CB8AC3E}">
        <p14:creationId xmlns:p14="http://schemas.microsoft.com/office/powerpoint/2010/main" val="2336534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0"/>
            <a:ext cx="7772400" cy="1009650"/>
          </a:xfrm>
        </p:spPr>
        <p:txBody>
          <a:bodyPr>
            <a:normAutofit fontScale="90000"/>
          </a:bodyPr>
          <a:lstStyle/>
          <a:p>
            <a:r>
              <a:rPr lang="en-US" sz="6700" b="1" dirty="0" smtClean="0">
                <a:solidFill>
                  <a:srgbClr val="FF0000"/>
                </a:solidFill>
                <a:effectLst>
                  <a:outerShdw blurRad="38100" dist="38100" dir="2700000" algn="tl">
                    <a:srgbClr val="000000">
                      <a:alpha val="43137"/>
                    </a:srgbClr>
                  </a:outerShdw>
                </a:effectLst>
              </a:rPr>
              <a:t>Health Care Ethics </a:t>
            </a:r>
            <a:r>
              <a:rPr lang="en-US" dirty="0" smtClean="0">
                <a:solidFill>
                  <a:srgbClr val="FF0000"/>
                </a:solidFill>
              </a:rPr>
              <a:t/>
            </a:r>
            <a:br>
              <a:rPr lang="en-US" dirty="0" smtClean="0">
                <a:solidFill>
                  <a:srgbClr val="FF0000"/>
                </a:solidFill>
              </a:rPr>
            </a:br>
            <a:r>
              <a:rPr lang="en-CA" dirty="0" smtClean="0">
                <a:solidFill>
                  <a:srgbClr val="FF0000"/>
                </a:solidFill>
              </a:rPr>
              <a:t/>
            </a:r>
            <a:br>
              <a:rPr lang="en-CA" dirty="0" smtClean="0">
                <a:solidFill>
                  <a:srgbClr val="FF0000"/>
                </a:solidFill>
              </a:rPr>
            </a:br>
            <a:endParaRPr lang="en-CA"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7678738" cy="684213"/>
          </a:xfrm>
        </p:spPr>
        <p:txBody>
          <a:bodyPr/>
          <a:lstStyle/>
          <a:p>
            <a:r>
              <a:rPr lang="en-US" sz="3200" b="1" dirty="0" smtClean="0">
                <a:solidFill>
                  <a:srgbClr val="FF0000"/>
                </a:solidFill>
              </a:rPr>
              <a:t>Types of Health Care institutions</a:t>
            </a:r>
          </a:p>
        </p:txBody>
      </p:sp>
      <p:sp>
        <p:nvSpPr>
          <p:cNvPr id="6147" name="Rectangle 3"/>
          <p:cNvSpPr>
            <a:spLocks noGrp="1" noChangeArrowheads="1"/>
          </p:cNvSpPr>
          <p:nvPr>
            <p:ph type="body" idx="1"/>
          </p:nvPr>
        </p:nvSpPr>
        <p:spPr>
          <a:xfrm>
            <a:off x="215900" y="1089025"/>
            <a:ext cx="8470900" cy="5543550"/>
          </a:xfrm>
        </p:spPr>
        <p:txBody>
          <a:bodyPr/>
          <a:lstStyle/>
          <a:p>
            <a:pPr>
              <a:buNone/>
            </a:pPr>
            <a:r>
              <a:rPr lang="en-US" b="1" u="sng" dirty="0" smtClean="0">
                <a:solidFill>
                  <a:srgbClr val="990000"/>
                </a:solidFill>
                <a:latin typeface="Times New Roman" pitchFamily="18" charset="0"/>
                <a:cs typeface="Times New Roman" pitchFamily="18" charset="0"/>
              </a:rPr>
              <a:t>Classification of health care institutions :</a:t>
            </a:r>
          </a:p>
          <a:p>
            <a:pPr>
              <a:buNone/>
            </a:pPr>
            <a:r>
              <a:rPr lang="en-US" sz="2800" dirty="0" smtClean="0"/>
              <a:t>Institutions providing health care can be classified in one of three ways:</a:t>
            </a:r>
          </a:p>
        </p:txBody>
      </p:sp>
      <p:sp>
        <p:nvSpPr>
          <p:cNvPr id="100356" name="Oval 4"/>
          <p:cNvSpPr>
            <a:spLocks noChangeArrowheads="1"/>
          </p:cNvSpPr>
          <p:nvPr/>
        </p:nvSpPr>
        <p:spPr bwMode="auto">
          <a:xfrm>
            <a:off x="287338" y="2997200"/>
            <a:ext cx="2916237" cy="792163"/>
          </a:xfrm>
          <a:prstGeom prst="ellipse">
            <a:avLst/>
          </a:prstGeom>
          <a:solidFill>
            <a:srgbClr val="00FFFF"/>
          </a:solidFill>
          <a:ln w="9525">
            <a:solidFill>
              <a:schemeClr val="tx1"/>
            </a:solidFill>
            <a:round/>
            <a:headEnd/>
            <a:tailEnd/>
          </a:ln>
        </p:spPr>
        <p:txBody>
          <a:bodyPr wrap="none" anchor="ctr"/>
          <a:lstStyle/>
          <a:p>
            <a:pPr algn="ctr"/>
            <a:r>
              <a:rPr lang="en-US" sz="1400" b="1">
                <a:latin typeface="Verdana" pitchFamily="34" charset="0"/>
              </a:rPr>
              <a:t>Classifications by length of </a:t>
            </a:r>
          </a:p>
          <a:p>
            <a:pPr algn="ctr"/>
            <a:r>
              <a:rPr lang="en-US" sz="1400" b="1">
                <a:latin typeface="Verdana" pitchFamily="34" charset="0"/>
              </a:rPr>
              <a:t>stay</a:t>
            </a:r>
          </a:p>
        </p:txBody>
      </p:sp>
      <p:sp>
        <p:nvSpPr>
          <p:cNvPr id="100357" name="Oval 5"/>
          <p:cNvSpPr>
            <a:spLocks noChangeArrowheads="1"/>
          </p:cNvSpPr>
          <p:nvPr/>
        </p:nvSpPr>
        <p:spPr bwMode="auto">
          <a:xfrm>
            <a:off x="3348038" y="2960688"/>
            <a:ext cx="2771775" cy="792162"/>
          </a:xfrm>
          <a:prstGeom prst="ellipse">
            <a:avLst/>
          </a:prstGeom>
          <a:solidFill>
            <a:srgbClr val="00FFFF"/>
          </a:solidFill>
          <a:ln w="9525">
            <a:solidFill>
              <a:schemeClr val="tx1"/>
            </a:solidFill>
            <a:round/>
            <a:headEnd/>
            <a:tailEnd/>
          </a:ln>
        </p:spPr>
        <p:txBody>
          <a:bodyPr wrap="none" anchor="ctr"/>
          <a:lstStyle/>
          <a:p>
            <a:pPr algn="ctr"/>
            <a:r>
              <a:rPr lang="en-US" sz="1400" b="1" dirty="0">
                <a:latin typeface="Verdana" pitchFamily="34" charset="0"/>
              </a:rPr>
              <a:t>Classification by type of </a:t>
            </a:r>
          </a:p>
          <a:p>
            <a:pPr algn="ctr"/>
            <a:r>
              <a:rPr lang="en-US" sz="1400" b="1" dirty="0">
                <a:latin typeface="Verdana" pitchFamily="34" charset="0"/>
              </a:rPr>
              <a:t>services:</a:t>
            </a:r>
          </a:p>
        </p:txBody>
      </p:sp>
      <p:sp>
        <p:nvSpPr>
          <p:cNvPr id="100358" name="Oval 6"/>
          <p:cNvSpPr>
            <a:spLocks noChangeArrowheads="1"/>
          </p:cNvSpPr>
          <p:nvPr/>
        </p:nvSpPr>
        <p:spPr bwMode="auto">
          <a:xfrm>
            <a:off x="6262688" y="2960688"/>
            <a:ext cx="2701925" cy="792162"/>
          </a:xfrm>
          <a:prstGeom prst="ellipse">
            <a:avLst/>
          </a:prstGeom>
          <a:solidFill>
            <a:srgbClr val="00FFFF"/>
          </a:solidFill>
          <a:ln w="9525">
            <a:solidFill>
              <a:schemeClr val="tx1"/>
            </a:solidFill>
            <a:round/>
            <a:headEnd/>
            <a:tailEnd/>
          </a:ln>
        </p:spPr>
        <p:txBody>
          <a:bodyPr wrap="none" anchor="ctr"/>
          <a:lstStyle/>
          <a:p>
            <a:pPr algn="ctr"/>
            <a:r>
              <a:rPr lang="en-US" sz="1400" b="1">
                <a:latin typeface="Verdana" pitchFamily="34" charset="0"/>
              </a:rPr>
              <a:t>Classification by type of</a:t>
            </a:r>
          </a:p>
          <a:p>
            <a:pPr algn="ctr"/>
            <a:r>
              <a:rPr lang="en-US" sz="1400" b="1">
                <a:latin typeface="Verdana" pitchFamily="34" charset="0"/>
              </a:rPr>
              <a:t> ownership:</a:t>
            </a:r>
          </a:p>
        </p:txBody>
      </p:sp>
      <p:sp>
        <p:nvSpPr>
          <p:cNvPr id="100359" name="Rectangle 7"/>
          <p:cNvSpPr>
            <a:spLocks noChangeArrowheads="1"/>
          </p:cNvSpPr>
          <p:nvPr/>
        </p:nvSpPr>
        <p:spPr bwMode="auto">
          <a:xfrm>
            <a:off x="576263" y="4400550"/>
            <a:ext cx="2447925" cy="1981200"/>
          </a:xfrm>
          <a:prstGeom prst="rect">
            <a:avLst/>
          </a:prstGeom>
          <a:solidFill>
            <a:srgbClr val="FFCCFF"/>
          </a:solidFill>
          <a:ln w="9525">
            <a:solidFill>
              <a:schemeClr val="tx1"/>
            </a:solidFill>
            <a:miter lim="800000"/>
            <a:headEnd/>
            <a:tailEnd/>
          </a:ln>
        </p:spPr>
        <p:txBody>
          <a:bodyPr wrap="none" anchor="ctr"/>
          <a:lstStyle/>
          <a:p>
            <a:pPr algn="l" rtl="0"/>
            <a:r>
              <a:rPr lang="en-US" sz="1600" i="1" dirty="0"/>
              <a:t>● Short stay</a:t>
            </a:r>
          </a:p>
          <a:p>
            <a:pPr algn="l" rtl="0"/>
            <a:r>
              <a:rPr lang="en-US" sz="1600" i="1" dirty="0"/>
              <a:t>● Traditional acute </a:t>
            </a:r>
          </a:p>
          <a:p>
            <a:pPr algn="l" rtl="0"/>
            <a:r>
              <a:rPr lang="en-US" sz="1600" i="1" dirty="0"/>
              <a:t>   care</a:t>
            </a:r>
          </a:p>
          <a:p>
            <a:pPr algn="l" rtl="0"/>
            <a:r>
              <a:rPr lang="en-US" sz="1600" i="1" dirty="0"/>
              <a:t>● Long –term care</a:t>
            </a:r>
          </a:p>
          <a:p>
            <a:pPr algn="l" rtl="0"/>
            <a:endParaRPr lang="en-US" sz="1600" i="1" dirty="0"/>
          </a:p>
          <a:p>
            <a:pPr algn="l" rtl="0"/>
            <a:endParaRPr lang="en-US" sz="1600" i="1" dirty="0"/>
          </a:p>
          <a:p>
            <a:pPr algn="l" rtl="0"/>
            <a:endParaRPr lang="en-US" sz="1600" i="1" dirty="0"/>
          </a:p>
        </p:txBody>
      </p:sp>
      <p:sp>
        <p:nvSpPr>
          <p:cNvPr id="100360" name="Rectangle 8"/>
          <p:cNvSpPr>
            <a:spLocks noChangeArrowheads="1"/>
          </p:cNvSpPr>
          <p:nvPr/>
        </p:nvSpPr>
        <p:spPr bwMode="auto">
          <a:xfrm>
            <a:off x="3492500" y="4437063"/>
            <a:ext cx="2592388" cy="1979612"/>
          </a:xfrm>
          <a:prstGeom prst="rect">
            <a:avLst/>
          </a:prstGeom>
          <a:solidFill>
            <a:srgbClr val="FFCCFF"/>
          </a:solidFill>
          <a:ln w="9525">
            <a:solidFill>
              <a:schemeClr val="tx1"/>
            </a:solidFill>
            <a:miter lim="800000"/>
            <a:headEnd/>
            <a:tailEnd/>
          </a:ln>
        </p:spPr>
        <p:txBody>
          <a:bodyPr wrap="none" anchor="ctr"/>
          <a:lstStyle/>
          <a:p>
            <a:pPr algn="l"/>
            <a:r>
              <a:rPr lang="en-US" sz="1600" i="1" dirty="0">
                <a:latin typeface="Times New Roman" pitchFamily="18" charset="0"/>
              </a:rPr>
              <a:t>●  </a:t>
            </a:r>
            <a:r>
              <a:rPr lang="en-US" sz="1600" i="1" dirty="0"/>
              <a:t>General vs. specialty</a:t>
            </a:r>
          </a:p>
          <a:p>
            <a:pPr algn="l"/>
            <a:r>
              <a:rPr lang="en-US" i="1" dirty="0">
                <a:latin typeface="Verdana" pitchFamily="34" charset="0"/>
              </a:rPr>
              <a:t>●</a:t>
            </a:r>
            <a:r>
              <a:rPr lang="en-US" dirty="0">
                <a:latin typeface="Verdana" pitchFamily="34" charset="0"/>
              </a:rPr>
              <a:t> </a:t>
            </a:r>
            <a:r>
              <a:rPr lang="en-US" sz="1600" i="1" dirty="0"/>
              <a:t>Community vs. tertiary</a:t>
            </a:r>
          </a:p>
          <a:p>
            <a:pPr algn="l"/>
            <a:r>
              <a:rPr lang="en-US" i="1" dirty="0">
                <a:latin typeface="Verdana" pitchFamily="34" charset="0"/>
              </a:rPr>
              <a:t>●</a:t>
            </a:r>
            <a:r>
              <a:rPr lang="en-US" dirty="0">
                <a:latin typeface="Verdana" pitchFamily="34" charset="0"/>
              </a:rPr>
              <a:t> </a:t>
            </a:r>
            <a:r>
              <a:rPr lang="en-US" sz="1600" i="1" dirty="0"/>
              <a:t>Sub-acute(transitional) </a:t>
            </a:r>
          </a:p>
          <a:p>
            <a:pPr algn="l"/>
            <a:r>
              <a:rPr lang="en-US" sz="1600" i="1" dirty="0"/>
              <a:t>    care</a:t>
            </a:r>
          </a:p>
          <a:p>
            <a:pPr algn="l"/>
            <a:r>
              <a:rPr lang="en-US" i="1" dirty="0">
                <a:latin typeface="Verdana" pitchFamily="34" charset="0"/>
              </a:rPr>
              <a:t>●</a:t>
            </a:r>
            <a:r>
              <a:rPr lang="en-US" dirty="0">
                <a:latin typeface="Verdana" pitchFamily="34" charset="0"/>
              </a:rPr>
              <a:t> </a:t>
            </a:r>
            <a:r>
              <a:rPr lang="en-US" sz="1600" i="1" dirty="0"/>
              <a:t>In-home care</a:t>
            </a:r>
          </a:p>
          <a:p>
            <a:pPr algn="l"/>
            <a:r>
              <a:rPr lang="en-US" i="1" dirty="0">
                <a:latin typeface="Verdana" pitchFamily="34" charset="0"/>
              </a:rPr>
              <a:t>●</a:t>
            </a:r>
            <a:r>
              <a:rPr lang="en-US" dirty="0">
                <a:latin typeface="Verdana" pitchFamily="34" charset="0"/>
              </a:rPr>
              <a:t> </a:t>
            </a:r>
            <a:r>
              <a:rPr lang="en-US" sz="1600" i="1" dirty="0"/>
              <a:t>Ambulatory care</a:t>
            </a:r>
          </a:p>
        </p:txBody>
      </p:sp>
      <p:sp>
        <p:nvSpPr>
          <p:cNvPr id="100361" name="Rectangle 9"/>
          <p:cNvSpPr>
            <a:spLocks noChangeArrowheads="1"/>
          </p:cNvSpPr>
          <p:nvPr/>
        </p:nvSpPr>
        <p:spPr bwMode="auto">
          <a:xfrm>
            <a:off x="6443663" y="4400550"/>
            <a:ext cx="2376487" cy="2016125"/>
          </a:xfrm>
          <a:prstGeom prst="rect">
            <a:avLst/>
          </a:prstGeom>
          <a:solidFill>
            <a:srgbClr val="FFCCFF"/>
          </a:solidFill>
          <a:ln w="9525">
            <a:solidFill>
              <a:schemeClr val="tx1"/>
            </a:solidFill>
            <a:miter lim="800000"/>
            <a:headEnd/>
            <a:tailEnd/>
          </a:ln>
        </p:spPr>
        <p:txBody>
          <a:bodyPr wrap="none" anchor="ctr"/>
          <a:lstStyle/>
          <a:p>
            <a:pPr algn="l"/>
            <a:r>
              <a:rPr lang="en-US" sz="1600" i="1" dirty="0"/>
              <a:t>● Governmental</a:t>
            </a:r>
          </a:p>
          <a:p>
            <a:pPr algn="l"/>
            <a:r>
              <a:rPr lang="en-US" i="1" dirty="0">
                <a:latin typeface="Verdana" pitchFamily="34" charset="0"/>
              </a:rPr>
              <a:t>●</a:t>
            </a:r>
            <a:r>
              <a:rPr lang="en-US" dirty="0">
                <a:latin typeface="Verdana" pitchFamily="34" charset="0"/>
              </a:rPr>
              <a:t> </a:t>
            </a:r>
            <a:r>
              <a:rPr lang="en-US" sz="1600" i="1" dirty="0"/>
              <a:t>Non-Governmental </a:t>
            </a:r>
          </a:p>
          <a:p>
            <a:pPr algn="l"/>
            <a:r>
              <a:rPr lang="en-US" sz="1600" i="1" dirty="0"/>
              <a:t>    * For-profit</a:t>
            </a:r>
          </a:p>
          <a:p>
            <a:pPr algn="l"/>
            <a:r>
              <a:rPr lang="en-US" sz="1600" i="1" dirty="0"/>
              <a:t>    * Non-for-profit</a:t>
            </a:r>
          </a:p>
          <a:p>
            <a:pPr algn="l"/>
            <a:endParaRPr lang="en-US" i="1" dirty="0">
              <a:latin typeface="Verdana" pitchFamily="34" charset="0"/>
            </a:endParaRPr>
          </a:p>
          <a:p>
            <a:pPr algn="l"/>
            <a:endParaRPr lang="en-US" dirty="0">
              <a:latin typeface="Verdana" pitchFamily="34" charset="0"/>
            </a:endParaRPr>
          </a:p>
        </p:txBody>
      </p:sp>
      <p:sp>
        <p:nvSpPr>
          <p:cNvPr id="100363" name="Line 11"/>
          <p:cNvSpPr>
            <a:spLocks noChangeShapeType="1"/>
          </p:cNvSpPr>
          <p:nvPr/>
        </p:nvSpPr>
        <p:spPr bwMode="auto">
          <a:xfrm>
            <a:off x="4859338" y="3860800"/>
            <a:ext cx="0" cy="396875"/>
          </a:xfrm>
          <a:prstGeom prst="line">
            <a:avLst/>
          </a:prstGeom>
          <a:noFill/>
          <a:ln w="9525">
            <a:solidFill>
              <a:schemeClr val="tx1"/>
            </a:solidFill>
            <a:round/>
            <a:headEnd/>
            <a:tailEnd type="triangle" w="med" len="med"/>
          </a:ln>
        </p:spPr>
        <p:txBody>
          <a:bodyPr/>
          <a:lstStyle/>
          <a:p>
            <a:endParaRPr lang="en-CA"/>
          </a:p>
        </p:txBody>
      </p:sp>
      <p:sp>
        <p:nvSpPr>
          <p:cNvPr id="100364" name="Line 12"/>
          <p:cNvSpPr>
            <a:spLocks noChangeShapeType="1"/>
          </p:cNvSpPr>
          <p:nvPr/>
        </p:nvSpPr>
        <p:spPr bwMode="auto">
          <a:xfrm>
            <a:off x="7775575" y="3860800"/>
            <a:ext cx="0" cy="396875"/>
          </a:xfrm>
          <a:prstGeom prst="line">
            <a:avLst/>
          </a:prstGeom>
          <a:noFill/>
          <a:ln w="9525">
            <a:solidFill>
              <a:schemeClr val="tx1"/>
            </a:solidFill>
            <a:round/>
            <a:headEnd/>
            <a:tailEnd type="triangle" w="med" len="med"/>
          </a:ln>
        </p:spPr>
        <p:txBody>
          <a:bodyPr/>
          <a:lstStyle/>
          <a:p>
            <a:endParaRPr lang="en-CA"/>
          </a:p>
        </p:txBody>
      </p:sp>
      <p:sp>
        <p:nvSpPr>
          <p:cNvPr id="100365" name="Line 13"/>
          <p:cNvSpPr>
            <a:spLocks noChangeShapeType="1"/>
          </p:cNvSpPr>
          <p:nvPr/>
        </p:nvSpPr>
        <p:spPr bwMode="auto">
          <a:xfrm>
            <a:off x="1871663" y="3933825"/>
            <a:ext cx="0" cy="396875"/>
          </a:xfrm>
          <a:prstGeom prst="line">
            <a:avLst/>
          </a:prstGeom>
          <a:noFill/>
          <a:ln w="9525">
            <a:solidFill>
              <a:schemeClr val="tx1"/>
            </a:solidFill>
            <a:round/>
            <a:headEnd/>
            <a:tailEnd type="triangle" w="med" len="med"/>
          </a:ln>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1000"/>
                                        <p:tgtEl>
                                          <p:spTgt spid="100356"/>
                                        </p:tgtEl>
                                      </p:cBhvr>
                                    </p:animEffect>
                                    <p:anim calcmode="lin" valueType="num">
                                      <p:cBhvr>
                                        <p:cTn id="8" dur="1000" fill="hold"/>
                                        <p:tgtEl>
                                          <p:spTgt spid="100356"/>
                                        </p:tgtEl>
                                        <p:attrNameLst>
                                          <p:attrName>ppt_x</p:attrName>
                                        </p:attrNameLst>
                                      </p:cBhvr>
                                      <p:tavLst>
                                        <p:tav tm="0">
                                          <p:val>
                                            <p:strVal val="#ppt_x"/>
                                          </p:val>
                                        </p:tav>
                                        <p:tav tm="100000">
                                          <p:val>
                                            <p:strVal val="#ppt_x"/>
                                          </p:val>
                                        </p:tav>
                                      </p:tavLst>
                                    </p:anim>
                                    <p:anim calcmode="lin" valueType="num">
                                      <p:cBhvr>
                                        <p:cTn id="9" dur="1000" fill="hold"/>
                                        <p:tgtEl>
                                          <p:spTgt spid="1003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00365"/>
                                        </p:tgtEl>
                                        <p:attrNameLst>
                                          <p:attrName>style.visibility</p:attrName>
                                        </p:attrNameLst>
                                      </p:cBhvr>
                                      <p:to>
                                        <p:strVal val="visible"/>
                                      </p:to>
                                    </p:set>
                                    <p:animEffect transition="in" filter="fade">
                                      <p:cBhvr>
                                        <p:cTn id="13" dur="1000"/>
                                        <p:tgtEl>
                                          <p:spTgt spid="100365"/>
                                        </p:tgtEl>
                                      </p:cBhvr>
                                    </p:animEffect>
                                    <p:anim calcmode="lin" valueType="num">
                                      <p:cBhvr>
                                        <p:cTn id="14" dur="1000" fill="hold"/>
                                        <p:tgtEl>
                                          <p:spTgt spid="100365"/>
                                        </p:tgtEl>
                                        <p:attrNameLst>
                                          <p:attrName>ppt_x</p:attrName>
                                        </p:attrNameLst>
                                      </p:cBhvr>
                                      <p:tavLst>
                                        <p:tav tm="0">
                                          <p:val>
                                            <p:strVal val="#ppt_x"/>
                                          </p:val>
                                        </p:tav>
                                        <p:tav tm="100000">
                                          <p:val>
                                            <p:strVal val="#ppt_x"/>
                                          </p:val>
                                        </p:tav>
                                      </p:tavLst>
                                    </p:anim>
                                    <p:anim calcmode="lin" valueType="num">
                                      <p:cBhvr>
                                        <p:cTn id="15" dur="1000" fill="hold"/>
                                        <p:tgtEl>
                                          <p:spTgt spid="10036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00359"/>
                                        </p:tgtEl>
                                        <p:attrNameLst>
                                          <p:attrName>style.visibility</p:attrName>
                                        </p:attrNameLst>
                                      </p:cBhvr>
                                      <p:to>
                                        <p:strVal val="visible"/>
                                      </p:to>
                                    </p:set>
                                    <p:animEffect transition="in" filter="circle(in)">
                                      <p:cBhvr>
                                        <p:cTn id="20" dur="2000"/>
                                        <p:tgtEl>
                                          <p:spTgt spid="100359"/>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00357"/>
                                        </p:tgtEl>
                                        <p:attrNameLst>
                                          <p:attrName>style.visibility</p:attrName>
                                        </p:attrNameLst>
                                      </p:cBhvr>
                                      <p:to>
                                        <p:strVal val="visible"/>
                                      </p:to>
                                    </p:set>
                                    <p:animEffect transition="in" filter="fade">
                                      <p:cBhvr>
                                        <p:cTn id="25" dur="1000"/>
                                        <p:tgtEl>
                                          <p:spTgt spid="100357"/>
                                        </p:tgtEl>
                                      </p:cBhvr>
                                    </p:animEffect>
                                    <p:anim calcmode="lin" valueType="num">
                                      <p:cBhvr>
                                        <p:cTn id="26" dur="1000" fill="hold"/>
                                        <p:tgtEl>
                                          <p:spTgt spid="100357"/>
                                        </p:tgtEl>
                                        <p:attrNameLst>
                                          <p:attrName>ppt_x</p:attrName>
                                        </p:attrNameLst>
                                      </p:cBhvr>
                                      <p:tavLst>
                                        <p:tav tm="0">
                                          <p:val>
                                            <p:strVal val="#ppt_x"/>
                                          </p:val>
                                        </p:tav>
                                        <p:tav tm="100000">
                                          <p:val>
                                            <p:strVal val="#ppt_x"/>
                                          </p:val>
                                        </p:tav>
                                      </p:tavLst>
                                    </p:anim>
                                    <p:anim calcmode="lin" valueType="num">
                                      <p:cBhvr>
                                        <p:cTn id="27" dur="1000" fill="hold"/>
                                        <p:tgtEl>
                                          <p:spTgt spid="100357"/>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7" presetClass="entr" presetSubtype="0" fill="hold" grpId="0" nodeType="afterEffect">
                                  <p:stCondLst>
                                    <p:cond delay="0"/>
                                  </p:stCondLst>
                                  <p:childTnLst>
                                    <p:set>
                                      <p:cBhvr>
                                        <p:cTn id="30" dur="1" fill="hold">
                                          <p:stCondLst>
                                            <p:cond delay="0"/>
                                          </p:stCondLst>
                                        </p:cTn>
                                        <p:tgtEl>
                                          <p:spTgt spid="100363"/>
                                        </p:tgtEl>
                                        <p:attrNameLst>
                                          <p:attrName>style.visibility</p:attrName>
                                        </p:attrNameLst>
                                      </p:cBhvr>
                                      <p:to>
                                        <p:strVal val="visible"/>
                                      </p:to>
                                    </p:set>
                                    <p:animEffect transition="in" filter="fade">
                                      <p:cBhvr>
                                        <p:cTn id="31" dur="1000"/>
                                        <p:tgtEl>
                                          <p:spTgt spid="100363"/>
                                        </p:tgtEl>
                                      </p:cBhvr>
                                    </p:animEffect>
                                    <p:anim calcmode="lin" valueType="num">
                                      <p:cBhvr>
                                        <p:cTn id="32" dur="1000" fill="hold"/>
                                        <p:tgtEl>
                                          <p:spTgt spid="100363"/>
                                        </p:tgtEl>
                                        <p:attrNameLst>
                                          <p:attrName>ppt_x</p:attrName>
                                        </p:attrNameLst>
                                      </p:cBhvr>
                                      <p:tavLst>
                                        <p:tav tm="0">
                                          <p:val>
                                            <p:strVal val="#ppt_x"/>
                                          </p:val>
                                        </p:tav>
                                        <p:tav tm="100000">
                                          <p:val>
                                            <p:strVal val="#ppt_x"/>
                                          </p:val>
                                        </p:tav>
                                      </p:tavLst>
                                    </p:anim>
                                    <p:anim calcmode="lin" valueType="num">
                                      <p:cBhvr>
                                        <p:cTn id="33" dur="1000" fill="hold"/>
                                        <p:tgtEl>
                                          <p:spTgt spid="10036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00360"/>
                                        </p:tgtEl>
                                        <p:attrNameLst>
                                          <p:attrName>style.visibility</p:attrName>
                                        </p:attrNameLst>
                                      </p:cBhvr>
                                      <p:to>
                                        <p:strVal val="visible"/>
                                      </p:to>
                                    </p:set>
                                    <p:animEffect transition="in" filter="circle(in)">
                                      <p:cBhvr>
                                        <p:cTn id="38" dur="2000"/>
                                        <p:tgtEl>
                                          <p:spTgt spid="100360"/>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00358"/>
                                        </p:tgtEl>
                                        <p:attrNameLst>
                                          <p:attrName>style.visibility</p:attrName>
                                        </p:attrNameLst>
                                      </p:cBhvr>
                                      <p:to>
                                        <p:strVal val="visible"/>
                                      </p:to>
                                    </p:set>
                                    <p:animEffect transition="in" filter="fade">
                                      <p:cBhvr>
                                        <p:cTn id="43" dur="1000"/>
                                        <p:tgtEl>
                                          <p:spTgt spid="100358"/>
                                        </p:tgtEl>
                                      </p:cBhvr>
                                    </p:animEffect>
                                    <p:anim calcmode="lin" valueType="num">
                                      <p:cBhvr>
                                        <p:cTn id="44" dur="1000" fill="hold"/>
                                        <p:tgtEl>
                                          <p:spTgt spid="100358"/>
                                        </p:tgtEl>
                                        <p:attrNameLst>
                                          <p:attrName>ppt_x</p:attrName>
                                        </p:attrNameLst>
                                      </p:cBhvr>
                                      <p:tavLst>
                                        <p:tav tm="0">
                                          <p:val>
                                            <p:strVal val="#ppt_x"/>
                                          </p:val>
                                        </p:tav>
                                        <p:tav tm="100000">
                                          <p:val>
                                            <p:strVal val="#ppt_x"/>
                                          </p:val>
                                        </p:tav>
                                      </p:tavLst>
                                    </p:anim>
                                    <p:anim calcmode="lin" valueType="num">
                                      <p:cBhvr>
                                        <p:cTn id="45" dur="1000" fill="hold"/>
                                        <p:tgtEl>
                                          <p:spTgt spid="100358"/>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7" presetClass="entr" presetSubtype="0" fill="hold" grpId="0" nodeType="afterEffect">
                                  <p:stCondLst>
                                    <p:cond delay="0"/>
                                  </p:stCondLst>
                                  <p:childTnLst>
                                    <p:set>
                                      <p:cBhvr>
                                        <p:cTn id="48" dur="1" fill="hold">
                                          <p:stCondLst>
                                            <p:cond delay="0"/>
                                          </p:stCondLst>
                                        </p:cTn>
                                        <p:tgtEl>
                                          <p:spTgt spid="100364"/>
                                        </p:tgtEl>
                                        <p:attrNameLst>
                                          <p:attrName>style.visibility</p:attrName>
                                        </p:attrNameLst>
                                      </p:cBhvr>
                                      <p:to>
                                        <p:strVal val="visible"/>
                                      </p:to>
                                    </p:set>
                                    <p:animEffect transition="in" filter="fade">
                                      <p:cBhvr>
                                        <p:cTn id="49" dur="1000"/>
                                        <p:tgtEl>
                                          <p:spTgt spid="100364"/>
                                        </p:tgtEl>
                                      </p:cBhvr>
                                    </p:animEffect>
                                    <p:anim calcmode="lin" valueType="num">
                                      <p:cBhvr>
                                        <p:cTn id="50" dur="1000" fill="hold"/>
                                        <p:tgtEl>
                                          <p:spTgt spid="100364"/>
                                        </p:tgtEl>
                                        <p:attrNameLst>
                                          <p:attrName>ppt_x</p:attrName>
                                        </p:attrNameLst>
                                      </p:cBhvr>
                                      <p:tavLst>
                                        <p:tav tm="0">
                                          <p:val>
                                            <p:strVal val="#ppt_x"/>
                                          </p:val>
                                        </p:tav>
                                        <p:tav tm="100000">
                                          <p:val>
                                            <p:strVal val="#ppt_x"/>
                                          </p:val>
                                        </p:tav>
                                      </p:tavLst>
                                    </p:anim>
                                    <p:anim calcmode="lin" valueType="num">
                                      <p:cBhvr>
                                        <p:cTn id="51" dur="1000" fill="hold"/>
                                        <p:tgtEl>
                                          <p:spTgt spid="10036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00361"/>
                                        </p:tgtEl>
                                        <p:attrNameLst>
                                          <p:attrName>style.visibility</p:attrName>
                                        </p:attrNameLst>
                                      </p:cBhvr>
                                      <p:to>
                                        <p:strVal val="visible"/>
                                      </p:to>
                                    </p:set>
                                    <p:anim calcmode="lin" valueType="num">
                                      <p:cBhvr>
                                        <p:cTn id="56" dur="1000" fill="hold"/>
                                        <p:tgtEl>
                                          <p:spTgt spid="100361"/>
                                        </p:tgtEl>
                                        <p:attrNameLst>
                                          <p:attrName>ppt_w</p:attrName>
                                        </p:attrNameLst>
                                      </p:cBhvr>
                                      <p:tavLst>
                                        <p:tav tm="0">
                                          <p:val>
                                            <p:strVal val="#ppt_w*0.70"/>
                                          </p:val>
                                        </p:tav>
                                        <p:tav tm="100000">
                                          <p:val>
                                            <p:strVal val="#ppt_w"/>
                                          </p:val>
                                        </p:tav>
                                      </p:tavLst>
                                    </p:anim>
                                    <p:anim calcmode="lin" valueType="num">
                                      <p:cBhvr>
                                        <p:cTn id="57" dur="1000" fill="hold"/>
                                        <p:tgtEl>
                                          <p:spTgt spid="100361"/>
                                        </p:tgtEl>
                                        <p:attrNameLst>
                                          <p:attrName>ppt_h</p:attrName>
                                        </p:attrNameLst>
                                      </p:cBhvr>
                                      <p:tavLst>
                                        <p:tav tm="0">
                                          <p:val>
                                            <p:strVal val="#ppt_h"/>
                                          </p:val>
                                        </p:tav>
                                        <p:tav tm="100000">
                                          <p:val>
                                            <p:strVal val="#ppt_h"/>
                                          </p:val>
                                        </p:tav>
                                      </p:tavLst>
                                    </p:anim>
                                    <p:animEffect transition="in" filter="fade">
                                      <p:cBhvr>
                                        <p:cTn id="58" dur="1000"/>
                                        <p:tgtEl>
                                          <p:spTgt spid="100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8" grpId="0" animBg="1"/>
      <p:bldP spid="100359" grpId="0" animBg="1"/>
      <p:bldP spid="100360" grpId="0" animBg="1"/>
      <p:bldP spid="100361" grpId="0" animBg="1"/>
      <p:bldP spid="100363" grpId="0" animBg="1"/>
      <p:bldP spid="100364" grpId="0" animBg="1"/>
      <p:bldP spid="1003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smtClean="0">
                <a:solidFill>
                  <a:srgbClr val="FF0000"/>
                </a:solidFill>
              </a:rPr>
              <a:t/>
            </a:r>
            <a:br>
              <a:rPr lang="en-CA" sz="3200" dirty="0" smtClean="0">
                <a:solidFill>
                  <a:srgbClr val="FF0000"/>
                </a:solidFill>
              </a:rPr>
            </a:br>
            <a:endParaRPr lang="en-CA" sz="3200" dirty="0">
              <a:solidFill>
                <a:srgbClr val="FF0000"/>
              </a:solidFill>
            </a:endParaRPr>
          </a:p>
        </p:txBody>
      </p:sp>
      <p:sp>
        <p:nvSpPr>
          <p:cNvPr id="3" name="Content Placeholder 2"/>
          <p:cNvSpPr>
            <a:spLocks noGrp="1"/>
          </p:cNvSpPr>
          <p:nvPr>
            <p:ph idx="1"/>
          </p:nvPr>
        </p:nvSpPr>
        <p:spPr>
          <a:xfrm>
            <a:off x="304800" y="304800"/>
            <a:ext cx="8610600" cy="6248400"/>
          </a:xfrm>
        </p:spPr>
        <p:txBody>
          <a:bodyPr>
            <a:normAutofit/>
          </a:bodyPr>
          <a:lstStyle/>
          <a:p>
            <a:pPr algn="just">
              <a:buNone/>
            </a:pPr>
            <a:r>
              <a:rPr lang="en-CA" dirty="0" smtClean="0"/>
              <a:t>Health professionals are conceived as “bureaucrats of health” who are (and, according to H.T. Engelhardt, are properly) entrepreneurs and who see themselves as providing their clients (now seen merely as consumers) with all legally available services regardless of the health professional’s own personal moral views. Health care professionals will do the best possible job for the lowest possible fee to attract more “customers:” it is, once again, an ethic of “outward performance” rather than one of “inner intention.”</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lnSpcReduction="10000"/>
          </a:bodyPr>
          <a:lstStyle/>
          <a:p>
            <a:pPr algn="just"/>
            <a:r>
              <a:rPr lang="en-CA" dirty="0" smtClean="0"/>
              <a:t>Health ethics has a broad focus, faced by health professionals, health policy‑</a:t>
            </a:r>
            <a:r>
              <a:rPr lang="en-CA" dirty="0" err="1" smtClean="0"/>
              <a:t>makers</a:t>
            </a:r>
            <a:r>
              <a:rPr lang="en-CA" dirty="0" smtClean="0"/>
              <a:t> and health researchers, as well as by patients, families, and communities, including clinical care, health services and systems, public health, epidemiology, information technology and the use of animals in research. </a:t>
            </a:r>
          </a:p>
          <a:p>
            <a:pPr algn="just"/>
            <a:r>
              <a:rPr lang="en-CA" dirty="0" smtClean="0">
                <a:solidFill>
                  <a:srgbClr val="FF0000"/>
                </a:solidFill>
              </a:rPr>
              <a:t>For example</a:t>
            </a:r>
            <a:r>
              <a:rPr lang="en-CA" dirty="0" smtClean="0"/>
              <a:t>, if authorities have a limited supply of vaccine, an ethical analysis of the situation is likely to take into account clinical concerns about vaccine side effects, epidemiological concerns about immunity and population risk, and logistic concerns about maintaining an effective and efficient delivery system</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229600" cy="5745163"/>
          </a:xfrm>
        </p:spPr>
        <p:txBody>
          <a:bodyPr>
            <a:normAutofit/>
          </a:bodyPr>
          <a:lstStyle/>
          <a:p>
            <a:pPr algn="just"/>
            <a:r>
              <a:rPr lang="en-CA" dirty="0" smtClean="0"/>
              <a:t>Health ethics is increasingly on the curriculum in health professional and bioscience training, as well as programmes in health administration, health economics, public health, law, biotechnology (e.g. genomics) and environmental health. Though it is a comparatively young field, there is an extensive and growing international literature in the area, and many research efforts are devoted to understanding it.</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228600"/>
            <a:ext cx="8243888" cy="1314450"/>
          </a:xfrm>
        </p:spPr>
        <p:txBody>
          <a:bodyPr/>
          <a:lstStyle/>
          <a:p>
            <a:pPr eaLnBrk="1" fontAlgn="auto" hangingPunct="1">
              <a:spcAft>
                <a:spcPts val="0"/>
              </a:spcAft>
              <a:defRPr/>
            </a:pPr>
            <a:r>
              <a:rPr lang="en-US" altLang="zh-CN" dirty="0" smtClean="0">
                <a:solidFill>
                  <a:srgbClr val="FF0000"/>
                </a:solidFill>
              </a:rPr>
              <a:t>Professional Ethics</a:t>
            </a:r>
          </a:p>
        </p:txBody>
      </p:sp>
      <p:sp>
        <p:nvSpPr>
          <p:cNvPr id="16387" name="Rectangle 5"/>
          <p:cNvSpPr>
            <a:spLocks noGrp="1" noChangeArrowheads="1"/>
          </p:cNvSpPr>
          <p:nvPr>
            <p:ph idx="1"/>
          </p:nvPr>
        </p:nvSpPr>
        <p:spPr>
          <a:xfrm>
            <a:off x="457200" y="1600200"/>
            <a:ext cx="8229600" cy="5029200"/>
          </a:xfrm>
        </p:spPr>
        <p:txBody>
          <a:bodyPr>
            <a:normAutofit/>
          </a:bodyPr>
          <a:lstStyle/>
          <a:p>
            <a:pPr algn="l" rtl="0" eaLnBrk="1" hangingPunct="1">
              <a:lnSpc>
                <a:spcPct val="90000"/>
              </a:lnSpc>
            </a:pPr>
            <a:r>
              <a:rPr lang="en-US" altLang="zh-CN" b="1" dirty="0" smtClean="0">
                <a:solidFill>
                  <a:srgbClr val="CC3300"/>
                </a:solidFill>
              </a:rPr>
              <a:t>Professional ethics</a:t>
            </a:r>
            <a:r>
              <a:rPr lang="en-US" altLang="zh-CN" sz="2800" dirty="0" smtClean="0"/>
              <a:t> are standards of conduct that apply to people who have a professional occupation or role. </a:t>
            </a:r>
          </a:p>
          <a:p>
            <a:pPr algn="l" rtl="0" eaLnBrk="1" hangingPunct="1">
              <a:lnSpc>
                <a:spcPct val="90000"/>
              </a:lnSpc>
            </a:pPr>
            <a:r>
              <a:rPr lang="en-US" altLang="zh-CN" sz="2800" dirty="0" smtClean="0"/>
              <a:t>A person who enters a profession acquires ethical obligations because society trusts them to provide valuable goods and services that cannot be provided unless their conduct conforms to certain standards.  </a:t>
            </a:r>
          </a:p>
          <a:p>
            <a:pPr algn="l" rtl="0" eaLnBrk="1" hangingPunct="1">
              <a:lnSpc>
                <a:spcPct val="90000"/>
              </a:lnSpc>
            </a:pPr>
            <a:r>
              <a:rPr lang="en-US" altLang="zh-CN" sz="2800" dirty="0" smtClean="0"/>
              <a:t>Professionals who fail to live up to their ethical obligations betray this trust. </a:t>
            </a:r>
          </a:p>
          <a:p>
            <a:pPr algn="l" rtl="0" eaLnBrk="1" hangingPunct="1">
              <a:lnSpc>
                <a:spcPct val="90000"/>
              </a:lnSpc>
            </a:pPr>
            <a:r>
              <a:rPr lang="en-US" altLang="zh-CN" sz="2800" dirty="0" smtClean="0"/>
              <a:t>Professional ethics studied by ethicists include medical ethics.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Medical care ethics</a:t>
            </a:r>
            <a:endParaRPr lang="en-GB" dirty="0">
              <a:solidFill>
                <a:srgbClr val="FF0000"/>
              </a:solidFill>
            </a:endParaRPr>
          </a:p>
        </p:txBody>
      </p:sp>
      <p:sp>
        <p:nvSpPr>
          <p:cNvPr id="3" name="Content Placeholder 2"/>
          <p:cNvSpPr>
            <a:spLocks noGrp="1"/>
          </p:cNvSpPr>
          <p:nvPr>
            <p:ph idx="1"/>
          </p:nvPr>
        </p:nvSpPr>
        <p:spPr>
          <a:xfrm>
            <a:off x="152400" y="1600200"/>
            <a:ext cx="8534400" cy="4525963"/>
          </a:xfrm>
        </p:spPr>
        <p:txBody>
          <a:bodyPr/>
          <a:lstStyle/>
          <a:p>
            <a:r>
              <a:rPr lang="en-GB" dirty="0" smtClean="0"/>
              <a:t>Individual emphasis. </a:t>
            </a:r>
          </a:p>
          <a:p>
            <a:pPr algn="just"/>
            <a:r>
              <a:rPr lang="en-GB" dirty="0" smtClean="0"/>
              <a:t>Focuses on </a:t>
            </a:r>
            <a:r>
              <a:rPr lang="en-GB" dirty="0"/>
              <a:t>p</a:t>
            </a:r>
            <a:r>
              <a:rPr lang="en-GB" dirty="0" smtClean="0"/>
              <a:t>atient autonomy and best interest.</a:t>
            </a:r>
          </a:p>
          <a:p>
            <a:r>
              <a:rPr lang="en-GB" dirty="0" smtClean="0"/>
              <a:t>Patient-focused values.</a:t>
            </a:r>
          </a:p>
          <a:p>
            <a:r>
              <a:rPr lang="en-GB" dirty="0" smtClean="0"/>
              <a:t>Promoting cure and treatment of existing health conditions. </a:t>
            </a:r>
          </a:p>
          <a:p>
            <a:r>
              <a:rPr lang="en-GB" dirty="0" smtClean="0"/>
              <a:t>Justice and duties to others, including public good, are never far away. </a:t>
            </a:r>
          </a:p>
          <a:p>
            <a:endParaRPr lang="en-GB" dirty="0"/>
          </a:p>
        </p:txBody>
      </p:sp>
    </p:spTree>
    <p:extLst>
      <p:ext uri="{BB962C8B-B14F-4D97-AF65-F5344CB8AC3E}">
        <p14:creationId xmlns:p14="http://schemas.microsoft.com/office/powerpoint/2010/main" val="1485071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Public health ethics</a:t>
            </a:r>
            <a:endParaRPr lang="en-GB" dirty="0">
              <a:solidFill>
                <a:srgbClr val="FF0000"/>
              </a:solidFill>
            </a:endParaRPr>
          </a:p>
        </p:txBody>
      </p:sp>
      <p:sp>
        <p:nvSpPr>
          <p:cNvPr id="3" name="Content Placeholder 2"/>
          <p:cNvSpPr>
            <a:spLocks noGrp="1"/>
          </p:cNvSpPr>
          <p:nvPr>
            <p:ph idx="1"/>
          </p:nvPr>
        </p:nvSpPr>
        <p:spPr>
          <a:xfrm>
            <a:off x="457200" y="1417638"/>
            <a:ext cx="8229600" cy="4525963"/>
          </a:xfrm>
        </p:spPr>
        <p:txBody>
          <a:bodyPr>
            <a:noAutofit/>
          </a:bodyPr>
          <a:lstStyle/>
          <a:p>
            <a:pPr algn="just"/>
            <a:r>
              <a:rPr lang="en-GB" dirty="0"/>
              <a:t>Measures designed to protect and enhance health of public and prevent ill-health</a:t>
            </a:r>
          </a:p>
          <a:p>
            <a:pPr algn="just"/>
            <a:r>
              <a:rPr lang="en-GB" dirty="0"/>
              <a:t>Emphasizes greater good of a population or community and pursuit of collective action</a:t>
            </a:r>
          </a:p>
          <a:p>
            <a:pPr algn="just"/>
            <a:r>
              <a:rPr lang="en-GB" dirty="0"/>
              <a:t>May be tension between duty to place rights and needs of individuals above those of society</a:t>
            </a:r>
          </a:p>
          <a:p>
            <a:pPr algn="just"/>
            <a:r>
              <a:rPr lang="en-GB" dirty="0"/>
              <a:t>Since public is comprised of individuals, public health initiatives can result in benefits for individuals too</a:t>
            </a:r>
            <a:endParaRPr lang="en-CA" dirty="0"/>
          </a:p>
        </p:txBody>
      </p:sp>
    </p:spTree>
    <p:extLst>
      <p:ext uri="{BB962C8B-B14F-4D97-AF65-F5344CB8AC3E}">
        <p14:creationId xmlns:p14="http://schemas.microsoft.com/office/powerpoint/2010/main" val="50164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Research ethics</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Goal is producing evidence to advance greater good, including for individuals not yet affected by a condition/issue</a:t>
            </a:r>
          </a:p>
          <a:p>
            <a:r>
              <a:rPr lang="en-GB" dirty="0" smtClean="0"/>
              <a:t>“Points to the primary value of the human person and focuses largely on constraining the use of individuals…as means for the pursuit of collective scientific or technological ends” (Kenny and </a:t>
            </a:r>
            <a:r>
              <a:rPr lang="en-GB" dirty="0" err="1" smtClean="0"/>
              <a:t>Giacomini</a:t>
            </a:r>
            <a:r>
              <a:rPr lang="en-GB" dirty="0" smtClean="0"/>
              <a:t> 2005)</a:t>
            </a:r>
            <a:endParaRPr lang="en-CA" dirty="0" smtClean="0"/>
          </a:p>
          <a:p>
            <a:pPr lvl="1"/>
            <a:endParaRPr lang="en-GB" dirty="0" smtClean="0"/>
          </a:p>
          <a:p>
            <a:endParaRPr lang="en-GB" dirty="0"/>
          </a:p>
        </p:txBody>
      </p:sp>
    </p:spTree>
    <p:extLst>
      <p:ext uri="{BB962C8B-B14F-4D97-AF65-F5344CB8AC3E}">
        <p14:creationId xmlns:p14="http://schemas.microsoft.com/office/powerpoint/2010/main" val="3975907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dirty="0" smtClean="0">
                <a:solidFill>
                  <a:srgbClr val="FF0000"/>
                </a:solidFill>
              </a:rPr>
              <a:t>Ethics </a:t>
            </a:r>
            <a:r>
              <a:rPr lang="en-US" dirty="0" err="1" smtClean="0">
                <a:solidFill>
                  <a:srgbClr val="FF0000"/>
                </a:solidFill>
              </a:rPr>
              <a:t>vs</a:t>
            </a:r>
            <a:r>
              <a:rPr lang="en-US" dirty="0" smtClean="0">
                <a:solidFill>
                  <a:srgbClr val="FF0000"/>
                </a:solidFill>
              </a:rPr>
              <a:t> Laws </a:t>
            </a:r>
            <a:endParaRPr lang="ar-SA" dirty="0" smtClean="0">
              <a:solidFill>
                <a:srgbClr val="FF0000"/>
              </a:solidFill>
            </a:endParaRPr>
          </a:p>
        </p:txBody>
      </p:sp>
      <p:sp>
        <p:nvSpPr>
          <p:cNvPr id="14339" name="Content Placeholder 2"/>
          <p:cNvSpPr>
            <a:spLocks noGrp="1"/>
          </p:cNvSpPr>
          <p:nvPr>
            <p:ph idx="1"/>
          </p:nvPr>
        </p:nvSpPr>
        <p:spPr>
          <a:xfrm>
            <a:off x="457200" y="1600200"/>
            <a:ext cx="8382000" cy="4525963"/>
          </a:xfrm>
        </p:spPr>
        <p:txBody>
          <a:bodyPr rtlCol="0">
            <a:normAutofit fontScale="92500"/>
          </a:bodyPr>
          <a:lstStyle/>
          <a:p>
            <a:pPr algn="l" rtl="0" eaLnBrk="1" fontAlgn="auto" hangingPunct="1">
              <a:spcAft>
                <a:spcPts val="0"/>
              </a:spcAft>
              <a:buNone/>
              <a:defRPr/>
            </a:pPr>
            <a:r>
              <a:rPr lang="en-US" sz="3200" dirty="0" smtClean="0"/>
              <a:t>1. Ethics are rules of conduct. </a:t>
            </a:r>
          </a:p>
          <a:p>
            <a:pPr algn="l" rtl="0" eaLnBrk="1" fontAlgn="auto" hangingPunct="1">
              <a:spcAft>
                <a:spcPts val="0"/>
              </a:spcAft>
              <a:buNone/>
              <a:defRPr/>
            </a:pPr>
            <a:r>
              <a:rPr lang="en-US" sz="3200" dirty="0" smtClean="0"/>
              <a:t>Laws are rules developed by governments in order to provide balance in society and protection to its citizens.</a:t>
            </a:r>
          </a:p>
          <a:p>
            <a:pPr algn="l" rtl="0" eaLnBrk="1" fontAlgn="auto" hangingPunct="1">
              <a:spcAft>
                <a:spcPts val="0"/>
              </a:spcAft>
              <a:buNone/>
              <a:defRPr/>
            </a:pPr>
            <a:r>
              <a:rPr lang="en-US" sz="3200" dirty="0" smtClean="0"/>
              <a:t>2. Ethics comes from people’s awareness of what is right and wrong. </a:t>
            </a:r>
          </a:p>
          <a:p>
            <a:pPr algn="l" rtl="0" eaLnBrk="1" fontAlgn="auto" hangingPunct="1">
              <a:spcAft>
                <a:spcPts val="0"/>
              </a:spcAft>
              <a:buNone/>
              <a:defRPr/>
            </a:pPr>
            <a:r>
              <a:rPr lang="en-US" sz="3200" dirty="0" smtClean="0"/>
              <a:t>3. Laws are enforced by governments to its people.</a:t>
            </a:r>
            <a:r>
              <a:rPr lang="en-US" dirty="0" smtClean="0"/>
              <a:t/>
            </a:r>
            <a:br>
              <a:rPr lang="en-US" dirty="0" smtClean="0"/>
            </a:br>
            <a:r>
              <a:rPr lang="en-US" dirty="0" smtClean="0"/>
              <a:t/>
            </a:r>
            <a:br>
              <a:rPr lang="en-US" dirty="0" smtClean="0"/>
            </a:br>
            <a:endParaRPr lang="ar-S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dirty="0" smtClean="0">
                <a:solidFill>
                  <a:srgbClr val="FF0000"/>
                </a:solidFill>
              </a:rPr>
              <a:t>Ethics </a:t>
            </a:r>
            <a:r>
              <a:rPr lang="en-US" dirty="0" err="1" smtClean="0">
                <a:solidFill>
                  <a:srgbClr val="FF0000"/>
                </a:solidFill>
              </a:rPr>
              <a:t>vs</a:t>
            </a:r>
            <a:r>
              <a:rPr lang="en-US" dirty="0" smtClean="0">
                <a:solidFill>
                  <a:srgbClr val="FF0000"/>
                </a:solidFill>
              </a:rPr>
              <a:t> Laws </a:t>
            </a:r>
            <a:endParaRPr lang="ar-SA" dirty="0" smtClean="0">
              <a:solidFill>
                <a:srgbClr val="FF0000"/>
              </a:solidFill>
            </a:endParaRPr>
          </a:p>
        </p:txBody>
      </p:sp>
      <p:sp>
        <p:nvSpPr>
          <p:cNvPr id="14339" name="Content Placeholder 2"/>
          <p:cNvSpPr>
            <a:spLocks noGrp="1"/>
          </p:cNvSpPr>
          <p:nvPr>
            <p:ph idx="1"/>
          </p:nvPr>
        </p:nvSpPr>
        <p:spPr>
          <a:xfrm>
            <a:off x="457200" y="1371600"/>
            <a:ext cx="8229600" cy="4724400"/>
          </a:xfrm>
        </p:spPr>
        <p:txBody>
          <a:bodyPr>
            <a:noAutofit/>
          </a:bodyPr>
          <a:lstStyle/>
          <a:p>
            <a:pPr algn="l" rtl="0" eaLnBrk="1" hangingPunct="1">
              <a:buNone/>
            </a:pPr>
            <a:r>
              <a:rPr lang="en-US" sz="2800" dirty="0" smtClean="0"/>
              <a:t>3. Ethics are moral codes which every person must conform to. </a:t>
            </a:r>
          </a:p>
          <a:p>
            <a:pPr algn="l" rtl="0" eaLnBrk="1" hangingPunct="1">
              <a:buNone/>
            </a:pPr>
            <a:r>
              <a:rPr lang="en-US" sz="2800" dirty="0" smtClean="0"/>
              <a:t>Laws are codifications of ethics meant to regulate between society members.</a:t>
            </a:r>
          </a:p>
          <a:p>
            <a:pPr algn="l" rtl="0" eaLnBrk="1" hangingPunct="1">
              <a:buNone/>
            </a:pPr>
            <a:r>
              <a:rPr lang="en-US" sz="2800" dirty="0" smtClean="0"/>
              <a:t>4. Ethics does not carry any punishment to anyone who violates it. </a:t>
            </a:r>
          </a:p>
          <a:p>
            <a:pPr algn="l" rtl="0" eaLnBrk="1" hangingPunct="1">
              <a:buNone/>
            </a:pPr>
            <a:r>
              <a:rPr lang="en-US" sz="2800" dirty="0" smtClean="0"/>
              <a:t>The law will punish anyone who happens to violate it.</a:t>
            </a:r>
          </a:p>
          <a:p>
            <a:pPr algn="l" rtl="0" eaLnBrk="1" hangingPunct="1">
              <a:buNone/>
            </a:pPr>
            <a:r>
              <a:rPr lang="en-US" sz="2800" dirty="0" smtClean="0"/>
              <a:t>5.  Ethics comes from within a person’s moral values. </a:t>
            </a:r>
          </a:p>
          <a:p>
            <a:pPr algn="l" rtl="0" eaLnBrk="1" hangingPunct="1">
              <a:buNone/>
            </a:pPr>
            <a:r>
              <a:rPr lang="en-US" sz="2800" dirty="0" smtClean="0"/>
              <a:t>Laws are made with ethics as a guiding principle.</a:t>
            </a:r>
          </a:p>
          <a:p>
            <a:pPr algn="l" rtl="0" eaLnBrk="1" hangingPunct="1">
              <a:buNone/>
            </a:pPr>
            <a:endParaRPr lang="en-US" sz="2800" dirty="0" smtClean="0"/>
          </a:p>
          <a:p>
            <a:pPr algn="l" rtl="0" eaLnBrk="1" hangingPunct="1">
              <a:buNone/>
            </a:pPr>
            <a:endParaRPr lang="ar-SA"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List of Topics</a:t>
            </a:r>
            <a:endParaRPr lang="en-C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458200" cy="5181600"/>
          </a:xfrm>
        </p:spPr>
        <p:txBody>
          <a:bodyPr>
            <a:normAutofit fontScale="92500" lnSpcReduction="10000"/>
          </a:bodyPr>
          <a:lstStyle/>
          <a:p>
            <a:pPr algn="just"/>
            <a:r>
              <a:rPr lang="en-US" dirty="0" smtClean="0"/>
              <a:t>The definition of various health institutions and Explanation of the different health professions.</a:t>
            </a:r>
          </a:p>
          <a:p>
            <a:pPr algn="just"/>
            <a:r>
              <a:rPr lang="en-US" dirty="0" smtClean="0"/>
              <a:t>Ethics of Health Professions practitioners. </a:t>
            </a:r>
          </a:p>
          <a:p>
            <a:pPr algn="just"/>
            <a:r>
              <a:rPr lang="en-US" dirty="0" smtClean="0"/>
              <a:t>The difference between law and ethics of health practitioners . </a:t>
            </a:r>
            <a:endParaRPr lang="en-CA" dirty="0" smtClean="0"/>
          </a:p>
          <a:p>
            <a:pPr algn="just"/>
            <a:r>
              <a:rPr lang="en-US" dirty="0" smtClean="0"/>
              <a:t>The system of profession practice : Definition and professional errors</a:t>
            </a:r>
            <a:r>
              <a:rPr lang="en-US" dirty="0" smtClean="0"/>
              <a:t>). </a:t>
            </a:r>
            <a:endParaRPr lang="en-CA" dirty="0" smtClean="0"/>
          </a:p>
          <a:p>
            <a:pPr algn="just"/>
            <a:r>
              <a:rPr lang="en-US" dirty="0" smtClean="0"/>
              <a:t>Ethics in Islam (Introduction to the history of medicine and ethics of Muslims). </a:t>
            </a:r>
            <a:endParaRPr lang="en-CA" dirty="0" smtClean="0"/>
          </a:p>
          <a:p>
            <a:pPr algn="just"/>
            <a:r>
              <a:rPr lang="en-US" dirty="0" smtClean="0"/>
              <a:t>Therapeutics and its provisions.  </a:t>
            </a:r>
            <a:endParaRPr lang="en-CA" dirty="0" smtClean="0"/>
          </a:p>
          <a:p>
            <a:pPr algn="just"/>
            <a:r>
              <a:rPr lang="en-US" dirty="0" smtClean="0"/>
              <a:t>Jurisprudence of health professions practice.</a:t>
            </a:r>
            <a:endParaRPr lang="en-CA" dirty="0" smtClean="0"/>
          </a:p>
          <a:p>
            <a:pPr>
              <a:buNone/>
            </a:pPr>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rmAutofit/>
          </a:bodyPr>
          <a:lstStyle/>
          <a:p>
            <a:pPr algn="just"/>
            <a:r>
              <a:rPr lang="en-US" dirty="0" smtClean="0"/>
              <a:t>Etiquette and ethics in learning.</a:t>
            </a:r>
          </a:p>
          <a:p>
            <a:pPr algn="just"/>
            <a:r>
              <a:rPr lang="en-US" dirty="0" smtClean="0"/>
              <a:t> General manners in learning and in dealing with teachers and professors, technicians and others. </a:t>
            </a:r>
            <a:endParaRPr lang="en-CA" dirty="0" smtClean="0"/>
          </a:p>
          <a:p>
            <a:pPr algn="just"/>
            <a:r>
              <a:rPr lang="en-US" dirty="0" smtClean="0"/>
              <a:t>Etiquette with peers (intellectual property rights : the fight against fraud).</a:t>
            </a:r>
            <a:endParaRPr lang="en-CA" dirty="0" smtClean="0"/>
          </a:p>
          <a:p>
            <a:pPr algn="just"/>
            <a:r>
              <a:rPr lang="en-US" dirty="0" smtClean="0"/>
              <a:t>The rights and duties of the patient, health practitioners, the community and the ethics of research in the field of health (controls of research and experiments on living organisms and on humans too). </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228600" y="928486"/>
            <a:ext cx="8686800" cy="4495800"/>
          </a:xfrm>
        </p:spPr>
        <p:txBody>
          <a:bodyPr rtlCol="0">
            <a:noAutofit/>
          </a:bodyPr>
          <a:lstStyle/>
          <a:p>
            <a:pPr algn="just" rtl="0" eaLnBrk="1" fontAlgn="auto" hangingPunct="1">
              <a:lnSpc>
                <a:spcPct val="170000"/>
              </a:lnSpc>
              <a:spcAft>
                <a:spcPts val="0"/>
              </a:spcAft>
              <a:buFont typeface="Arial" pitchFamily="34" charset="0"/>
              <a:buChar char="•"/>
              <a:defRPr/>
            </a:pPr>
            <a:r>
              <a:rPr lang="en-US" altLang="zh-CN" sz="2000" b="1" dirty="0"/>
              <a:t>Nowadays, conflicts of interests between the government and medical institutions, between medical institutions and medical personnel, between physicians and patients are getting more and more serious and complex. </a:t>
            </a:r>
          </a:p>
          <a:p>
            <a:pPr algn="just" rtl="0" eaLnBrk="1" fontAlgn="auto" hangingPunct="1">
              <a:lnSpc>
                <a:spcPct val="170000"/>
              </a:lnSpc>
              <a:spcAft>
                <a:spcPts val="0"/>
              </a:spcAft>
              <a:buFont typeface="Arial" pitchFamily="34" charset="0"/>
              <a:buChar char="•"/>
              <a:defRPr/>
            </a:pPr>
            <a:r>
              <a:rPr lang="en-US" altLang="zh-CN" sz="2000" b="1" dirty="0"/>
              <a:t>High technologies not only brought us hopes of cure but have also created a heavy economic burden. </a:t>
            </a:r>
          </a:p>
          <a:p>
            <a:pPr algn="just" rtl="0" eaLnBrk="1" fontAlgn="auto" hangingPunct="1">
              <a:lnSpc>
                <a:spcPct val="170000"/>
              </a:lnSpc>
              <a:spcAft>
                <a:spcPts val="0"/>
              </a:spcAft>
              <a:buFont typeface="Arial" pitchFamily="34" charset="0"/>
              <a:buChar char="•"/>
              <a:defRPr/>
            </a:pPr>
            <a:r>
              <a:rPr lang="en-US" altLang="zh-CN" sz="2000" b="1" dirty="0"/>
              <a:t>The ethical dilemmas of brain death, organ transplantation, and concerns about quality of life-have become increasingly prominent. </a:t>
            </a:r>
          </a:p>
          <a:p>
            <a:pPr algn="just" rtl="0" eaLnBrk="1" fontAlgn="auto" hangingPunct="1">
              <a:lnSpc>
                <a:spcPct val="170000"/>
              </a:lnSpc>
              <a:spcAft>
                <a:spcPts val="0"/>
              </a:spcAft>
              <a:buFont typeface="Arial" pitchFamily="34" charset="0"/>
              <a:buChar char="•"/>
              <a:defRPr/>
            </a:pPr>
            <a:r>
              <a:rPr lang="en-US" altLang="zh-CN" sz="2000" b="1" dirty="0"/>
              <a:t>A new and more specific </a:t>
            </a:r>
            <a:r>
              <a:rPr lang="en-US" altLang="zh-CN" sz="2000" b="1" dirty="0" smtClean="0"/>
              <a:t>ethics </a:t>
            </a:r>
            <a:r>
              <a:rPr lang="en-US" altLang="zh-CN" sz="2000" b="1" dirty="0"/>
              <a:t>must be developed to meet the demands of social development and medical service</a:t>
            </a:r>
            <a:r>
              <a:rPr lang="en-US" altLang="zh-CN" sz="2000" b="1" dirty="0" smtClean="0"/>
              <a:t>.</a:t>
            </a:r>
            <a:endParaRPr lang="en-US" altLang="zh-CN" sz="2000" b="1" dirty="0"/>
          </a:p>
          <a:p>
            <a:pPr algn="just" rtl="0" eaLnBrk="1" fontAlgn="auto" hangingPunct="1">
              <a:lnSpc>
                <a:spcPct val="170000"/>
              </a:lnSpc>
              <a:spcAft>
                <a:spcPts val="0"/>
              </a:spcAft>
              <a:buFont typeface="Arial" pitchFamily="34" charset="0"/>
              <a:buChar char="•"/>
              <a:defRPr/>
            </a:pPr>
            <a:r>
              <a:rPr lang="en-US" altLang="zh-CN" sz="2000" b="1" dirty="0"/>
              <a:t>Integration of the traditional medical ethics with modern principles and values.</a:t>
            </a:r>
          </a:p>
        </p:txBody>
      </p:sp>
      <p:sp>
        <p:nvSpPr>
          <p:cNvPr id="81924" name="Rectangle 4"/>
          <p:cNvSpPr>
            <a:spLocks noChangeArrowheads="1"/>
          </p:cNvSpPr>
          <p:nvPr/>
        </p:nvSpPr>
        <p:spPr bwMode="auto">
          <a:xfrm>
            <a:off x="1143000" y="304800"/>
            <a:ext cx="7135813" cy="1200150"/>
          </a:xfrm>
          <a:prstGeom prst="rect">
            <a:avLst/>
          </a:prstGeom>
          <a:noFill/>
          <a:ln w="9525">
            <a:noFill/>
            <a:miter lim="800000"/>
            <a:headEnd/>
            <a:tailEnd/>
          </a:ln>
          <a:effectLst/>
        </p:spPr>
        <p:txBody>
          <a:bodyPr wrap="none">
            <a:spAutoFit/>
          </a:bodyPr>
          <a:lstStyle/>
          <a:p>
            <a:pPr>
              <a:defRPr/>
            </a:pPr>
            <a:r>
              <a:rPr lang="en-US" altLang="zh-CN" sz="3600" b="1" dirty="0">
                <a:solidFill>
                  <a:srgbClr val="FF0000"/>
                </a:solidFill>
                <a:effectLst>
                  <a:outerShdw blurRad="38100" dist="38100" dir="2700000" algn="tl">
                    <a:srgbClr val="C0C0C0"/>
                  </a:outerShdw>
                </a:effectLst>
                <a:latin typeface="Arial" pitchFamily="34" charset="0"/>
              </a:rPr>
              <a:t>Why Ethics Become Important?</a:t>
            </a:r>
            <a:br>
              <a:rPr lang="en-US" altLang="zh-CN" sz="3600" b="1" dirty="0">
                <a:solidFill>
                  <a:srgbClr val="FF0000"/>
                </a:solidFill>
                <a:effectLst>
                  <a:outerShdw blurRad="38100" dist="38100" dir="2700000" algn="tl">
                    <a:srgbClr val="C0C0C0"/>
                  </a:outerShdw>
                </a:effectLst>
                <a:latin typeface="Arial" pitchFamily="34" charset="0"/>
              </a:rPr>
            </a:br>
            <a:endParaRPr lang="en-US" altLang="zh-CN" sz="3600" b="1" dirty="0">
              <a:solidFill>
                <a:srgbClr val="FF0000"/>
              </a:solidFill>
              <a:effectLst>
                <a:outerShdw blurRad="38100" dist="38100" dir="2700000" algn="tl">
                  <a:srgbClr val="C0C0C0"/>
                </a:outerShdw>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0000"/>
                </a:solidFill>
              </a:rPr>
              <a:t>Ethics</a:t>
            </a:r>
            <a:endParaRPr lang="en-CA" dirty="0">
              <a:solidFill>
                <a:srgbClr val="FF0000"/>
              </a:solidFill>
            </a:endParaRPr>
          </a:p>
        </p:txBody>
      </p:sp>
      <p:sp>
        <p:nvSpPr>
          <p:cNvPr id="3" name="Content Placeholder 2"/>
          <p:cNvSpPr>
            <a:spLocks noGrp="1"/>
          </p:cNvSpPr>
          <p:nvPr>
            <p:ph idx="1"/>
          </p:nvPr>
        </p:nvSpPr>
        <p:spPr/>
        <p:txBody>
          <a:bodyPr/>
          <a:lstStyle/>
          <a:p>
            <a:pPr algn="just"/>
            <a:r>
              <a:rPr lang="en-CA" dirty="0" smtClean="0"/>
              <a:t>Ethics, derived from the Greek </a:t>
            </a:r>
            <a:r>
              <a:rPr lang="en-CA" i="1" dirty="0" smtClean="0"/>
              <a:t>ethos</a:t>
            </a:r>
            <a:r>
              <a:rPr lang="en-CA" dirty="0" smtClean="0"/>
              <a:t>, or “behaviour”, is concerned with questions about right versus wrong conduct and what constitutes a good or bad life, as well as the situations in which values conflict (e.g. ethical dilemmas, systematic analysis and resolution of these conflicts).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82000" cy="5410200"/>
          </a:xfrm>
        </p:spPr>
        <p:txBody>
          <a:bodyPr>
            <a:normAutofit lnSpcReduction="10000"/>
          </a:bodyPr>
          <a:lstStyle/>
          <a:p>
            <a:pPr algn="just"/>
            <a:r>
              <a:rPr lang="en-CA" b="1" dirty="0" smtClean="0">
                <a:solidFill>
                  <a:srgbClr val="FF0000"/>
                </a:solidFill>
              </a:rPr>
              <a:t>Health ethics: </a:t>
            </a:r>
            <a:r>
              <a:rPr lang="en-CA" dirty="0" smtClean="0"/>
              <a:t>is the interdisciplinary field of study and practice that seeks specifically to understand the values undergirding making decisions and actions in:</a:t>
            </a:r>
          </a:p>
          <a:p>
            <a:pPr algn="just">
              <a:buNone/>
            </a:pPr>
            <a:r>
              <a:rPr lang="en-CA" dirty="0" smtClean="0"/>
              <a:t>1- health care.</a:t>
            </a:r>
          </a:p>
          <a:p>
            <a:pPr algn="just">
              <a:buNone/>
            </a:pPr>
            <a:r>
              <a:rPr lang="en-CA" dirty="0" smtClean="0"/>
              <a:t>2- health research. </a:t>
            </a:r>
          </a:p>
          <a:p>
            <a:pPr algn="just">
              <a:buNone/>
            </a:pPr>
            <a:r>
              <a:rPr lang="en-CA" dirty="0" smtClean="0"/>
              <a:t>3- health policy.  </a:t>
            </a:r>
          </a:p>
          <a:p>
            <a:pPr algn="just">
              <a:buNone/>
            </a:pPr>
            <a:r>
              <a:rPr lang="en-CA" dirty="0" smtClean="0"/>
              <a:t>to provide guidance for action when these values conflict.</a:t>
            </a:r>
          </a:p>
          <a:p>
            <a:pPr algn="just">
              <a:buNone/>
            </a:pPr>
            <a:r>
              <a:rPr lang="en-CA" dirty="0" smtClean="0"/>
              <a:t>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rgbClr val="FF0000"/>
                </a:solidFill>
              </a:rPr>
              <a:t>Ethics and Morality</a:t>
            </a:r>
            <a:br>
              <a:rPr lang="en-US" dirty="0" smtClean="0">
                <a:solidFill>
                  <a:srgbClr val="FF0000"/>
                </a:solidFill>
              </a:rPr>
            </a:br>
            <a:r>
              <a:rPr lang="en-US" dirty="0" smtClean="0">
                <a:solidFill>
                  <a:srgbClr val="FF0000"/>
                </a:solidFill>
              </a:rPr>
              <a:t>What are they?</a:t>
            </a:r>
          </a:p>
        </p:txBody>
      </p:sp>
      <p:sp>
        <p:nvSpPr>
          <p:cNvPr id="10244" name="Rectangle 3"/>
          <p:cNvSpPr>
            <a:spLocks noGrp="1" noChangeArrowheads="1"/>
          </p:cNvSpPr>
          <p:nvPr>
            <p:ph idx="1"/>
          </p:nvPr>
        </p:nvSpPr>
        <p:spPr>
          <a:xfrm>
            <a:off x="611188" y="1524000"/>
            <a:ext cx="7489825" cy="4991100"/>
          </a:xfrm>
        </p:spPr>
        <p:txBody>
          <a:bodyPr rtlCol="0">
            <a:normAutofit/>
          </a:bodyPr>
          <a:lstStyle/>
          <a:p>
            <a:pPr algn="l" rtl="0" eaLnBrk="1" fontAlgn="auto" hangingPunct="1">
              <a:spcAft>
                <a:spcPts val="0"/>
              </a:spcAft>
              <a:buFontTx/>
              <a:buNone/>
              <a:defRPr/>
            </a:pPr>
            <a:r>
              <a:rPr lang="en-US" dirty="0" smtClean="0"/>
              <a:t>The terms </a:t>
            </a:r>
            <a:r>
              <a:rPr lang="en-US" dirty="0" smtClean="0">
                <a:solidFill>
                  <a:schemeClr val="accent2">
                    <a:lumMod val="50000"/>
                  </a:schemeClr>
                </a:solidFill>
              </a:rPr>
              <a:t>ethics</a:t>
            </a:r>
            <a:r>
              <a:rPr lang="en-US" dirty="0" smtClean="0"/>
              <a:t> and </a:t>
            </a:r>
            <a:r>
              <a:rPr lang="en-US" dirty="0" smtClean="0">
                <a:solidFill>
                  <a:schemeClr val="accent2">
                    <a:lumMod val="50000"/>
                  </a:schemeClr>
                </a:solidFill>
              </a:rPr>
              <a:t>morality</a:t>
            </a:r>
            <a:r>
              <a:rPr lang="en-US" dirty="0" smtClean="0"/>
              <a:t> are often used interchangeably - indeed, they usually can mean the same thing, and in casual conversation there isn't a problem with switching between one and the other. </a:t>
            </a:r>
          </a:p>
          <a:p>
            <a:pPr algn="l" rtl="0" eaLnBrk="1" fontAlgn="auto" hangingPunct="1">
              <a:spcAft>
                <a:spcPts val="0"/>
              </a:spcAft>
              <a:buFontTx/>
              <a:buNone/>
              <a:defRPr/>
            </a:pPr>
            <a:r>
              <a:rPr lang="en-US" dirty="0" smtClean="0"/>
              <a:t>However, there is a distinction between them in philosophy!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rgbClr val="FF0000"/>
                </a:solidFill>
              </a:rPr>
              <a:t>Ethics and Morality</a:t>
            </a:r>
            <a:br>
              <a:rPr lang="en-US" dirty="0" smtClean="0">
                <a:solidFill>
                  <a:srgbClr val="FF0000"/>
                </a:solidFill>
              </a:rPr>
            </a:br>
            <a:r>
              <a:rPr lang="en-US" dirty="0" smtClean="0">
                <a:solidFill>
                  <a:srgbClr val="FF0000"/>
                </a:solidFill>
              </a:rPr>
              <a:t>What are they?</a:t>
            </a:r>
          </a:p>
        </p:txBody>
      </p:sp>
      <p:sp>
        <p:nvSpPr>
          <p:cNvPr id="12292" name="Rectangle 3"/>
          <p:cNvSpPr>
            <a:spLocks noGrp="1" noChangeArrowheads="1"/>
          </p:cNvSpPr>
          <p:nvPr>
            <p:ph idx="1"/>
          </p:nvPr>
        </p:nvSpPr>
        <p:spPr>
          <a:xfrm>
            <a:off x="468313" y="1916113"/>
            <a:ext cx="8229600" cy="4525962"/>
          </a:xfrm>
        </p:spPr>
        <p:txBody>
          <a:bodyPr rtlCol="0">
            <a:normAutofit/>
          </a:bodyPr>
          <a:lstStyle/>
          <a:p>
            <a:pPr algn="l" eaLnBrk="1" fontAlgn="auto" hangingPunct="1">
              <a:spcAft>
                <a:spcPts val="0"/>
              </a:spcAft>
              <a:buFontTx/>
              <a:buNone/>
              <a:defRPr/>
            </a:pPr>
            <a:r>
              <a:rPr lang="en-US" b="1" dirty="0" smtClean="0">
                <a:solidFill>
                  <a:srgbClr val="FF0000"/>
                </a:solidFill>
              </a:rPr>
              <a:t>Ethics</a:t>
            </a:r>
            <a:r>
              <a:rPr lang="en-US" dirty="0" smtClean="0"/>
              <a:t> and </a:t>
            </a:r>
            <a:r>
              <a:rPr lang="en-US" b="1" dirty="0" smtClean="0">
                <a:solidFill>
                  <a:srgbClr val="FF0000"/>
                </a:solidFill>
              </a:rPr>
              <a:t>morals</a:t>
            </a:r>
            <a:r>
              <a:rPr lang="en-US" dirty="0" smtClean="0"/>
              <a:t> both relate to “right” and “wrong” conduct. However, </a:t>
            </a:r>
            <a:r>
              <a:rPr lang="en-US" b="1" dirty="0" smtClean="0">
                <a:solidFill>
                  <a:srgbClr val="FF0000"/>
                </a:solidFill>
              </a:rPr>
              <a:t>ethics</a:t>
            </a:r>
            <a:r>
              <a:rPr lang="en-US" dirty="0" smtClean="0"/>
              <a:t> refer to the series of rules provided to an individual by an external source. e.g. their profession. On the other hand, </a:t>
            </a:r>
            <a:r>
              <a:rPr lang="en-US" b="1" dirty="0" smtClean="0">
                <a:solidFill>
                  <a:srgbClr val="FF0000"/>
                </a:solidFill>
              </a:rPr>
              <a:t>morals</a:t>
            </a:r>
            <a:r>
              <a:rPr lang="en-US" dirty="0" smtClean="0"/>
              <a:t> refer to an individual’s own principles regarding right and wrong. </a:t>
            </a:r>
            <a:endParaRPr lang="ar-SA" dirty="0" smtClean="0"/>
          </a:p>
          <a:p>
            <a:pPr eaLnBrk="1" fontAlgn="auto" hangingPunct="1">
              <a:spcAft>
                <a:spcPts val="0"/>
              </a:spcAft>
              <a:buFontTx/>
              <a:buNone/>
              <a:defRPr/>
            </a:pPr>
            <a:endParaRPr lang="en-US" dirty="0" smtClean="0">
              <a:solidFill>
                <a:schemeClr val="tx1">
                  <a:lumMod val="60000"/>
                  <a:lumOff val="40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1143000"/>
          </a:xfrm>
        </p:spPr>
        <p:txBody>
          <a:bodyPr>
            <a:noAutofit/>
          </a:bodyPr>
          <a:lstStyle/>
          <a:p>
            <a:r>
              <a:rPr lang="en-US" sz="3200" b="1" dirty="0" smtClean="0">
                <a:solidFill>
                  <a:srgbClr val="FF0000"/>
                </a:solidFill>
                <a:effectLst>
                  <a:outerShdw blurRad="38100" dist="38100" dir="2700000" algn="tl">
                    <a:srgbClr val="000000">
                      <a:alpha val="43137"/>
                    </a:srgbClr>
                  </a:outerShdw>
                </a:effectLst>
              </a:rPr>
              <a:t>The definition of </a:t>
            </a:r>
            <a:r>
              <a:rPr lang="en-US" sz="3200" b="1" dirty="0">
                <a:solidFill>
                  <a:srgbClr val="FF0000"/>
                </a:solidFill>
                <a:effectLst>
                  <a:outerShdw blurRad="38100" dist="38100" dir="2700000" algn="tl">
                    <a:srgbClr val="000000">
                      <a:alpha val="43137"/>
                    </a:srgbClr>
                  </a:outerShdw>
                </a:effectLst>
              </a:rPr>
              <a:t>health care </a:t>
            </a:r>
            <a:r>
              <a:rPr lang="en-US" sz="3200" b="1" dirty="0" smtClean="0">
                <a:solidFill>
                  <a:srgbClr val="FF0000"/>
                </a:solidFill>
                <a:effectLst>
                  <a:outerShdw blurRad="38100" dist="38100" dir="2700000" algn="tl">
                    <a:srgbClr val="000000">
                      <a:alpha val="43137"/>
                    </a:srgbClr>
                  </a:outerShdw>
                </a:effectLst>
              </a:rPr>
              <a:t>institutions and health professions</a:t>
            </a:r>
            <a:endParaRPr lang="en-CA"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00200"/>
            <a:ext cx="8458200" cy="4953000"/>
          </a:xfrm>
        </p:spPr>
        <p:txBody>
          <a:bodyPr>
            <a:normAutofit fontScale="92500" lnSpcReduction="10000"/>
          </a:bodyPr>
          <a:lstStyle/>
          <a:p>
            <a:pPr>
              <a:buNone/>
            </a:pPr>
            <a:r>
              <a:rPr lang="en-US" b="1" u="sng" dirty="0" smtClean="0">
                <a:solidFill>
                  <a:srgbClr val="00B050"/>
                </a:solidFill>
              </a:rPr>
              <a:t>Health care institutions: </a:t>
            </a:r>
          </a:p>
          <a:p>
            <a:pPr algn="just">
              <a:buNone/>
            </a:pPr>
            <a:r>
              <a:rPr lang="en-US" dirty="0" smtClean="0"/>
              <a:t>According of their roles as health care providers, employers, and community health resources, have special responsibilities for ethical conduct and ethical practices that go beyond meeting minimum legal and regulatory standards.</a:t>
            </a:r>
          </a:p>
          <a:p>
            <a:pPr algn="just">
              <a:buNone/>
            </a:pPr>
            <a:r>
              <a:rPr lang="en-US" dirty="0" smtClean="0"/>
              <a:t>The term </a:t>
            </a:r>
            <a:r>
              <a:rPr lang="en-US" i="1" dirty="0" smtClean="0"/>
              <a:t>health care institution </a:t>
            </a:r>
            <a:r>
              <a:rPr lang="en-US" dirty="0" smtClean="0"/>
              <a:t>represents the mission, programs, and services as defined and implemented by the institution's leadership, including the governing board, executive management, and medical staff leadership. </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1499</Words>
  <Application>Microsoft Office PowerPoint</Application>
  <PresentationFormat>On-screen Show (4:3)</PresentationFormat>
  <Paragraphs>113</Paragraphs>
  <Slides>19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宋体</vt:lpstr>
      <vt:lpstr>Arial</vt:lpstr>
      <vt:lpstr>Calibri</vt:lpstr>
      <vt:lpstr>Times New Roman</vt:lpstr>
      <vt:lpstr>Verdana</vt:lpstr>
      <vt:lpstr>Office Theme</vt:lpstr>
      <vt:lpstr>Health Care Ethics   </vt:lpstr>
      <vt:lpstr>List of Topics</vt:lpstr>
      <vt:lpstr>PowerPoint Presentation</vt:lpstr>
      <vt:lpstr>PowerPoint Presentation</vt:lpstr>
      <vt:lpstr>Ethics</vt:lpstr>
      <vt:lpstr>PowerPoint Presentation</vt:lpstr>
      <vt:lpstr>Ethics and Morality What are they?</vt:lpstr>
      <vt:lpstr>Ethics and Morality What are they?</vt:lpstr>
      <vt:lpstr>The definition of health care institutions and health professions</vt:lpstr>
      <vt:lpstr>Types of Health Care institutions</vt:lpstr>
      <vt:lpstr> </vt:lpstr>
      <vt:lpstr>PowerPoint Presentation</vt:lpstr>
      <vt:lpstr>PowerPoint Presentation</vt:lpstr>
      <vt:lpstr>Professional Ethics</vt:lpstr>
      <vt:lpstr>Medical care ethics</vt:lpstr>
      <vt:lpstr>Public health ethics</vt:lpstr>
      <vt:lpstr>Research ethics</vt:lpstr>
      <vt:lpstr>Ethics vs Laws </vt:lpstr>
      <vt:lpstr>Ethics vs Laws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Ethics  (6501131) </dc:title>
  <dc:creator>ABU ELNOUR</dc:creator>
  <cp:lastModifiedBy>Osama Mosa</cp:lastModifiedBy>
  <cp:revision>50</cp:revision>
  <dcterms:created xsi:type="dcterms:W3CDTF">2006-08-16T00:00:00Z</dcterms:created>
  <dcterms:modified xsi:type="dcterms:W3CDTF">2017-02-11T10:58:45Z</dcterms:modified>
</cp:coreProperties>
</file>