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4" r:id="rId5"/>
    <p:sldId id="260" r:id="rId6"/>
    <p:sldId id="266" r:id="rId7"/>
    <p:sldId id="267" r:id="rId8"/>
    <p:sldId id="268" r:id="rId9"/>
    <p:sldId id="269" r:id="rId10"/>
    <p:sldId id="270" r:id="rId11"/>
    <p:sldId id="271" r:id="rId12"/>
    <p:sldId id="262" r:id="rId13"/>
    <p:sldId id="273" r:id="rId14"/>
    <p:sldId id="274" r:id="rId15"/>
    <p:sldId id="275" r:id="rId16"/>
    <p:sldId id="272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5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4502-576F-4782-AE14-C4DE64904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BE39B-C033-4E60-ABE3-532BA44FE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BC8E5-7A99-42F1-83D0-9A3FB29F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7E1FE-FA9E-4068-A0EC-2F617FD8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15B2C-860C-4C55-9F33-479599AE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68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BEC9-7881-4B20-B1D7-EAAEB645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D61BB-5470-4FCD-8E14-F0AE86CA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CBF98-8E93-42F5-9FE6-F7FE9F3D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84A94-C878-4376-AB8D-F6F886C7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03727-088E-43CF-99DF-9D96BE98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51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98A6C9-C0E0-476F-8BC4-9E3BDF92E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EAAD0-FA9C-4108-9E90-86CB63D0B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BA9B7-5B11-40EE-90C2-98D92EBE2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79B19-79CE-40F0-96FA-486DF407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EB68D-BCB6-4464-8070-98C88602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35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A377-3BA2-499D-9043-F2647952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E8283-5DC1-4C50-A873-3472D0ADB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7FEA-8F45-44D7-9B8C-7D2E431F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F613D-F94A-4444-A370-243A66C1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278B7-4BBB-42FD-A94D-3DBE2A41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72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210E-7E70-4D76-B690-B19A273E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2FC28-B165-4F99-BA05-332ECE0EC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79F1C-C3A4-43F5-8E60-8AB8D9FA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1AA07-2730-4C93-9D11-CB0CD6C5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21430-F36A-42E0-AF1A-ADA386AA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DD20-44B7-4FEB-AC19-F9148028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C7BAD-468C-4874-B374-8F60F363A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8010F-C085-45CD-96D7-A784488D1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9611C-E856-4F4C-8B86-0AA3710C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BFBD9-C35E-4C55-B05B-715B15C5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679E6-240E-4890-9083-AB6C063C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82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0C378-83DA-4164-B852-A62F872E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92BC2-76FA-4035-88D9-23DDC8AB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AA880-ADAF-4241-A4B1-3EFD9FA60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87CEF-95D8-41AF-82F3-F30EF63EE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9373E-02F3-401A-A272-3C7418AFF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9982B9-9D6D-4EEB-84D0-E0B9C428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F48D7D-D921-4FC3-8957-E1BCAB5C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DA909B-DCA3-44BF-B8C4-EC6301C7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07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A53E-1BBA-4919-BD2A-D4222AC9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58D5D-9C4D-49E2-B8AD-BACB1E5D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8A92C-8EDB-4EAC-AB77-03E8079B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99A33-53E1-4220-A282-D26EB364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6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DCB8E-1779-437B-8173-EB90CE1D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2F902D-C43B-4572-A729-0249638A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DB8D7-94A4-49E3-A4B7-DFC96A32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324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06901-DF42-4CE9-8D3B-1950A2BD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3B2C-DAD3-4816-BE3C-A7EA0B49D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7E7F3-661D-4155-A518-B187D62A9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F23AE-00CE-40ED-B383-4F4437B1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BC371-40A4-4482-AB0C-F2ADD49D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64F5A-1F0D-4EDB-A2CF-ACC65AEB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05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1268-723D-4F8F-BD44-8E87B713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FFD95-DA0B-4413-BA38-03F8EE1F1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DC85D-BB01-4EB4-924A-63A8D0DBB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FDF42-22C1-49BC-8384-3C750DA2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0FD26-069D-42FE-AEA3-5683177B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7D3D0-A322-4D86-A7A0-47B7B91E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33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EFF7CB-AA45-46E0-8B46-0DCDBE8F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63780-F5B9-4475-82EA-8717287EF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AD314-7C9A-4D2F-8B13-5A214CFC8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58021-B25B-45E5-A9CF-FE7CF949C7F1}" type="datetimeFigureOut">
              <a:rPr lang="en-GB" smtClean="0"/>
              <a:t>08/06/2019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D7EC7-A607-470E-94BB-DBF21C013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07ADD-E508-4EED-B9F3-D49D4157B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20948-5EF8-4FA9-A9AD-186BABFE92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46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blocks.org/downloads/2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xmission.com/~nate/glut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pengl.org/resources/libraries/glu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ttheslash.wordpress.com/2009/12/07/setting-up-codeblocks-with-glut-for-window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skhayat@uqu.edu.s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19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latin typeface="Century Gothic" panose="020B0502020202020204" pitchFamily="34" charset="0"/>
              </a:rPr>
              <a:t>Bit: </a:t>
            </a:r>
            <a:r>
              <a:rPr lang="en-GB" sz="2400" dirty="0">
                <a:latin typeface="Century Gothic" panose="020B0502020202020204" pitchFamily="34" charset="0"/>
              </a:rPr>
              <a:t>binary digit.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latin typeface="Century Gothic" panose="020B0502020202020204" pitchFamily="34" charset="0"/>
              </a:rPr>
              <a:t>Pixel: </a:t>
            </a:r>
            <a:r>
              <a:rPr lang="en-GB" sz="2400" dirty="0">
                <a:latin typeface="Century Gothic" panose="020B0502020202020204" pitchFamily="34" charset="0"/>
              </a:rPr>
              <a:t>picture element.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latin typeface="Century Gothic" panose="020B0502020202020204" pitchFamily="34" charset="0"/>
              </a:rPr>
              <a:t>Image: </a:t>
            </a:r>
            <a:r>
              <a:rPr lang="en-GB" sz="2400" dirty="0">
                <a:latin typeface="Century Gothic" panose="020B0502020202020204" pitchFamily="34" charset="0"/>
              </a:rPr>
              <a:t>array of pixels.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latin typeface="Century Gothic" panose="020B0502020202020204" pitchFamily="34" charset="0"/>
              </a:rPr>
              <a:t>Resolution: </a:t>
            </a:r>
            <a:r>
              <a:rPr lang="en-GB" sz="2400" dirty="0">
                <a:latin typeface="Century Gothic" panose="020B0502020202020204" pitchFamily="34" charset="0"/>
              </a:rPr>
              <a:t>density of pixels (number of pixels in unit area).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Note</a:t>
            </a:r>
            <a:r>
              <a:rPr lang="en-GB" sz="2400" b="1" dirty="0">
                <a:latin typeface="Century Gothic" panose="020B0502020202020204" pitchFamily="34" charset="0"/>
              </a:rPr>
              <a:t>: </a:t>
            </a:r>
            <a:r>
              <a:rPr lang="en-GB" sz="2400" dirty="0">
                <a:latin typeface="Century Gothic" panose="020B0502020202020204" pitchFamily="34" charset="0"/>
              </a:rPr>
              <a:t>Two-dimensional graphics is a special case of three-dimensional graphics.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Important Expressions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70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latin typeface="Century Gothic" panose="020B0502020202020204" pitchFamily="34" charset="0"/>
              </a:rPr>
              <a:t>GL : </a:t>
            </a:r>
            <a:r>
              <a:rPr lang="en-GB" sz="2400" dirty="0">
                <a:latin typeface="Century Gothic" panose="020B0502020202020204" pitchFamily="34" charset="0"/>
              </a:rPr>
              <a:t>is a short form of </a:t>
            </a:r>
            <a:r>
              <a:rPr lang="en-GB" sz="2400" b="1" dirty="0">
                <a:latin typeface="Century Gothic" panose="020B0502020202020204" pitchFamily="34" charset="0"/>
              </a:rPr>
              <a:t>Graphics Library.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latin typeface="Century Gothic" panose="020B0502020202020204" pitchFamily="34" charset="0"/>
              </a:rPr>
              <a:t>or as other references :(Graphics Language)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To access the system, application programmers used a </a:t>
            </a:r>
            <a:r>
              <a:rPr lang="en-GB" sz="2400" b="1" dirty="0">
                <a:latin typeface="Century Gothic" panose="020B0502020202020204" pitchFamily="34" charset="0"/>
              </a:rPr>
              <a:t>library </a:t>
            </a:r>
            <a:r>
              <a:rPr lang="en-GB" sz="2400" dirty="0">
                <a:latin typeface="Century Gothic" panose="020B0502020202020204" pitchFamily="34" charset="0"/>
              </a:rPr>
              <a:t>called </a:t>
            </a:r>
            <a:r>
              <a:rPr lang="en-GB" sz="2400" b="1" dirty="0">
                <a:latin typeface="Century Gothic" panose="020B0502020202020204" pitchFamily="34" charset="0"/>
              </a:rPr>
              <a:t>GL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With GL, it was relatively simple to program </a:t>
            </a:r>
            <a:r>
              <a:rPr lang="en-GB" sz="2400" b="1" dirty="0">
                <a:latin typeface="Century Gothic" panose="020B0502020202020204" pitchFamily="34" charset="0"/>
              </a:rPr>
              <a:t>three dimensional interactive applications. </a:t>
            </a: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The </a:t>
            </a:r>
            <a:r>
              <a:rPr lang="en-GB" sz="2400" b="1" dirty="0">
                <a:latin typeface="Century Gothic" panose="020B0502020202020204" pitchFamily="34" charset="0"/>
              </a:rPr>
              <a:t>success </a:t>
            </a:r>
            <a:r>
              <a:rPr lang="en-GB" sz="2400" dirty="0">
                <a:latin typeface="Century Gothic" panose="020B0502020202020204" pitchFamily="34" charset="0"/>
              </a:rPr>
              <a:t>of </a:t>
            </a:r>
            <a:r>
              <a:rPr lang="en-GB" sz="2400" b="1" dirty="0">
                <a:latin typeface="Century Gothic" panose="020B0502020202020204" pitchFamily="34" charset="0"/>
              </a:rPr>
              <a:t>GL </a:t>
            </a:r>
            <a:r>
              <a:rPr lang="en-GB" sz="2400" dirty="0">
                <a:latin typeface="Century Gothic" panose="020B0502020202020204" pitchFamily="34" charset="0"/>
              </a:rPr>
              <a:t>lead to </a:t>
            </a:r>
            <a:r>
              <a:rPr lang="en-GB" sz="2400" b="1" dirty="0">
                <a:latin typeface="Century Gothic" panose="020B0502020202020204" pitchFamily="34" charset="0"/>
              </a:rPr>
              <a:t>OpenGL.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b="1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b="1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b="1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Graphics Library (GL)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7024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GB" sz="3600" b="1" dirty="0">
                <a:latin typeface="Century Gothic" panose="020B0502020202020204" pitchFamily="34" charset="0"/>
              </a:rPr>
              <a:t>Program Used:</a:t>
            </a:r>
          </a:p>
          <a:p>
            <a:pPr marL="628650" indent="-26828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Code::Blocks </a:t>
            </a:r>
            <a:r>
              <a:rPr lang="en-US" sz="2800" dirty="0">
                <a:latin typeface="Century Gothic" panose="020B0502020202020204" pitchFamily="34" charset="0"/>
              </a:rPr>
              <a:t>(As a C++ compiler), you can use any other </a:t>
            </a:r>
            <a:r>
              <a:rPr lang="en-US" sz="2800" dirty="0" err="1">
                <a:latin typeface="Century Gothic" panose="020B0502020202020204" pitchFamily="34" charset="0"/>
              </a:rPr>
              <a:t>c++</a:t>
            </a:r>
            <a:r>
              <a:rPr lang="en-US" sz="2800" dirty="0">
                <a:latin typeface="Century Gothic" panose="020B0502020202020204" pitchFamily="34" charset="0"/>
              </a:rPr>
              <a:t> complier.  </a:t>
            </a:r>
            <a:endParaRPr lang="en-GB" sz="2800" b="1" dirty="0">
              <a:latin typeface="Century Gothic" panose="020B0502020202020204" pitchFamily="34" charset="0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3600" b="1" dirty="0">
                <a:latin typeface="Century Gothic" panose="020B0502020202020204" pitchFamily="34" charset="0"/>
              </a:rPr>
              <a:t>D</a:t>
            </a:r>
            <a:r>
              <a:rPr lang="en-GB" sz="3600" b="1" dirty="0" err="1">
                <a:latin typeface="Century Gothic" panose="020B0502020202020204" pitchFamily="34" charset="0"/>
              </a:rPr>
              <a:t>ownloading</a:t>
            </a:r>
            <a:r>
              <a:rPr lang="en-GB" sz="3600" b="1" dirty="0">
                <a:latin typeface="Century Gothic" panose="020B0502020202020204" pitchFamily="34" charset="0"/>
              </a:rPr>
              <a:t> and Installing of the Program:</a:t>
            </a:r>
          </a:p>
          <a:p>
            <a:pPr marL="628650" indent="-26828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entury Gothic" panose="020B0502020202020204" pitchFamily="34" charset="0"/>
              </a:rPr>
              <a:t>From Code::Blocks Site: </a:t>
            </a:r>
            <a:r>
              <a:rPr lang="en-GB" sz="2800" dirty="0">
                <a:hlinkClick r:id="rId3"/>
              </a:rPr>
              <a:t>http://www.codeblocks.org/downloads/26</a:t>
            </a:r>
            <a:endParaRPr lang="en-GB" sz="2800" dirty="0"/>
          </a:p>
          <a:p>
            <a:pPr marL="360362" algn="l">
              <a:lnSpc>
                <a:spcPct val="120000"/>
              </a:lnSpc>
            </a:pPr>
            <a:endParaRPr lang="en-US" sz="2800" b="1" dirty="0">
              <a:latin typeface="Century Gothic" panose="020B0502020202020204" pitchFamily="34" charset="0"/>
            </a:endParaRPr>
          </a:p>
          <a:p>
            <a:pPr marL="360362" algn="l">
              <a:lnSpc>
                <a:spcPct val="120000"/>
              </a:lnSpc>
            </a:pPr>
            <a:endParaRPr lang="en-GB" sz="3200" dirty="0">
              <a:latin typeface="Century Gothic" panose="020B0502020202020204" pitchFamily="34" charset="0"/>
            </a:endParaRP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751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6CE3B-AF12-4ABA-AD8E-50034D13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27" y="1431374"/>
            <a:ext cx="9028545" cy="48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79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8077C-2264-4FC7-ACA9-B01F895F3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52" y="1666311"/>
            <a:ext cx="5689695" cy="44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8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5A63D-A3FC-4209-8FC9-38A5875C0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91" y="1435906"/>
            <a:ext cx="9097818" cy="487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31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endParaRPr lang="en-GB" sz="3600" b="1" dirty="0">
              <a:latin typeface="Century Gothic" panose="020B0502020202020204" pitchFamily="34" charset="0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3600" b="1" dirty="0">
                <a:latin typeface="Century Gothic" panose="020B0502020202020204" pitchFamily="34" charset="0"/>
              </a:rPr>
              <a:t>Downloading and I</a:t>
            </a:r>
            <a:r>
              <a:rPr lang="en-GB" sz="3600" b="1" dirty="0" err="1">
                <a:latin typeface="Century Gothic" panose="020B0502020202020204" pitchFamily="34" charset="0"/>
              </a:rPr>
              <a:t>nstalling</a:t>
            </a:r>
            <a:r>
              <a:rPr lang="en-GB" sz="3600" b="1" dirty="0">
                <a:latin typeface="Century Gothic" panose="020B0502020202020204" pitchFamily="34" charset="0"/>
              </a:rPr>
              <a:t> </a:t>
            </a:r>
            <a:r>
              <a:rPr lang="en-GB" sz="3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OpenGL</a:t>
            </a:r>
            <a:r>
              <a:rPr lang="en-GB" sz="3600" b="1" dirty="0">
                <a:latin typeface="Century Gothic" panose="020B0502020202020204" pitchFamily="34" charset="0"/>
              </a:rPr>
              <a:t> Library:</a:t>
            </a:r>
          </a:p>
          <a:p>
            <a:pPr marL="628650" indent="-268288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entury Gothic" panose="020B0502020202020204" pitchFamily="34" charset="0"/>
              </a:rPr>
              <a:t>From </a:t>
            </a:r>
            <a:r>
              <a:rPr lang="en-GB" sz="3600" dirty="0">
                <a:hlinkClick r:id="rId3"/>
              </a:rPr>
              <a:t>https://user.xmission.com/~nate/glut.html</a:t>
            </a:r>
            <a:r>
              <a:rPr lang="en-GB" sz="3600" dirty="0"/>
              <a:t> or </a:t>
            </a:r>
            <a:r>
              <a:rPr lang="en-GB" sz="3600" dirty="0">
                <a:hlinkClick r:id="rId4"/>
              </a:rPr>
              <a:t>https://www.opengl.org/resources/libraries/glut/</a:t>
            </a:r>
            <a:endParaRPr lang="en-GB" sz="3600" b="1" dirty="0">
              <a:latin typeface="Century Gothic" panose="020B0502020202020204" pitchFamily="34" charset="0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3600" b="1" dirty="0">
              <a:latin typeface="Century Gothic" panose="020B0502020202020204" pitchFamily="34" charset="0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3600" b="1" dirty="0">
              <a:latin typeface="Century Gothic" panose="020B0502020202020204" pitchFamily="34" charset="0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554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F3622-D1B2-4595-A5F4-568FF80E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27" y="1547389"/>
            <a:ext cx="8672945" cy="46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64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80C5A-0F84-49C0-96C2-46A3EE00B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83" y="1550856"/>
            <a:ext cx="8634833" cy="46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07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Move the </a:t>
            </a:r>
            <a:r>
              <a:rPr lang="en-GB" sz="2800" b="1" dirty="0">
                <a:latin typeface="Century Gothic" panose="020B0502020202020204" pitchFamily="34" charset="0"/>
              </a:rPr>
              <a:t>glut32.dll</a:t>
            </a:r>
            <a:r>
              <a:rPr lang="en-GB" sz="2800" dirty="0">
                <a:latin typeface="Century Gothic" panose="020B0502020202020204" pitchFamily="34" charset="0"/>
              </a:rPr>
              <a:t> file to your </a:t>
            </a:r>
            <a:r>
              <a:rPr lang="en-GB" sz="2800" b="1" dirty="0">
                <a:latin typeface="Century Gothic" panose="020B0502020202020204" pitchFamily="34" charset="0"/>
              </a:rPr>
              <a:t>\windows\system</a:t>
            </a:r>
            <a:r>
              <a:rPr lang="en-GB" sz="2800" dirty="0">
                <a:latin typeface="Century Gothic" panose="020B0502020202020204" pitchFamily="34" charset="0"/>
              </a:rPr>
              <a:t> directory.</a:t>
            </a: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B1321-E6F4-412D-811B-F298788D2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45" y="2056160"/>
            <a:ext cx="7596909" cy="40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1" u="sng" dirty="0">
                <a:latin typeface="Century Gothic" panose="020B0502020202020204" pitchFamily="34" charset="0"/>
              </a:rPr>
              <a:t>Lab Lectures, Computer Graphics, </a:t>
            </a:r>
            <a:r>
              <a:rPr lang="en-GB" sz="2000" i="1" u="sng" dirty="0" err="1">
                <a:latin typeface="Century Gothic" panose="020B0502020202020204" pitchFamily="34" charset="0"/>
              </a:rPr>
              <a:t>Taif</a:t>
            </a:r>
            <a:r>
              <a:rPr lang="en-GB" sz="2000" i="1" u="sng" dirty="0">
                <a:latin typeface="Century Gothic" panose="020B0502020202020204" pitchFamily="34" charset="0"/>
              </a:rPr>
              <a:t> University, Faculty Of Computers And Information Technology, </a:t>
            </a:r>
            <a:r>
              <a:rPr lang="sv-SE" sz="2000" i="1" u="sng" dirty="0">
                <a:latin typeface="Century Gothic" panose="020B0502020202020204" pitchFamily="34" charset="0"/>
              </a:rPr>
              <a:t>TA. Maha Thafar &amp;TA. Haifa Alshehri, </a:t>
            </a:r>
            <a:r>
              <a:rPr lang="en-GB" sz="2000" i="1" u="sng" dirty="0" err="1">
                <a:latin typeface="Century Gothic" panose="020B0502020202020204" pitchFamily="34" charset="0"/>
              </a:rPr>
              <a:t>TA.Sohair</a:t>
            </a:r>
            <a:r>
              <a:rPr lang="en-GB" sz="2000" i="1" u="sng" dirty="0">
                <a:latin typeface="Century Gothic" panose="020B0502020202020204" pitchFamily="34" charset="0"/>
              </a:rPr>
              <a:t> Soliman &amp; </a:t>
            </a:r>
            <a:r>
              <a:rPr lang="en-GB" sz="2000" i="1" u="sng" dirty="0" err="1">
                <a:latin typeface="Century Gothic" panose="020B0502020202020204" pitchFamily="34" charset="0"/>
              </a:rPr>
              <a:t>L.Shakila</a:t>
            </a:r>
            <a:r>
              <a:rPr lang="en-GB" sz="2000" i="1" u="sng" dirty="0">
                <a:latin typeface="Century Gothic" panose="020B0502020202020204" pitchFamily="34" charset="0"/>
              </a:rPr>
              <a:t> </a:t>
            </a:r>
            <a:r>
              <a:rPr lang="en-GB" sz="2000" i="1" u="sng" dirty="0" err="1">
                <a:latin typeface="Century Gothic" panose="020B0502020202020204" pitchFamily="34" charset="0"/>
              </a:rPr>
              <a:t>Bano</a:t>
            </a:r>
            <a:r>
              <a:rPr lang="en-GB" sz="2000" i="1" u="sng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i="1" u="sng" dirty="0">
                <a:latin typeface="Century Gothic" panose="020B0502020202020204" pitchFamily="34" charset="0"/>
              </a:rPr>
              <a:t>OpenGL Programming Guide: The Official Guide to Learning OpenGL, Versions 4.3, 8th edition, Dave </a:t>
            </a:r>
            <a:r>
              <a:rPr lang="en-GB" sz="2000" i="1" u="sng" dirty="0" err="1">
                <a:latin typeface="Century Gothic" panose="020B0502020202020204" pitchFamily="34" charset="0"/>
              </a:rPr>
              <a:t>Shreiner</a:t>
            </a:r>
            <a:r>
              <a:rPr lang="en-GB" sz="2000" i="1" u="sng" dirty="0">
                <a:latin typeface="Century Gothic" panose="020B0502020202020204" pitchFamily="34" charset="0"/>
              </a:rPr>
              <a:t>, Graham Sellers, John Kessenich, Bill </a:t>
            </a:r>
            <a:r>
              <a:rPr lang="en-GB" sz="2000" i="1" u="sng" dirty="0" err="1">
                <a:latin typeface="Century Gothic" panose="020B0502020202020204" pitchFamily="34" charset="0"/>
              </a:rPr>
              <a:t>Licea</a:t>
            </a:r>
            <a:r>
              <a:rPr lang="en-GB" sz="2000" i="1" u="sng" dirty="0">
                <a:latin typeface="Century Gothic" panose="020B0502020202020204" pitchFamily="34" charset="0"/>
              </a:rPr>
              <a:t>-Kane &amp; The </a:t>
            </a:r>
            <a:r>
              <a:rPr lang="en-GB" sz="2000" i="1" u="sng" dirty="0" err="1">
                <a:latin typeface="Century Gothic" panose="020B0502020202020204" pitchFamily="34" charset="0"/>
              </a:rPr>
              <a:t>Khronos</a:t>
            </a:r>
            <a:r>
              <a:rPr lang="en-GB" sz="2000" i="1" u="sng" dirty="0">
                <a:latin typeface="Century Gothic" panose="020B0502020202020204" pitchFamily="34" charset="0"/>
              </a:rPr>
              <a:t> OpenGL ARB Working Group, Addison-Wesley.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i="1" u="sng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  <a:hlinkClick r:id="rId3"/>
              </a:rPr>
              <a:t>https://dottheslash.wordpress.com/2009/12/07/setting-up-codeblocks-with-glut-for-windows/</a:t>
            </a: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ar-SA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942505-CBD4-4D7A-BDE1-726D0B4C2B3A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bg1"/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References</a:t>
            </a:r>
            <a:endParaRPr lang="en-US" dirty="0">
              <a:solidFill>
                <a:schemeClr val="bg1"/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E20BC-73B4-4232-BC67-889C4A1FE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81" y="2920123"/>
            <a:ext cx="1915168" cy="24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9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Move the </a:t>
            </a:r>
            <a:r>
              <a:rPr lang="en-GB" sz="2800" b="1" dirty="0">
                <a:latin typeface="Century Gothic" panose="020B0502020202020204" pitchFamily="34" charset="0"/>
              </a:rPr>
              <a:t>glut32.lib</a:t>
            </a:r>
            <a:r>
              <a:rPr lang="en-GB" sz="2800" dirty="0">
                <a:latin typeface="Century Gothic" panose="020B0502020202020204" pitchFamily="34" charset="0"/>
              </a:rPr>
              <a:t> file to the </a:t>
            </a:r>
            <a:r>
              <a:rPr lang="en-GB" sz="2800" b="1" dirty="0">
                <a:latin typeface="Century Gothic" panose="020B0502020202020204" pitchFamily="34" charset="0"/>
              </a:rPr>
              <a:t>\</a:t>
            </a:r>
            <a:r>
              <a:rPr lang="en-GB" sz="2800" b="1" dirty="0" err="1">
                <a:latin typeface="Century Gothic" panose="020B0502020202020204" pitchFamily="34" charset="0"/>
              </a:rPr>
              <a:t>CodeBlocks</a:t>
            </a:r>
            <a:r>
              <a:rPr lang="en-GB" sz="2800" b="1" dirty="0">
                <a:latin typeface="Century Gothic" panose="020B0502020202020204" pitchFamily="34" charset="0"/>
              </a:rPr>
              <a:t>\MinGW\lib </a:t>
            </a:r>
            <a:r>
              <a:rPr lang="en-GB" sz="2800" dirty="0">
                <a:latin typeface="Century Gothic" panose="020B0502020202020204" pitchFamily="34" charset="0"/>
              </a:rPr>
              <a:t>directory.</a:t>
            </a:r>
          </a:p>
          <a:p>
            <a:pPr marL="176213" algn="l"/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05CB6-92C7-4C50-B8EA-6D02374C1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6" y="2253672"/>
            <a:ext cx="7595207" cy="408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53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r>
              <a:rPr lang="en-GB" sz="2800" dirty="0">
                <a:latin typeface="Century Gothic" panose="020B0502020202020204" pitchFamily="34" charset="0"/>
              </a:rPr>
              <a:t>Move the </a:t>
            </a:r>
            <a:r>
              <a:rPr lang="en-GB" sz="2800" b="1" dirty="0" err="1">
                <a:latin typeface="Century Gothic" panose="020B0502020202020204" pitchFamily="34" charset="0"/>
              </a:rPr>
              <a:t>glut.h</a:t>
            </a:r>
            <a:r>
              <a:rPr lang="en-GB" sz="2800" dirty="0">
                <a:latin typeface="Century Gothic" panose="020B0502020202020204" pitchFamily="34" charset="0"/>
              </a:rPr>
              <a:t> file to the </a:t>
            </a:r>
            <a:r>
              <a:rPr lang="en-GB" sz="2800" b="1" dirty="0">
                <a:latin typeface="Century Gothic" panose="020B0502020202020204" pitchFamily="34" charset="0"/>
              </a:rPr>
              <a:t>\</a:t>
            </a:r>
            <a:r>
              <a:rPr lang="en-GB" sz="2800" b="1" dirty="0" err="1">
                <a:latin typeface="Century Gothic" panose="020B0502020202020204" pitchFamily="34" charset="0"/>
              </a:rPr>
              <a:t>CodeBlocks</a:t>
            </a:r>
            <a:r>
              <a:rPr lang="en-GB" sz="2800" b="1" dirty="0">
                <a:latin typeface="Century Gothic" panose="020B0502020202020204" pitchFamily="34" charset="0"/>
              </a:rPr>
              <a:t>\MinGW\include\GL</a:t>
            </a:r>
            <a:r>
              <a:rPr lang="en-GB" sz="2800" dirty="0">
                <a:latin typeface="Century Gothic" panose="020B0502020202020204" pitchFamily="34" charset="0"/>
              </a:rPr>
              <a:t> directory</a:t>
            </a:r>
            <a:r>
              <a:rPr lang="en-GB" sz="2800" dirty="0"/>
              <a:t>.</a:t>
            </a:r>
          </a:p>
          <a:p>
            <a:pPr marL="176213" algn="l"/>
            <a:endParaRPr lang="en-US" sz="2800" dirty="0">
              <a:latin typeface="Century Gothic" panose="020B0502020202020204" pitchFamily="34" charset="0"/>
            </a:endParaRPr>
          </a:p>
          <a:p>
            <a:pPr marL="176213" algn="l"/>
            <a:endParaRPr lang="en-US" sz="2800" dirty="0">
              <a:latin typeface="Century Gothic" panose="020B0502020202020204" pitchFamily="34" charset="0"/>
            </a:endParaRPr>
          </a:p>
          <a:p>
            <a:pPr marL="176213" algn="l"/>
            <a:endParaRPr lang="en-US" sz="2800" dirty="0">
              <a:latin typeface="Century Gothic" panose="020B0502020202020204" pitchFamily="34" charset="0"/>
            </a:endParaRPr>
          </a:p>
          <a:p>
            <a:pPr marL="176213" algn="l"/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US" sz="2800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5755C-B8FA-415F-9BBE-F54FB7278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82" y="2247061"/>
            <a:ext cx="7629236" cy="40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05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7FC38-AEC1-422E-A8E2-6854D9D44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8" y="1421965"/>
            <a:ext cx="9130144" cy="49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6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C8065-BA5F-41BA-9B9E-05D00E3F0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4" y="1409053"/>
            <a:ext cx="9162472" cy="492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45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464B2-52AD-4D98-81CA-45B244B7E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50" y="1422402"/>
            <a:ext cx="9090300" cy="48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4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16E90-C28E-4DFB-8483-8747F01C6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47" y="1402858"/>
            <a:ext cx="9212305" cy="493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14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6B060-DB45-47C1-AFE9-C1A84AE46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75" y="1385732"/>
            <a:ext cx="9249250" cy="49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15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B02BE-25DF-4BA5-BCAE-E6A82C1D4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73" y="1389448"/>
            <a:ext cx="9208654" cy="496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57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2913" indent="-266700" algn="l">
              <a:buFont typeface="Arial" panose="020B0604020202020204" pitchFamily="34" charset="0"/>
              <a:buChar char="•"/>
            </a:pPr>
            <a:r>
              <a:rPr lang="en-GB" sz="2800" b="1" dirty="0">
                <a:latin typeface="Century Gothic" panose="020B0502020202020204" pitchFamily="34" charset="0"/>
              </a:rPr>
              <a:t>Now, you are ready to use OpenGL in Code::Blocks.</a:t>
            </a: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b="1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b="1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b="1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b="1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b="1" dirty="0">
              <a:latin typeface="Century Gothic" panose="020B0502020202020204" pitchFamily="34" charset="0"/>
            </a:endParaRPr>
          </a:p>
          <a:p>
            <a:pPr marL="442913" indent="-266700" algn="l">
              <a:buFont typeface="Arial" panose="020B0604020202020204" pitchFamily="34" charset="0"/>
              <a:buChar char="•"/>
            </a:pP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Setting-Up the Environment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4667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412955"/>
            <a:ext cx="11368166" cy="6047832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5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ar-SA" sz="18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4" name="مستطيل 7">
            <a:extLst>
              <a:ext uri="{FF2B5EF4-FFF2-40B4-BE49-F238E27FC236}">
                <a16:creationId xmlns:a16="http://schemas.microsoft.com/office/drawing/2014/main" id="{501C76BD-AE15-486E-8EA4-EA691AC2F345}"/>
              </a:ext>
            </a:extLst>
          </p:cNvPr>
          <p:cNvSpPr/>
          <p:nvPr/>
        </p:nvSpPr>
        <p:spPr>
          <a:xfrm>
            <a:off x="2426805" y="1126893"/>
            <a:ext cx="7338391" cy="483209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acen Vanilla" panose="02000000000000000000" pitchFamily="2" charset="-78"/>
                <a:cs typeface="Hacen Vanilla" panose="02000000000000000000" pitchFamily="2" charset="-78"/>
              </a:rPr>
              <a:t>وصلّى الله وبارك على نبيّنا محمد</a:t>
            </a:r>
          </a:p>
          <a:p>
            <a:pPr algn="ctr"/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End Summary of Lecture One</a:t>
            </a:r>
            <a:br>
              <a:rPr lang="en-US" sz="4000" b="1" dirty="0">
                <a:solidFill>
                  <a:srgbClr val="FF5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 dirty="0">
                <a:solidFill>
                  <a:srgbClr val="FF5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T.Mariah Khayat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</a:br>
            <a:r>
              <a:rPr lang="ar-SA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 SS Two Bold" panose="020A0503020102020204" pitchFamily="18" charset="-78"/>
                <a:ea typeface="GE SS Two Bold" panose="020A0503020102020204" pitchFamily="18" charset="-78"/>
                <a:cs typeface="GE SS Two Bold" panose="020A0503020102020204" pitchFamily="18" charset="-78"/>
              </a:rPr>
              <a:t>ا</a:t>
            </a:r>
            <a:r>
              <a:rPr lang="ar-SA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لأستاذة/ مارية خياط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Adham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University College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</a:br>
            <a:r>
              <a:rPr lang="ar-SA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  <a:t>الكلية الجامعية بأضم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 SS Two Medium" panose="020A0503020102020204" pitchFamily="18" charset="-78"/>
                <a:ea typeface="GE SS Two Medium" panose="020A0503020102020204" pitchFamily="18" charset="-78"/>
                <a:cs typeface="GE SS Two Medium" panose="020A0503020102020204" pitchFamily="18" charset="-78"/>
              </a:rPr>
            </a:br>
            <a:br>
              <a:rPr lang="ar-SA" sz="24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hlinkClick r:id="rId3"/>
              </a:rPr>
              <a:t>mskhayat@uqu.edu.sa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7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n-GB" altLang="en-US" sz="32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en-GB" altLang="en-US" sz="3200" b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altLang="en-US" sz="3200" b="1" dirty="0">
                <a:latin typeface="Century Gothic" panose="020B0502020202020204" pitchFamily="34" charset="0"/>
              </a:rPr>
              <a:t>Introduction</a:t>
            </a:r>
            <a:endParaRPr lang="en-GB" sz="32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ar-SA" sz="1800" b="1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942505-CBD4-4D7A-BDE1-726D0B4C2B3A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>
                <a:solidFill>
                  <a:schemeClr val="bg1"/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Lecture </a:t>
            </a:r>
            <a:r>
              <a:rPr lang="en-US" sz="3600" dirty="0">
                <a:solidFill>
                  <a:schemeClr val="bg1"/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One</a:t>
            </a:r>
            <a:endParaRPr lang="en-US" dirty="0">
              <a:solidFill>
                <a:schemeClr val="bg1"/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803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What is Computer Graphic?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Computer Graphics Application.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Coordinate System.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Color System.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GB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RGB </a:t>
            </a:r>
            <a:r>
              <a:rPr lang="en-GB" sz="3200" dirty="0" err="1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Color</a:t>
            </a:r>
            <a:r>
              <a:rPr lang="en-GB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Space (</a:t>
            </a:r>
            <a:r>
              <a:rPr lang="en-GB" sz="3200" dirty="0" err="1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Color</a:t>
            </a:r>
            <a:r>
              <a:rPr lang="en-GB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Cube).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</a:t>
            </a:r>
            <a:r>
              <a:rPr lang="en-GB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Important Expressions.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Graphics Library (GL).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Century Gothic" panose="020B0502020202020204" pitchFamily="34" charset="0"/>
                <a:ea typeface="GE SS Two Light" panose="020A0503020102020204" pitchFamily="18" charset="-78"/>
                <a:cs typeface="Janna LT" panose="01000000000000000000" pitchFamily="2" charset="-78"/>
              </a:rPr>
              <a:t> Setting-up the Environment.</a:t>
            </a:r>
          </a:p>
          <a:p>
            <a:pPr marL="342900" indent="-342900" algn="l">
              <a:lnSpc>
                <a:spcPct val="120000"/>
              </a:lnSpc>
              <a:buFont typeface="+mj-lt"/>
              <a:buAutoNum type="arabicPeriod"/>
            </a:pPr>
            <a:endParaRPr lang="en-GB" sz="2800" dirty="0">
              <a:latin typeface="Century Gothic" panose="020B0502020202020204" pitchFamily="34" charset="0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942505-CBD4-4D7A-BDE1-726D0B4C2B3A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alpha val="7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3600" dirty="0">
                <a:solidFill>
                  <a:schemeClr val="bg1"/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Content</a:t>
            </a:r>
            <a:endParaRPr lang="en-US" dirty="0">
              <a:solidFill>
                <a:schemeClr val="bg1"/>
              </a:solidFill>
              <a:latin typeface="Bahnschrift SemiBold" panose="020B0502040204020203" pitchFamily="34" charset="0"/>
              <a:cs typeface="AGA Battout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207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GB" sz="2800" b="1" dirty="0">
                <a:latin typeface="Century Gothic" panose="020B0502020202020204" pitchFamily="34" charset="0"/>
              </a:rPr>
              <a:t>Computer Graphics:</a:t>
            </a: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It is the creation and manipulation of images by the computer.</a:t>
            </a: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branch of computer science that deals with the theory and techniques of computer image synthesis. Computers produce images by </a:t>
            </a:r>
            <a:r>
              <a:rPr lang="en-GB" sz="2400" dirty="0" err="1">
                <a:latin typeface="Century Gothic" panose="020B0502020202020204" pitchFamily="34" charset="0"/>
              </a:rPr>
              <a:t>analyzing</a:t>
            </a:r>
            <a:r>
              <a:rPr lang="en-GB" sz="2400" dirty="0">
                <a:latin typeface="Century Gothic" panose="020B0502020202020204" pitchFamily="34" charset="0"/>
              </a:rPr>
              <a:t> a collection of dots( pixels).</a:t>
            </a:r>
          </a:p>
          <a:p>
            <a:pPr algn="l">
              <a:lnSpc>
                <a:spcPct val="120000"/>
              </a:lnSpc>
            </a:pPr>
            <a:endParaRPr lang="en-GB" sz="2400" dirty="0">
              <a:latin typeface="Century Gothic" panose="020B0502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5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latin typeface="Janna LT" panose="01000000000000000000" pitchFamily="2" charset="-78"/>
              <a:ea typeface="GE SS Two Light" panose="020A0503020102020204" pitchFamily="18" charset="-78"/>
              <a:cs typeface="Janna LT" panose="01000000000000000000" pitchFamily="2" charset="-7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What is Computer Graphics?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5746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CAD(Computer Aided Design).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Presentation Graphics.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Flight Simulator System.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Training.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Scientific Visualization (Medical Visualization).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Entertainment: Games …..etc.</a:t>
            </a:r>
          </a:p>
          <a:p>
            <a:pPr marL="457200" indent="-457200" algn="l">
              <a:buFont typeface="+mj-lt"/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Computer Graphics Applications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7077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In 2-D graphics, each point is given a position 2-D position that has x, y coordinates, and in the same way the 3-D graphics, each point is given a position 3-D position that has x, y and z coordinates.</a:t>
            </a: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The origin has coordinates (0,0,0) and is set arbitrarily as the reference point.</a:t>
            </a: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3200" dirty="0">
              <a:latin typeface="Century Gothic" panose="020B0502020202020204" pitchFamily="34" charset="0"/>
            </a:endParaRP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60362" algn="l">
              <a:lnSpc>
                <a:spcPct val="120000"/>
              </a:lnSpc>
            </a:pPr>
            <a:endParaRPr lang="en-GB" sz="2800" dirty="0">
              <a:latin typeface="Century Gothic" panose="020B0502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Coordinate System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560F5F2-399D-4B2F-95CD-86055601025B}"/>
              </a:ext>
            </a:extLst>
          </p:cNvPr>
          <p:cNvGrpSpPr/>
          <p:nvPr/>
        </p:nvGrpSpPr>
        <p:grpSpPr>
          <a:xfrm>
            <a:off x="4117103" y="3164884"/>
            <a:ext cx="2588489" cy="2843840"/>
            <a:chOff x="5022267" y="2732011"/>
            <a:chExt cx="2588489" cy="28438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3BD4543-16A7-48EF-8367-BDD8802383D4}"/>
                </a:ext>
              </a:extLst>
            </p:cNvPr>
            <p:cNvSpPr/>
            <p:nvPr/>
          </p:nvSpPr>
          <p:spPr>
            <a:xfrm>
              <a:off x="6206841" y="5154675"/>
              <a:ext cx="92363" cy="7310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292066F-2D67-4087-9C8E-55A594788D55}"/>
                </a:ext>
              </a:extLst>
            </p:cNvPr>
            <p:cNvGrpSpPr/>
            <p:nvPr/>
          </p:nvGrpSpPr>
          <p:grpSpPr>
            <a:xfrm>
              <a:off x="5022267" y="2732011"/>
              <a:ext cx="2588489" cy="2843840"/>
              <a:chOff x="4352635" y="3122064"/>
              <a:chExt cx="2588489" cy="284384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1134C98-AAFE-4D58-BE4D-EA65AA63B4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5273" y="5200482"/>
                <a:ext cx="692728" cy="375370"/>
              </a:xfrm>
              <a:prstGeom prst="line">
                <a:avLst/>
              </a:prstGeom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21EC675B-5FE3-43EF-B294-EA78A47B2D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66330" y="3336638"/>
                <a:ext cx="0" cy="1170708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B40F0A3-9E1F-4A32-B1EA-F2916C4C7C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6330" y="4507346"/>
                <a:ext cx="1196108" cy="531091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EEAC243-8966-4B42-A9CD-B5E5929E3D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05928" y="4507346"/>
                <a:ext cx="660401" cy="937491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A59F195-94DC-4716-BC03-DA98845D59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88000" y="4825114"/>
                <a:ext cx="542639" cy="750737"/>
              </a:xfrm>
              <a:prstGeom prst="line">
                <a:avLst/>
              </a:prstGeom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9F8B15D-64CF-4455-A9A3-2AF9E3C36DF8}"/>
                  </a:ext>
                </a:extLst>
              </p:cNvPr>
              <p:cNvSpPr txBox="1"/>
              <p:nvPr/>
            </p:nvSpPr>
            <p:spPr>
              <a:xfrm>
                <a:off x="6627091" y="4853771"/>
                <a:ext cx="3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</a:rPr>
                  <a:t>X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819C04-D645-48D4-BC81-8C5934B21A1F}"/>
                  </a:ext>
                </a:extLst>
              </p:cNvPr>
              <p:cNvSpPr txBox="1"/>
              <p:nvPr/>
            </p:nvSpPr>
            <p:spPr>
              <a:xfrm>
                <a:off x="4352635" y="5260171"/>
                <a:ext cx="3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</a:rPr>
                  <a:t>Z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8AA70E-4A0A-42D4-A24C-127E6C2F75D6}"/>
                  </a:ext>
                </a:extLst>
              </p:cNvPr>
              <p:cNvSpPr txBox="1"/>
              <p:nvPr/>
            </p:nvSpPr>
            <p:spPr>
              <a:xfrm>
                <a:off x="5014189" y="3122064"/>
                <a:ext cx="3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2">
                        <a:lumMod val="50000"/>
                      </a:schemeClr>
                    </a:solidFill>
                  </a:rPr>
                  <a:t>Y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0A6AF3B-A02B-4FAD-972F-3AB423CD06B0}"/>
                  </a:ext>
                </a:extLst>
              </p:cNvPr>
              <p:cNvSpPr txBox="1"/>
              <p:nvPr/>
            </p:nvSpPr>
            <p:spPr>
              <a:xfrm>
                <a:off x="6091389" y="4389766"/>
                <a:ext cx="3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2"/>
                    </a:solidFill>
                  </a:rPr>
                  <a:t>5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466BE3-2B54-4D33-A1C2-4F617AA9C823}"/>
                  </a:ext>
                </a:extLst>
              </p:cNvPr>
              <p:cNvSpPr txBox="1"/>
              <p:nvPr/>
            </p:nvSpPr>
            <p:spPr>
              <a:xfrm>
                <a:off x="4516587" y="4854284"/>
                <a:ext cx="31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accent2"/>
                    </a:solidFill>
                  </a:rPr>
                  <a:t>6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11B2E40-2D1F-4187-8AC6-028542CA95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02115" y="5655081"/>
                <a:ext cx="121234" cy="310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AB60664-198B-4C06-93AC-D6D2A2AA1633}"/>
              </a:ext>
            </a:extLst>
          </p:cNvPr>
          <p:cNvSpPr txBox="1"/>
          <p:nvPr/>
        </p:nvSpPr>
        <p:spPr>
          <a:xfrm>
            <a:off x="3037607" y="5953307"/>
            <a:ext cx="395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This point has coordinates (6,0,5).</a:t>
            </a:r>
          </a:p>
        </p:txBody>
      </p:sp>
    </p:spTree>
    <p:extLst>
      <p:ext uri="{BB962C8B-B14F-4D97-AF65-F5344CB8AC3E}">
        <p14:creationId xmlns:p14="http://schemas.microsoft.com/office/powerpoint/2010/main" val="258971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17562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GB" sz="2800" b="1" dirty="0" err="1">
                <a:latin typeface="Century Gothic" panose="020B0502020202020204" pitchFamily="34" charset="0"/>
              </a:rPr>
              <a:t>Color</a:t>
            </a:r>
            <a:r>
              <a:rPr lang="en-GB" sz="2800" b="1" dirty="0">
                <a:latin typeface="Century Gothic" panose="020B0502020202020204" pitchFamily="34" charset="0"/>
              </a:rPr>
              <a:t> Gamut </a:t>
            </a:r>
            <a:r>
              <a:rPr lang="en-GB" sz="2400" dirty="0">
                <a:latin typeface="Century Gothic" panose="020B0502020202020204" pitchFamily="34" charset="0"/>
              </a:rPr>
              <a:t>is the total range of </a:t>
            </a:r>
            <a:r>
              <a:rPr lang="en-GB" sz="2400" dirty="0" err="1">
                <a:latin typeface="Century Gothic" panose="020B0502020202020204" pitchFamily="34" charset="0"/>
              </a:rPr>
              <a:t>colors</a:t>
            </a:r>
            <a:r>
              <a:rPr lang="en-GB" sz="2400" dirty="0">
                <a:latin typeface="Century Gothic" panose="020B0502020202020204" pitchFamily="34" charset="0"/>
              </a:rPr>
              <a:t> reproduced by a </a:t>
            </a:r>
            <a:r>
              <a:rPr lang="en-GB" sz="2400" dirty="0" err="1">
                <a:latin typeface="Century Gothic" panose="020B0502020202020204" pitchFamily="34" charset="0"/>
              </a:rPr>
              <a:t>color</a:t>
            </a:r>
            <a:r>
              <a:rPr lang="en-GB" sz="2400" dirty="0">
                <a:latin typeface="Century Gothic" panose="020B0502020202020204" pitchFamily="34" charset="0"/>
              </a:rPr>
              <a:t> model or a device.</a:t>
            </a:r>
          </a:p>
          <a:p>
            <a:pPr marL="817562" indent="-457200" algn="l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GB" sz="2800" b="1" dirty="0">
                <a:latin typeface="Century Gothic" panose="020B0502020202020204" pitchFamily="34" charset="0"/>
              </a:rPr>
              <a:t>Types of </a:t>
            </a:r>
            <a:r>
              <a:rPr lang="en-GB" sz="2800" b="1" dirty="0" err="1">
                <a:latin typeface="Century Gothic" panose="020B0502020202020204" pitchFamily="34" charset="0"/>
              </a:rPr>
              <a:t>Color</a:t>
            </a:r>
            <a:r>
              <a:rPr lang="en-GB" sz="2800" b="1" dirty="0">
                <a:latin typeface="Century Gothic" panose="020B0502020202020204" pitchFamily="34" charset="0"/>
              </a:rPr>
              <a:t> Models:</a:t>
            </a:r>
          </a:p>
          <a:p>
            <a:pPr marL="817562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CIE system (Represented as a 2-d graphic).</a:t>
            </a:r>
          </a:p>
          <a:p>
            <a:pPr marL="817562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RGB model.</a:t>
            </a:r>
          </a:p>
          <a:p>
            <a:pPr marL="817562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CMY model.</a:t>
            </a:r>
          </a:p>
          <a:p>
            <a:pPr marL="817562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GB" sz="2400" dirty="0">
                <a:latin typeface="Century Gothic" panose="020B0502020202020204" pitchFamily="34" charset="0"/>
              </a:rPr>
              <a:t>CMYK model .. etc.</a:t>
            </a: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3200" dirty="0">
              <a:latin typeface="Century Gothic" panose="020B0502020202020204" pitchFamily="34" charset="0"/>
            </a:endParaRP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720725" indent="-360363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Color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 Systems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CDE802-9B1A-4F1F-9D3A-2A8C10078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54" y="3206450"/>
            <a:ext cx="2881745" cy="13300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9BA5308-7EF2-4423-AC11-0AD83F5A1B5B}"/>
              </a:ext>
            </a:extLst>
          </p:cNvPr>
          <p:cNvGrpSpPr/>
          <p:nvPr/>
        </p:nvGrpSpPr>
        <p:grpSpPr>
          <a:xfrm>
            <a:off x="4237175" y="4350471"/>
            <a:ext cx="3366668" cy="2059515"/>
            <a:chOff x="4237175" y="4350471"/>
            <a:chExt cx="3366668" cy="20595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C82523-621C-4A0E-A23F-1358081A1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591" y="4657386"/>
              <a:ext cx="1905000" cy="17526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D57BDE-E877-4D25-B13C-7B7E9CDC0024}"/>
                </a:ext>
              </a:extLst>
            </p:cNvPr>
            <p:cNvSpPr txBox="1"/>
            <p:nvPr/>
          </p:nvSpPr>
          <p:spPr>
            <a:xfrm>
              <a:off x="4237175" y="5881389"/>
              <a:ext cx="1036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</a:rPr>
                <a:t>Red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EA9EFA-5F67-4B1D-A9B7-6B284622989D}"/>
                </a:ext>
              </a:extLst>
            </p:cNvPr>
            <p:cNvSpPr txBox="1"/>
            <p:nvPr/>
          </p:nvSpPr>
          <p:spPr>
            <a:xfrm>
              <a:off x="6567055" y="5932190"/>
              <a:ext cx="1036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B050"/>
                  </a:solidFill>
                </a:rPr>
                <a:t>Green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3729DD-4A66-453F-8BE6-F2F20F1F089F}"/>
                </a:ext>
              </a:extLst>
            </p:cNvPr>
            <p:cNvSpPr txBox="1"/>
            <p:nvPr/>
          </p:nvSpPr>
          <p:spPr>
            <a:xfrm>
              <a:off x="5346697" y="4350471"/>
              <a:ext cx="1036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70C0"/>
                  </a:solidFill>
                </a:rPr>
                <a:t>Blue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7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3F6-2222-4B07-8A4F-971C7467C183}"/>
              </a:ext>
            </a:extLst>
          </p:cNvPr>
          <p:cNvSpPr txBox="1">
            <a:spLocks/>
          </p:cNvSpPr>
          <p:nvPr/>
        </p:nvSpPr>
        <p:spPr>
          <a:xfrm>
            <a:off x="411917" y="1282149"/>
            <a:ext cx="11368166" cy="5178638"/>
          </a:xfrm>
          <a:prstGeom prst="rect">
            <a:avLst/>
          </a:prstGeom>
          <a:solidFill>
            <a:srgbClr val="FFFFFF">
              <a:alpha val="69804"/>
            </a:srgbClr>
          </a:solidFill>
          <a:ln w="57150">
            <a:solidFill>
              <a:schemeClr val="accent2">
                <a:lumMod val="75000"/>
                <a:alpha val="64000"/>
              </a:schemeClr>
            </a:solidFill>
            <a:prstDash val="sysDot"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 err="1">
                <a:latin typeface="Century Gothic" panose="020B0502020202020204" pitchFamily="34" charset="0"/>
              </a:rPr>
              <a:t>Color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RGB format is a triplet of numbers. The three components are </a:t>
            </a:r>
            <a:r>
              <a:rPr lang="en-GB" sz="2400" b="1" dirty="0">
                <a:latin typeface="Century Gothic" panose="020B0502020202020204" pitchFamily="34" charset="0"/>
              </a:rPr>
              <a:t>Red, Green </a:t>
            </a:r>
            <a:r>
              <a:rPr lang="en-GB" sz="2400" dirty="0">
                <a:latin typeface="Century Gothic" panose="020B0502020202020204" pitchFamily="34" charset="0"/>
              </a:rPr>
              <a:t>and </a:t>
            </a:r>
            <a:r>
              <a:rPr lang="en-GB" sz="2400" b="1" dirty="0">
                <a:latin typeface="Century Gothic" panose="020B0502020202020204" pitchFamily="34" charset="0"/>
              </a:rPr>
              <a:t>Blue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It uses </a:t>
            </a:r>
            <a:r>
              <a:rPr lang="en-GB" sz="2400" b="1" dirty="0">
                <a:latin typeface="Century Gothic" panose="020B0502020202020204" pitchFamily="34" charset="0"/>
              </a:rPr>
              <a:t>red</a:t>
            </a:r>
            <a:r>
              <a:rPr lang="en-GB" sz="2400" dirty="0"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latin typeface="Century Gothic" panose="020B0502020202020204" pitchFamily="34" charset="0"/>
              </a:rPr>
              <a:t>green </a:t>
            </a:r>
            <a:r>
              <a:rPr lang="en-GB" sz="2400" dirty="0">
                <a:latin typeface="Century Gothic" panose="020B0502020202020204" pitchFamily="34" charset="0"/>
              </a:rPr>
              <a:t>and </a:t>
            </a:r>
            <a:r>
              <a:rPr lang="en-GB" sz="2400" b="1" dirty="0">
                <a:latin typeface="Century Gothic" panose="020B0502020202020204" pitchFamily="34" charset="0"/>
              </a:rPr>
              <a:t>blue </a:t>
            </a:r>
            <a:r>
              <a:rPr lang="en-GB" sz="2400" dirty="0"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latin typeface="Century Gothic" panose="020B0502020202020204" pitchFamily="34" charset="0"/>
              </a:rPr>
              <a:t>r</a:t>
            </a:r>
            <a:r>
              <a:rPr lang="en-GB" sz="2400" dirty="0"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latin typeface="Century Gothic" panose="020B0502020202020204" pitchFamily="34" charset="0"/>
              </a:rPr>
              <a:t>g</a:t>
            </a:r>
            <a:r>
              <a:rPr lang="en-GB" sz="2400" dirty="0"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latin typeface="Century Gothic" panose="020B0502020202020204" pitchFamily="34" charset="0"/>
              </a:rPr>
              <a:t>b</a:t>
            </a:r>
            <a:r>
              <a:rPr lang="en-GB" sz="2400" dirty="0">
                <a:latin typeface="Century Gothic" panose="020B0502020202020204" pitchFamily="34" charset="0"/>
              </a:rPr>
              <a:t>) light to mix and define </a:t>
            </a:r>
            <a:r>
              <a:rPr lang="en-GB" sz="2400" dirty="0" err="1">
                <a:latin typeface="Century Gothic" panose="020B0502020202020204" pitchFamily="34" charset="0"/>
              </a:rPr>
              <a:t>color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We can determine the </a:t>
            </a:r>
            <a:r>
              <a:rPr lang="en-GB" sz="2400" dirty="0" err="1">
                <a:latin typeface="Century Gothic" panose="020B0502020202020204" pitchFamily="34" charset="0"/>
              </a:rPr>
              <a:t>color</a:t>
            </a:r>
            <a:r>
              <a:rPr lang="en-GB" sz="2400" dirty="0">
                <a:latin typeface="Century Gothic" panose="020B0502020202020204" pitchFamily="34" charset="0"/>
              </a:rPr>
              <a:t> by value: </a:t>
            </a:r>
            <a:r>
              <a:rPr lang="en-GB" sz="2400" b="1" dirty="0">
                <a:latin typeface="Century Gothic" panose="020B0502020202020204" pitchFamily="34" charset="0"/>
              </a:rPr>
              <a:t>zero </a:t>
            </a:r>
            <a:r>
              <a:rPr lang="en-GB" sz="2400" dirty="0">
                <a:latin typeface="Century Gothic" panose="020B0502020202020204" pitchFamily="34" charset="0"/>
              </a:rPr>
              <a:t>and </a:t>
            </a:r>
            <a:r>
              <a:rPr lang="en-GB" sz="2400" b="1" dirty="0">
                <a:latin typeface="Century Gothic" panose="020B0502020202020204" pitchFamily="34" charset="0"/>
              </a:rPr>
              <a:t>one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latin typeface="Century Gothic" panose="020B0502020202020204" pitchFamily="34" charset="0"/>
              </a:rPr>
              <a:t>If </a:t>
            </a:r>
            <a:r>
              <a:rPr lang="en-GB" sz="2400" b="1" dirty="0">
                <a:latin typeface="Century Gothic" panose="020B0502020202020204" pitchFamily="34" charset="0"/>
              </a:rPr>
              <a:t>0 </a:t>
            </a:r>
            <a:r>
              <a:rPr lang="en-GB" sz="2400" dirty="0">
                <a:latin typeface="Century Gothic" panose="020B0502020202020204" pitchFamily="34" charset="0"/>
              </a:rPr>
              <a:t>is the </a:t>
            </a:r>
            <a:r>
              <a:rPr lang="en-GB" sz="2400" b="1" dirty="0">
                <a:latin typeface="Century Gothic" panose="020B0502020202020204" pitchFamily="34" charset="0"/>
              </a:rPr>
              <a:t>minimum </a:t>
            </a:r>
            <a:r>
              <a:rPr lang="en-GB" sz="2400" dirty="0">
                <a:latin typeface="Century Gothic" panose="020B0502020202020204" pitchFamily="34" charset="0"/>
              </a:rPr>
              <a:t>and </a:t>
            </a:r>
            <a:r>
              <a:rPr lang="en-GB" sz="2400" b="1" dirty="0">
                <a:latin typeface="Century Gothic" panose="020B0502020202020204" pitchFamily="34" charset="0"/>
              </a:rPr>
              <a:t>1 </a:t>
            </a:r>
            <a:r>
              <a:rPr lang="en-GB" sz="2400" dirty="0">
                <a:latin typeface="Century Gothic" panose="020B0502020202020204" pitchFamily="34" charset="0"/>
              </a:rPr>
              <a:t>is the </a:t>
            </a:r>
            <a:r>
              <a:rPr lang="en-GB" sz="2400" b="1" dirty="0">
                <a:latin typeface="Century Gothic" panose="020B0502020202020204" pitchFamily="34" charset="0"/>
              </a:rPr>
              <a:t>maximum </a:t>
            </a:r>
            <a:r>
              <a:rPr lang="en-GB" sz="2400" dirty="0">
                <a:latin typeface="Century Gothic" panose="020B0502020202020204" pitchFamily="34" charset="0"/>
              </a:rPr>
              <a:t>value, then </a:t>
            </a:r>
            <a:r>
              <a:rPr lang="en-GB" sz="2400" b="1" dirty="0">
                <a:latin typeface="Century Gothic" panose="020B0502020202020204" pitchFamily="34" charset="0"/>
              </a:rPr>
              <a:t>(1,1,1) </a:t>
            </a:r>
            <a:r>
              <a:rPr lang="en-GB" sz="2400" dirty="0">
                <a:latin typeface="Century Gothic" panose="020B0502020202020204" pitchFamily="34" charset="0"/>
              </a:rPr>
              <a:t>is </a:t>
            </a:r>
            <a:r>
              <a:rPr lang="en-GB" sz="2400" b="1" dirty="0">
                <a:latin typeface="Century Gothic" panose="020B0502020202020204" pitchFamily="34" charset="0"/>
              </a:rPr>
              <a:t>white </a:t>
            </a:r>
            <a:r>
              <a:rPr lang="en-GB" sz="2400" dirty="0">
                <a:latin typeface="Century Gothic" panose="020B0502020202020204" pitchFamily="34" charset="0"/>
              </a:rPr>
              <a:t>and the others </a:t>
            </a:r>
            <a:r>
              <a:rPr lang="en-GB" sz="2400" dirty="0" err="1">
                <a:latin typeface="Century Gothic" panose="020B0502020202020204" pitchFamily="34" charset="0"/>
              </a:rPr>
              <a:t>colors</a:t>
            </a:r>
            <a:r>
              <a:rPr lang="en-GB" sz="2400" dirty="0">
                <a:latin typeface="Century Gothic" panose="020B0502020202020204" pitchFamily="34" charset="0"/>
              </a:rPr>
              <a:t> as the following table: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0FA008-8BCC-41D6-93CE-89CA73EDA52E}"/>
              </a:ext>
            </a:extLst>
          </p:cNvPr>
          <p:cNvSpPr txBox="1">
            <a:spLocks/>
          </p:cNvSpPr>
          <p:nvPr/>
        </p:nvSpPr>
        <p:spPr>
          <a:xfrm>
            <a:off x="892277" y="448014"/>
            <a:ext cx="10407446" cy="599494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RGB 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Color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 Space (</a:t>
            </a:r>
            <a:r>
              <a:rPr lang="en-GB" sz="3600" dirty="0" err="1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Color</a:t>
            </a:r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Kharabeesh Font" panose="01000000000000000000" pitchFamily="2" charset="-78"/>
                <a:cs typeface="Kharabeesh Font" panose="01000000000000000000" pitchFamily="2" charset="-78"/>
              </a:rPr>
              <a:t> Cube)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Kharabeesh Font" panose="01000000000000000000" pitchFamily="2" charset="-78"/>
              <a:cs typeface="Kharabeesh Font" panose="010000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AE97A-8C53-425D-8482-9B1EC14F7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81" y="3531965"/>
            <a:ext cx="4904509" cy="27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38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686</Words>
  <Application>Microsoft Office PowerPoint</Application>
  <PresentationFormat>Widescreen</PresentationFormat>
  <Paragraphs>199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AGA Battouta Regular</vt:lpstr>
      <vt:lpstr>Arial</vt:lpstr>
      <vt:lpstr>Bahnschrift SemiBold</vt:lpstr>
      <vt:lpstr>Calibri</vt:lpstr>
      <vt:lpstr>Calibri Light</vt:lpstr>
      <vt:lpstr>Century Gothic</vt:lpstr>
      <vt:lpstr>Comic Sans MS</vt:lpstr>
      <vt:lpstr>GE SS Two Bold</vt:lpstr>
      <vt:lpstr>GE SS Two Light</vt:lpstr>
      <vt:lpstr>GE SS Two Medium</vt:lpstr>
      <vt:lpstr>Hacen Vanilla</vt:lpstr>
      <vt:lpstr>Janna LT</vt:lpstr>
      <vt:lpstr>Kharabeesh Font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Mariah S. Khayat</dc:creator>
  <cp:lastModifiedBy>Mariah Khayat</cp:lastModifiedBy>
  <cp:revision>25</cp:revision>
  <dcterms:created xsi:type="dcterms:W3CDTF">2019-06-03T15:07:57Z</dcterms:created>
  <dcterms:modified xsi:type="dcterms:W3CDTF">2019-06-08T11:46:55Z</dcterms:modified>
</cp:coreProperties>
</file>