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61" r:id="rId3"/>
    <p:sldId id="258" r:id="rId4"/>
    <p:sldId id="264" r:id="rId5"/>
    <p:sldId id="260" r:id="rId6"/>
    <p:sldId id="265" r:id="rId7"/>
    <p:sldId id="266" r:id="rId8"/>
    <p:sldId id="267" r:id="rId9"/>
    <p:sldId id="268" r:id="rId10"/>
    <p:sldId id="269" r:id="rId11"/>
    <p:sldId id="273" r:id="rId12"/>
    <p:sldId id="270" r:id="rId13"/>
    <p:sldId id="271" r:id="rId14"/>
    <p:sldId id="272" r:id="rId15"/>
    <p:sldId id="274" r:id="rId16"/>
    <p:sldId id="275" r:id="rId17"/>
    <p:sldId id="280" r:id="rId18"/>
    <p:sldId id="281" r:id="rId19"/>
    <p:sldId id="277" r:id="rId20"/>
    <p:sldId id="279" r:id="rId21"/>
    <p:sldId id="278" r:id="rId22"/>
    <p:sldId id="276" r:id="rId23"/>
    <p:sldId id="282" r:id="rId24"/>
    <p:sldId id="25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0199" autoAdjust="0"/>
  </p:normalViewPr>
  <p:slideViewPr>
    <p:cSldViewPr snapToGrid="0">
      <p:cViewPr varScale="1">
        <p:scale>
          <a:sx n="66" d="100"/>
          <a:sy n="66" d="100"/>
        </p:scale>
        <p:origin x="125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72C7E0-9118-4331-BE53-D8920C6604E6}" type="datetimeFigureOut">
              <a:rPr lang="en-GB" smtClean="0"/>
              <a:t>12/07/2019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972B6B-46C7-447A-980F-32EF7BB799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601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72B6B-46C7-447A-980F-32EF7BB7999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3736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72B6B-46C7-447A-980F-32EF7BB7999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7464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72B6B-46C7-447A-980F-32EF7BB7999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7383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72B6B-46C7-447A-980F-32EF7BB7999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56355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72B6B-46C7-447A-980F-32EF7BB7999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74966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72B6B-46C7-447A-980F-32EF7BB7999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73773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72B6B-46C7-447A-980F-32EF7BB7999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24056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72B6B-46C7-447A-980F-32EF7BB7999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05439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72B6B-46C7-447A-980F-32EF7BB7999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94102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72B6B-46C7-447A-980F-32EF7BB79994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8860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72B6B-46C7-447A-980F-32EF7BB79994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1273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72B6B-46C7-447A-980F-32EF7BB7999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52913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72B6B-46C7-447A-980F-32EF7BB79994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4294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72B6B-46C7-447A-980F-32EF7BB7999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05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72B6B-46C7-447A-980F-32EF7BB7999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2120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72B6B-46C7-447A-980F-32EF7BB7999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9376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72B6B-46C7-447A-980F-32EF7BB7999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120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72B6B-46C7-447A-980F-32EF7BB7999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9875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72B6B-46C7-447A-980F-32EF7BB7999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6265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72B6B-46C7-447A-980F-32EF7BB7999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353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C4502-576F-4782-AE14-C4DE649041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3BE39B-C033-4E60-ABE3-532BA44FE0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BC8E5-7A99-42F1-83D0-9A3FB29F6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58021-B25B-45E5-A9CF-FE7CF949C7F1}" type="datetimeFigureOut">
              <a:rPr lang="en-GB" smtClean="0"/>
              <a:t>12/07/2019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07E1FE-FA9E-4068-A0EC-2F617FD86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15B2C-860C-4C55-9F33-479599AED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0948-5EF8-4FA9-A9AD-186BABFE9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686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BBEC9-7881-4B20-B1D7-EAAEB6453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5D61BB-5470-4FCD-8E14-F0AE86CAE8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CBF98-8E93-42F5-9FE6-F7FE9F3DC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58021-B25B-45E5-A9CF-FE7CF949C7F1}" type="datetimeFigureOut">
              <a:rPr lang="en-GB" smtClean="0"/>
              <a:t>12/07/2019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84A94-C878-4376-AB8D-F6F886C7A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03727-088E-43CF-99DF-9D96BE98F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0948-5EF8-4FA9-A9AD-186BABFE9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4511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98A6C9-C0E0-476F-8BC4-9E3BDF92EC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AEAAD0-FA9C-4108-9E90-86CB63D0B0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BA9B7-5B11-40EE-90C2-98D92EBE2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58021-B25B-45E5-A9CF-FE7CF949C7F1}" type="datetimeFigureOut">
              <a:rPr lang="en-GB" smtClean="0"/>
              <a:t>12/07/2019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479B19-79CE-40F0-96FA-486DF4071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EB68D-BCB6-4464-8070-98C88602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0948-5EF8-4FA9-A9AD-186BABFE9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4354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DA377-3BA2-499D-9043-F2647952B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E8283-5DC1-4C50-A873-3472D0ADB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77FEA-8F45-44D7-9B8C-7D2E431FA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58021-B25B-45E5-A9CF-FE7CF949C7F1}" type="datetimeFigureOut">
              <a:rPr lang="en-GB" smtClean="0"/>
              <a:t>12/07/2019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F613D-F94A-4444-A370-243A66C19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278B7-4BBB-42FD-A94D-3DBE2A412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0948-5EF8-4FA9-A9AD-186BABFE9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5727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9210E-7E70-4D76-B690-B19A273E0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C2FC28-B165-4F99-BA05-332ECE0EC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79F1C-C3A4-43F5-8E60-8AB8D9FA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58021-B25B-45E5-A9CF-FE7CF949C7F1}" type="datetimeFigureOut">
              <a:rPr lang="en-GB" smtClean="0"/>
              <a:t>12/07/2019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91AA07-2730-4C93-9D11-CB0CD6C52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721430-F36A-42E0-AF1A-ADA386AA3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0948-5EF8-4FA9-A9AD-186BABFE9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15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6DD20-44B7-4FEB-AC19-F91480280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C7BAD-468C-4874-B374-8F60F363AE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F8010F-C085-45CD-96D7-A784488D17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39611C-E856-4F4C-8B86-0AA3710CE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58021-B25B-45E5-A9CF-FE7CF949C7F1}" type="datetimeFigureOut">
              <a:rPr lang="en-GB" smtClean="0"/>
              <a:t>12/07/2019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0BFBD9-C35E-4C55-B05B-715B15C5F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6679E6-240E-4890-9083-AB6C063CC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0948-5EF8-4FA9-A9AD-186BABFE9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821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0C378-83DA-4164-B852-A62F872E8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B92BC2-76FA-4035-88D9-23DDC8ABB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1AA880-ADAF-4241-A4B1-3EFD9FA60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487CEF-95D8-41AF-82F3-F30EF63EE0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39373E-02F3-401A-A272-3C7418AFFF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9982B9-9D6D-4EEB-84D0-E0B9C4288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58021-B25B-45E5-A9CF-FE7CF949C7F1}" type="datetimeFigureOut">
              <a:rPr lang="en-GB" smtClean="0"/>
              <a:t>12/07/2019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F48D7D-D921-4FC3-8957-E1BCAB5CD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DA909B-DCA3-44BF-B8C4-EC6301C76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0948-5EF8-4FA9-A9AD-186BABFE9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079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FA53E-1BBA-4919-BD2A-D4222AC9A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B58D5D-9C4D-49E2-B8AD-BACB1E5D7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58021-B25B-45E5-A9CF-FE7CF949C7F1}" type="datetimeFigureOut">
              <a:rPr lang="en-GB" smtClean="0"/>
              <a:t>12/07/2019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48A92C-8EDB-4EAC-AB77-03E8079B2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C99A33-53E1-4220-A282-D26EB364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0948-5EF8-4FA9-A9AD-186BABFE9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769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BDCB8E-1779-437B-8173-EB90CE1D9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58021-B25B-45E5-A9CF-FE7CF949C7F1}" type="datetimeFigureOut">
              <a:rPr lang="en-GB" smtClean="0"/>
              <a:t>12/07/2019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2F902D-C43B-4572-A729-0249638A6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6DB8D7-94A4-49E3-A4B7-DFC96A32A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0948-5EF8-4FA9-A9AD-186BABFE9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5324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06901-DF42-4CE9-8D3B-1950A2BD7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B3B2C-DAD3-4816-BE3C-A7EA0B49D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A7E7F3-661D-4155-A518-B187D62A90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0F23AE-00CE-40ED-B383-4F4437B1E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58021-B25B-45E5-A9CF-FE7CF949C7F1}" type="datetimeFigureOut">
              <a:rPr lang="en-GB" smtClean="0"/>
              <a:t>12/07/2019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BC371-40A4-4482-AB0C-F2ADD49D4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E64F5A-1F0D-4EDB-A2CF-ACC65AEB8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0948-5EF8-4FA9-A9AD-186BABFE9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056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11268-723D-4F8F-BD44-8E87B7131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9FFD95-DA0B-4413-BA38-03F8EE1F14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4DC85D-BB01-4EB4-924A-63A8D0DBB0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5FDF42-22C1-49BC-8384-3C750DA2A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58021-B25B-45E5-A9CF-FE7CF949C7F1}" type="datetimeFigureOut">
              <a:rPr lang="en-GB" smtClean="0"/>
              <a:t>12/07/2019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00FD26-069D-42FE-AEA3-5683177B5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17D3D0-A322-4D86-A7A0-47B7B91EA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0948-5EF8-4FA9-A9AD-186BABFE9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335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EFF7CB-AA45-46E0-8B46-0DCDBE8F5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E63780-F5B9-4475-82EA-8717287EFF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4AD314-7C9A-4D2F-8B13-5A214CFC8D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58021-B25B-45E5-A9CF-FE7CF949C7F1}" type="datetimeFigureOut">
              <a:rPr lang="en-GB" smtClean="0"/>
              <a:t>12/07/2019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5D7EC7-A607-470E-94BB-DBF21C013C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07ADD-E508-4EED-B9F3-D49D4157BE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20948-5EF8-4FA9-A9AD-186BABFE9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460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mskhayat@uqu.edu.sa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5197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763F6-2222-4B07-8A4F-971C7467C183}"/>
              </a:ext>
            </a:extLst>
          </p:cNvPr>
          <p:cNvSpPr txBox="1">
            <a:spLocks/>
          </p:cNvSpPr>
          <p:nvPr/>
        </p:nvSpPr>
        <p:spPr>
          <a:xfrm>
            <a:off x="411917" y="1282149"/>
            <a:ext cx="11368166" cy="5178638"/>
          </a:xfrm>
          <a:prstGeom prst="rect">
            <a:avLst/>
          </a:prstGeom>
          <a:solidFill>
            <a:srgbClr val="FFFFFF">
              <a:alpha val="69804"/>
            </a:srgbClr>
          </a:solidFill>
          <a:ln w="57150">
            <a:solidFill>
              <a:schemeClr val="accent2">
                <a:lumMod val="75000"/>
                <a:alpha val="64000"/>
              </a:schemeClr>
            </a:solidFill>
            <a:prstDash val="sysDot"/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>
                <a:schemeClr val="accent2"/>
              </a:buClr>
            </a:pP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#include&lt;</a:t>
            </a:r>
            <a:r>
              <a:rPr lang="en-GB" sz="102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windows.h</a:t>
            </a: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algn="l">
              <a:buClr>
                <a:schemeClr val="accent2"/>
              </a:buClr>
            </a:pP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#include&lt;GL/</a:t>
            </a:r>
            <a:r>
              <a:rPr lang="en-GB" sz="102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glut.h</a:t>
            </a: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algn="l">
              <a:buClr>
                <a:schemeClr val="accent2"/>
              </a:buClr>
            </a:pP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 menu;</a:t>
            </a:r>
          </a:p>
          <a:p>
            <a:pPr algn="l">
              <a:buClr>
                <a:schemeClr val="accent2"/>
              </a:buClr>
            </a:pP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static float Size = 2.3, spin = 0.0;</a:t>
            </a:r>
          </a:p>
          <a:p>
            <a:pPr algn="l">
              <a:buClr>
                <a:schemeClr val="accent2"/>
              </a:buClr>
            </a:pP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 render() {</a:t>
            </a:r>
          </a:p>
          <a:p>
            <a:pPr algn="l">
              <a:buClr>
                <a:schemeClr val="accent2"/>
              </a:buClr>
            </a:pP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02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glClear</a:t>
            </a: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(GL_COLOR_BUFFER_BIT | GL_DEPTH_BUFFER_BIT);</a:t>
            </a:r>
          </a:p>
          <a:p>
            <a:pPr algn="l">
              <a:buClr>
                <a:schemeClr val="accent2"/>
              </a:buClr>
            </a:pP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02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glLoadIdentity</a:t>
            </a: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pPr algn="l">
              <a:buClr>
                <a:schemeClr val="accent2"/>
              </a:buClr>
            </a:pP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02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glEnable</a:t>
            </a: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(GL_DEPTH_TEST); //Lighting Function</a:t>
            </a:r>
          </a:p>
          <a:p>
            <a:pPr algn="l">
              <a:buClr>
                <a:schemeClr val="accent2"/>
              </a:buClr>
            </a:pP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02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glEnable</a:t>
            </a: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(GL_LIGHTING);</a:t>
            </a:r>
          </a:p>
          <a:p>
            <a:pPr algn="l">
              <a:buClr>
                <a:schemeClr val="accent2"/>
              </a:buClr>
            </a:pP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02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glEnable</a:t>
            </a: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(GL_LIGHT0);</a:t>
            </a:r>
          </a:p>
          <a:p>
            <a:pPr algn="l">
              <a:buClr>
                <a:schemeClr val="accent2"/>
              </a:buClr>
            </a:pP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02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glEnable</a:t>
            </a: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(GL_COLOR_MATERIAL);</a:t>
            </a:r>
          </a:p>
          <a:p>
            <a:pPr algn="l">
              <a:buClr>
                <a:schemeClr val="accent2"/>
              </a:buClr>
            </a:pP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glColor3f(1.0, 0.6, 0.6);</a:t>
            </a:r>
          </a:p>
          <a:p>
            <a:pPr algn="l">
              <a:buClr>
                <a:schemeClr val="accent2"/>
              </a:buClr>
            </a:pP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02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glTranslatef</a:t>
            </a: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(-0.7, -2.0, -12); //Drawing the Teapot</a:t>
            </a:r>
          </a:p>
          <a:p>
            <a:pPr algn="l">
              <a:buClr>
                <a:schemeClr val="accent2"/>
              </a:buClr>
            </a:pP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02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glRotatef</a:t>
            </a: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(spin, 0.0, 1.0, 0.0);</a:t>
            </a:r>
          </a:p>
          <a:p>
            <a:pPr algn="l">
              <a:buClr>
                <a:schemeClr val="accent2"/>
              </a:buClr>
            </a:pP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02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glutSolidTeapot</a:t>
            </a: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(Size);</a:t>
            </a:r>
          </a:p>
          <a:p>
            <a:pPr algn="l">
              <a:buClr>
                <a:schemeClr val="accent2"/>
              </a:buClr>
            </a:pP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02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glutSwapBuffers</a:t>
            </a: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(); }</a:t>
            </a:r>
          </a:p>
          <a:p>
            <a:pPr algn="l">
              <a:buClr>
                <a:schemeClr val="accent2"/>
              </a:buClr>
            </a:pP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GB" sz="102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SpinTeapot</a:t>
            </a: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 {</a:t>
            </a:r>
          </a:p>
          <a:p>
            <a:pPr algn="l">
              <a:buClr>
                <a:schemeClr val="accent2"/>
              </a:buClr>
            </a:pP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spin = spin + 1;</a:t>
            </a:r>
          </a:p>
          <a:p>
            <a:pPr algn="l">
              <a:buClr>
                <a:schemeClr val="accent2"/>
              </a:buClr>
            </a:pP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if (spin &gt; 360.0)</a:t>
            </a:r>
          </a:p>
          <a:p>
            <a:pPr algn="l">
              <a:buClr>
                <a:schemeClr val="accent2"/>
              </a:buClr>
            </a:pP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spin = spin - 360.0;</a:t>
            </a:r>
          </a:p>
          <a:p>
            <a:pPr algn="l">
              <a:buClr>
                <a:schemeClr val="accent2"/>
              </a:buClr>
            </a:pP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02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glutPostRedisplay</a:t>
            </a: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(); }</a:t>
            </a:r>
          </a:p>
          <a:p>
            <a:pPr algn="l">
              <a:buClr>
                <a:schemeClr val="accent2"/>
              </a:buClr>
            </a:pP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 reshape(int w, int h) {</a:t>
            </a:r>
          </a:p>
          <a:p>
            <a:pPr algn="l">
              <a:buClr>
                <a:schemeClr val="accent2"/>
              </a:buClr>
            </a:pP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02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glViewport</a:t>
            </a: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(0, 0, w, h);</a:t>
            </a:r>
          </a:p>
          <a:p>
            <a:pPr algn="l">
              <a:buClr>
                <a:schemeClr val="accent2"/>
              </a:buClr>
            </a:pP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02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glMatrixMode</a:t>
            </a: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(GL_PROJECTION);</a:t>
            </a:r>
          </a:p>
          <a:p>
            <a:pPr algn="l">
              <a:buClr>
                <a:schemeClr val="accent2"/>
              </a:buClr>
            </a:pP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02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glLoadIdentity</a:t>
            </a: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pPr algn="l">
              <a:buClr>
                <a:schemeClr val="accent2"/>
              </a:buClr>
            </a:pP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02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gluPerspective</a:t>
            </a: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(45.0, (float)w/(float)h, 1.0, 1000.0);</a:t>
            </a:r>
          </a:p>
          <a:p>
            <a:pPr algn="l">
              <a:buClr>
                <a:schemeClr val="accent2"/>
              </a:buClr>
            </a:pP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02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glMatrixMode</a:t>
            </a: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(GL_MODELVIEW);</a:t>
            </a:r>
          </a:p>
          <a:p>
            <a:pPr algn="l">
              <a:buClr>
                <a:schemeClr val="accent2"/>
              </a:buClr>
            </a:pP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02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glLoadIdentity</a:t>
            </a: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();    }</a:t>
            </a:r>
          </a:p>
          <a:p>
            <a:pPr algn="l">
              <a:buClr>
                <a:schemeClr val="accent2"/>
              </a:buClr>
            </a:pP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GB" sz="102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MenuEvents</a:t>
            </a: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(int click) { //Functions Dealing With Menu Events</a:t>
            </a:r>
          </a:p>
          <a:p>
            <a:pPr algn="l">
              <a:buClr>
                <a:schemeClr val="accent2"/>
              </a:buClr>
            </a:pP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switch(click) {</a:t>
            </a:r>
          </a:p>
          <a:p>
            <a:pPr algn="l">
              <a:buClr>
                <a:schemeClr val="accent2"/>
              </a:buClr>
            </a:pP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case 10: </a:t>
            </a:r>
            <a:r>
              <a:rPr lang="en-GB" sz="102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glutIdleFunc</a:t>
            </a: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02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SpinTeapot</a:t>
            </a: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 break;</a:t>
            </a:r>
          </a:p>
          <a:p>
            <a:pPr algn="l">
              <a:buClr>
                <a:schemeClr val="accent2"/>
              </a:buClr>
            </a:pP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case 20: </a:t>
            </a:r>
            <a:r>
              <a:rPr lang="en-GB" sz="102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glutIdleFunc</a:t>
            </a: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(NULL); break;</a:t>
            </a:r>
          </a:p>
          <a:p>
            <a:pPr algn="l">
              <a:buClr>
                <a:schemeClr val="accent2"/>
              </a:buClr>
            </a:pP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case 30: Size-=0.5; break;</a:t>
            </a:r>
          </a:p>
          <a:p>
            <a:pPr algn="l">
              <a:buClr>
                <a:schemeClr val="accent2"/>
              </a:buClr>
            </a:pP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case 40: Size+=0.5; break;</a:t>
            </a:r>
          </a:p>
          <a:p>
            <a:pPr algn="l">
              <a:buClr>
                <a:schemeClr val="accent2"/>
              </a:buClr>
            </a:pP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algn="l">
              <a:buClr>
                <a:schemeClr val="accent2"/>
              </a:buClr>
            </a:pPr>
            <a:r>
              <a:rPr lang="en-GB" sz="102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glutPostRedisplay</a:t>
            </a:r>
            <a:r>
              <a:rPr lang="en-GB" sz="102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(); }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0FA008-8BCC-41D6-93CE-89CA73EDA52E}"/>
              </a:ext>
            </a:extLst>
          </p:cNvPr>
          <p:cNvSpPr txBox="1">
            <a:spLocks/>
          </p:cNvSpPr>
          <p:nvPr/>
        </p:nvSpPr>
        <p:spPr>
          <a:xfrm>
            <a:off x="892277" y="448014"/>
            <a:ext cx="10407446" cy="599494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>
                <a:solidFill>
                  <a:schemeClr val="accent2">
                    <a:lumMod val="75000"/>
                  </a:schemeClr>
                </a:solidFill>
                <a:latin typeface="Kharabeesh Font" panose="01000000000000000000" pitchFamily="2" charset="-78"/>
                <a:cs typeface="Kharabeesh Font" panose="01000000000000000000" pitchFamily="2" charset="-78"/>
              </a:rPr>
              <a:t>Example Program</a:t>
            </a:r>
          </a:p>
        </p:txBody>
      </p:sp>
    </p:spTree>
    <p:extLst>
      <p:ext uri="{BB962C8B-B14F-4D97-AF65-F5344CB8AC3E}">
        <p14:creationId xmlns:p14="http://schemas.microsoft.com/office/powerpoint/2010/main" val="3453170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763F6-2222-4B07-8A4F-971C7467C183}"/>
              </a:ext>
            </a:extLst>
          </p:cNvPr>
          <p:cNvSpPr txBox="1">
            <a:spLocks/>
          </p:cNvSpPr>
          <p:nvPr/>
        </p:nvSpPr>
        <p:spPr>
          <a:xfrm>
            <a:off x="411917" y="1282149"/>
            <a:ext cx="11368166" cy="5178638"/>
          </a:xfrm>
          <a:prstGeom prst="rect">
            <a:avLst/>
          </a:prstGeom>
          <a:solidFill>
            <a:srgbClr val="FFFFFF">
              <a:alpha val="69804"/>
            </a:srgbClr>
          </a:solidFill>
          <a:ln w="57150">
            <a:solidFill>
              <a:schemeClr val="accent2">
                <a:lumMod val="75000"/>
                <a:alpha val="64000"/>
              </a:schemeClr>
            </a:solidFill>
            <a:prstDash val="sysDot"/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>
                <a:schemeClr val="accent2"/>
              </a:buClr>
            </a:pPr>
            <a:r>
              <a:rPr lang="en-GB" sz="18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GB" sz="18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init</a:t>
            </a:r>
            <a:r>
              <a:rPr lang="en-GB" sz="18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 {</a:t>
            </a:r>
          </a:p>
          <a:p>
            <a:pPr algn="l">
              <a:buClr>
                <a:schemeClr val="accent2"/>
              </a:buClr>
            </a:pPr>
            <a:r>
              <a:rPr lang="en-GB" sz="18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8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glClearColor</a:t>
            </a:r>
            <a:r>
              <a:rPr lang="en-GB" sz="18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(1.0, 1.0, 1.0, 0.0); }</a:t>
            </a:r>
          </a:p>
          <a:p>
            <a:pPr algn="l">
              <a:buClr>
                <a:schemeClr val="accent2"/>
              </a:buClr>
            </a:pPr>
            <a:r>
              <a:rPr lang="en-GB" sz="18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 main() {</a:t>
            </a:r>
          </a:p>
          <a:p>
            <a:pPr algn="l">
              <a:buClr>
                <a:schemeClr val="accent2"/>
              </a:buClr>
            </a:pPr>
            <a:r>
              <a:rPr lang="en-GB" sz="18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8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glutInitDisplayMode</a:t>
            </a:r>
            <a:r>
              <a:rPr lang="en-GB" sz="18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(GLUT_DEPTH | GLUT_DOUBLE | GLUT_RGB);</a:t>
            </a:r>
          </a:p>
          <a:p>
            <a:pPr algn="l">
              <a:buClr>
                <a:schemeClr val="accent2"/>
              </a:buClr>
            </a:pPr>
            <a:r>
              <a:rPr lang="en-GB" sz="18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8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glutInitWindowPosition</a:t>
            </a:r>
            <a:r>
              <a:rPr lang="en-GB" sz="18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(100, 100);</a:t>
            </a:r>
          </a:p>
          <a:p>
            <a:pPr algn="l">
              <a:buClr>
                <a:schemeClr val="accent2"/>
              </a:buClr>
            </a:pPr>
            <a:r>
              <a:rPr lang="en-GB" sz="18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8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glutInitWindowSize</a:t>
            </a:r>
            <a:r>
              <a:rPr lang="en-GB" sz="18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(400, 400);</a:t>
            </a:r>
          </a:p>
          <a:p>
            <a:pPr algn="l">
              <a:buClr>
                <a:schemeClr val="accent2"/>
              </a:buClr>
            </a:pPr>
            <a:r>
              <a:rPr lang="en-GB" sz="18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8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glutCreateWindow</a:t>
            </a:r>
            <a:r>
              <a:rPr lang="en-GB" sz="18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("Create a Menu!");</a:t>
            </a:r>
          </a:p>
          <a:p>
            <a:pPr algn="l">
              <a:buClr>
                <a:schemeClr val="accent2"/>
              </a:buClr>
            </a:pPr>
            <a:r>
              <a:rPr lang="en-GB" sz="18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8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init</a:t>
            </a:r>
            <a:r>
              <a:rPr lang="en-GB" sz="18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pPr algn="l">
              <a:buClr>
                <a:schemeClr val="accent2"/>
              </a:buClr>
            </a:pPr>
            <a:r>
              <a:rPr lang="en-GB" sz="18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8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glutDisplayFunc</a:t>
            </a:r>
            <a:r>
              <a:rPr lang="en-GB" sz="18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(render);</a:t>
            </a:r>
          </a:p>
          <a:p>
            <a:pPr algn="l">
              <a:buClr>
                <a:schemeClr val="accent2"/>
              </a:buClr>
            </a:pPr>
            <a:r>
              <a:rPr lang="en-GB" sz="18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8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glutReshapeFunc</a:t>
            </a:r>
            <a:r>
              <a:rPr lang="en-GB" sz="18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(reshape);</a:t>
            </a:r>
          </a:p>
          <a:p>
            <a:pPr algn="l">
              <a:buClr>
                <a:schemeClr val="accent2"/>
              </a:buClr>
            </a:pPr>
            <a:r>
              <a:rPr lang="en-GB" sz="18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menu = </a:t>
            </a:r>
            <a:r>
              <a:rPr lang="en-GB" sz="18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glutCreateMenu</a:t>
            </a:r>
            <a:r>
              <a:rPr lang="en-GB" sz="18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8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MenuEvents</a:t>
            </a:r>
            <a:r>
              <a:rPr lang="en-GB" sz="18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);//Creating a Menu</a:t>
            </a:r>
          </a:p>
          <a:p>
            <a:pPr algn="l">
              <a:buClr>
                <a:schemeClr val="accent2"/>
              </a:buClr>
            </a:pPr>
            <a:r>
              <a:rPr lang="en-GB" sz="18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8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glutAddMenuEntry</a:t>
            </a:r>
            <a:r>
              <a:rPr lang="en-GB" sz="18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("Rotation", 10); //Adding Menu Items</a:t>
            </a:r>
          </a:p>
          <a:p>
            <a:pPr algn="l">
              <a:buClr>
                <a:schemeClr val="accent2"/>
              </a:buClr>
            </a:pPr>
            <a:r>
              <a:rPr lang="en-GB" sz="18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8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glutAddMenuEntry</a:t>
            </a:r>
            <a:r>
              <a:rPr lang="en-GB" sz="18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("Stop Rotation", 20);</a:t>
            </a:r>
          </a:p>
          <a:p>
            <a:pPr algn="l">
              <a:buClr>
                <a:schemeClr val="accent2"/>
              </a:buClr>
            </a:pPr>
            <a:r>
              <a:rPr lang="en-GB" sz="18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8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glutAddMenuEntry</a:t>
            </a:r>
            <a:r>
              <a:rPr lang="en-GB" sz="18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("Zoom Out", 30);</a:t>
            </a:r>
          </a:p>
          <a:p>
            <a:pPr algn="l">
              <a:buClr>
                <a:schemeClr val="accent2"/>
              </a:buClr>
            </a:pPr>
            <a:r>
              <a:rPr lang="en-GB" sz="18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8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glutAddMenuEntry</a:t>
            </a:r>
            <a:r>
              <a:rPr lang="en-GB" sz="18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("Zoom In", 40);</a:t>
            </a:r>
          </a:p>
          <a:p>
            <a:pPr algn="l">
              <a:buClr>
                <a:schemeClr val="accent2"/>
              </a:buClr>
            </a:pPr>
            <a:r>
              <a:rPr lang="en-GB" sz="18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8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glutAttachMenu</a:t>
            </a:r>
            <a:r>
              <a:rPr lang="en-GB" sz="18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(GLUT_RIGHT_BUTTON);</a:t>
            </a:r>
          </a:p>
          <a:p>
            <a:pPr algn="l">
              <a:buClr>
                <a:schemeClr val="accent2"/>
              </a:buClr>
            </a:pPr>
            <a:r>
              <a:rPr lang="en-GB" sz="18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8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glutMainLoop</a:t>
            </a:r>
            <a:r>
              <a:rPr lang="en-GB" sz="18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pPr algn="l">
              <a:buClr>
                <a:schemeClr val="accent2"/>
              </a:buClr>
            </a:pPr>
            <a:r>
              <a:rPr lang="en-GB" sz="18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return 0;}</a:t>
            </a:r>
          </a:p>
          <a:p>
            <a:pPr algn="l">
              <a:buClr>
                <a:schemeClr val="accent2"/>
              </a:buClr>
            </a:pPr>
            <a:endParaRPr lang="en-GB" sz="1800" b="1" dirty="0">
              <a:solidFill>
                <a:schemeClr val="accent2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0FA008-8BCC-41D6-93CE-89CA73EDA52E}"/>
              </a:ext>
            </a:extLst>
          </p:cNvPr>
          <p:cNvSpPr txBox="1">
            <a:spLocks/>
          </p:cNvSpPr>
          <p:nvPr/>
        </p:nvSpPr>
        <p:spPr>
          <a:xfrm>
            <a:off x="892277" y="448014"/>
            <a:ext cx="10407446" cy="599494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>
                <a:solidFill>
                  <a:schemeClr val="accent2">
                    <a:lumMod val="75000"/>
                  </a:schemeClr>
                </a:solidFill>
                <a:latin typeface="Kharabeesh Font" panose="01000000000000000000" pitchFamily="2" charset="-78"/>
                <a:cs typeface="Kharabeesh Font" panose="01000000000000000000" pitchFamily="2" charset="-78"/>
              </a:rPr>
              <a:t>Example Program</a:t>
            </a:r>
          </a:p>
        </p:txBody>
      </p:sp>
    </p:spTree>
    <p:extLst>
      <p:ext uri="{BB962C8B-B14F-4D97-AF65-F5344CB8AC3E}">
        <p14:creationId xmlns:p14="http://schemas.microsoft.com/office/powerpoint/2010/main" val="3747947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763F6-2222-4B07-8A4F-971C7467C183}"/>
              </a:ext>
            </a:extLst>
          </p:cNvPr>
          <p:cNvSpPr txBox="1">
            <a:spLocks/>
          </p:cNvSpPr>
          <p:nvPr/>
        </p:nvSpPr>
        <p:spPr>
          <a:xfrm>
            <a:off x="411917" y="1282149"/>
            <a:ext cx="11368166" cy="5178638"/>
          </a:xfrm>
          <a:prstGeom prst="rect">
            <a:avLst/>
          </a:prstGeom>
          <a:solidFill>
            <a:srgbClr val="FFFFFF">
              <a:alpha val="69804"/>
            </a:srgbClr>
          </a:solidFill>
          <a:ln w="57150">
            <a:solidFill>
              <a:schemeClr val="accent2">
                <a:lumMod val="75000"/>
                <a:alpha val="64000"/>
              </a:schemeClr>
            </a:solidFill>
            <a:prstDash val="sysDot"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09625" indent="-450850" algn="l">
              <a:buClr>
                <a:schemeClr val="accent2"/>
              </a:buClr>
              <a:buFont typeface="Wingdings" panose="05000000000000000000" pitchFamily="2" charset="2"/>
              <a:buChar char="ü"/>
            </a:pPr>
            <a:endParaRPr lang="en-GB" sz="1200" dirty="0">
              <a:latin typeface="Century Gothic" panose="020B0502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0FA008-8BCC-41D6-93CE-89CA73EDA52E}"/>
              </a:ext>
            </a:extLst>
          </p:cNvPr>
          <p:cNvSpPr txBox="1">
            <a:spLocks/>
          </p:cNvSpPr>
          <p:nvPr/>
        </p:nvSpPr>
        <p:spPr>
          <a:xfrm>
            <a:off x="892277" y="448014"/>
            <a:ext cx="10407446" cy="599494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>
                <a:solidFill>
                  <a:schemeClr val="accent2">
                    <a:lumMod val="75000"/>
                  </a:schemeClr>
                </a:solidFill>
                <a:latin typeface="Kharabeesh Font" panose="01000000000000000000" pitchFamily="2" charset="-78"/>
                <a:cs typeface="Kharabeesh Font" panose="01000000000000000000" pitchFamily="2" charset="-78"/>
              </a:rPr>
              <a:t>Example Program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BB154F-429B-4DA4-930D-3B1A14AE97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174" y="1419969"/>
            <a:ext cx="9077652" cy="490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62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763F6-2222-4B07-8A4F-971C7467C183}"/>
              </a:ext>
            </a:extLst>
          </p:cNvPr>
          <p:cNvSpPr txBox="1">
            <a:spLocks/>
          </p:cNvSpPr>
          <p:nvPr/>
        </p:nvSpPr>
        <p:spPr>
          <a:xfrm>
            <a:off x="411917" y="1282149"/>
            <a:ext cx="11368166" cy="5178638"/>
          </a:xfrm>
          <a:prstGeom prst="rect">
            <a:avLst/>
          </a:prstGeom>
          <a:solidFill>
            <a:srgbClr val="FFFFFF">
              <a:alpha val="69804"/>
            </a:srgbClr>
          </a:solidFill>
          <a:ln w="57150">
            <a:solidFill>
              <a:schemeClr val="accent2">
                <a:lumMod val="75000"/>
                <a:alpha val="64000"/>
              </a:schemeClr>
            </a:solidFill>
            <a:prstDash val="sysDot"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09625" indent="-450850" algn="l">
              <a:buClr>
                <a:schemeClr val="accent2"/>
              </a:buClr>
              <a:buFont typeface="Wingdings" panose="05000000000000000000" pitchFamily="2" charset="2"/>
              <a:buChar char="ü"/>
            </a:pPr>
            <a:endParaRPr lang="en-GB" sz="1200" dirty="0">
              <a:latin typeface="Century Gothic" panose="020B0502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0FA008-8BCC-41D6-93CE-89CA73EDA52E}"/>
              </a:ext>
            </a:extLst>
          </p:cNvPr>
          <p:cNvSpPr txBox="1">
            <a:spLocks/>
          </p:cNvSpPr>
          <p:nvPr/>
        </p:nvSpPr>
        <p:spPr>
          <a:xfrm>
            <a:off x="892277" y="448014"/>
            <a:ext cx="10407446" cy="599494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>
                <a:solidFill>
                  <a:schemeClr val="accent2">
                    <a:lumMod val="75000"/>
                  </a:schemeClr>
                </a:solidFill>
                <a:latin typeface="Kharabeesh Font" panose="01000000000000000000" pitchFamily="2" charset="-78"/>
                <a:cs typeface="Kharabeesh Font" panose="01000000000000000000" pitchFamily="2" charset="-78"/>
              </a:rPr>
              <a:t>Example Program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23A72B-375C-478F-9BB5-CAE3CE4852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162" y="1372888"/>
            <a:ext cx="9377676" cy="499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140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763F6-2222-4B07-8A4F-971C7467C183}"/>
              </a:ext>
            </a:extLst>
          </p:cNvPr>
          <p:cNvSpPr txBox="1">
            <a:spLocks/>
          </p:cNvSpPr>
          <p:nvPr/>
        </p:nvSpPr>
        <p:spPr>
          <a:xfrm>
            <a:off x="411917" y="1282149"/>
            <a:ext cx="11368166" cy="5178638"/>
          </a:xfrm>
          <a:prstGeom prst="rect">
            <a:avLst/>
          </a:prstGeom>
          <a:solidFill>
            <a:srgbClr val="FFFFFF">
              <a:alpha val="69804"/>
            </a:srgbClr>
          </a:solidFill>
          <a:ln w="57150">
            <a:solidFill>
              <a:schemeClr val="accent2">
                <a:lumMod val="75000"/>
                <a:alpha val="64000"/>
              </a:schemeClr>
            </a:solidFill>
            <a:prstDash val="sysDot"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09625" indent="-450850" algn="l">
              <a:buClr>
                <a:schemeClr val="accent2"/>
              </a:buClr>
              <a:buFont typeface="Wingdings" panose="05000000000000000000" pitchFamily="2" charset="2"/>
              <a:buChar char="ü"/>
            </a:pPr>
            <a:endParaRPr lang="en-GB" sz="1200" dirty="0">
              <a:latin typeface="Century Gothic" panose="020B0502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0FA008-8BCC-41D6-93CE-89CA73EDA52E}"/>
              </a:ext>
            </a:extLst>
          </p:cNvPr>
          <p:cNvSpPr txBox="1">
            <a:spLocks/>
          </p:cNvSpPr>
          <p:nvPr/>
        </p:nvSpPr>
        <p:spPr>
          <a:xfrm>
            <a:off x="892277" y="448014"/>
            <a:ext cx="10407446" cy="599494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>
                <a:solidFill>
                  <a:schemeClr val="accent2">
                    <a:lumMod val="75000"/>
                  </a:schemeClr>
                </a:solidFill>
                <a:latin typeface="Kharabeesh Font" panose="01000000000000000000" pitchFamily="2" charset="-78"/>
                <a:cs typeface="Kharabeesh Font" panose="01000000000000000000" pitchFamily="2" charset="-78"/>
              </a:rPr>
              <a:t>Example Program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FC4ACA-0770-447E-A7BD-73A0C8CDB9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405" y="1412302"/>
            <a:ext cx="9095190" cy="494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09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763F6-2222-4B07-8A4F-971C7467C183}"/>
              </a:ext>
            </a:extLst>
          </p:cNvPr>
          <p:cNvSpPr txBox="1">
            <a:spLocks/>
          </p:cNvSpPr>
          <p:nvPr/>
        </p:nvSpPr>
        <p:spPr>
          <a:xfrm>
            <a:off x="411917" y="1282149"/>
            <a:ext cx="11368166" cy="5178638"/>
          </a:xfrm>
          <a:prstGeom prst="rect">
            <a:avLst/>
          </a:prstGeom>
          <a:solidFill>
            <a:srgbClr val="FFFFFF">
              <a:alpha val="69804"/>
            </a:srgbClr>
          </a:solidFill>
          <a:ln w="57150">
            <a:solidFill>
              <a:schemeClr val="accent2">
                <a:lumMod val="75000"/>
                <a:alpha val="64000"/>
              </a:schemeClr>
            </a:solidFill>
            <a:prstDash val="sysDot"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09625" indent="-450850" algn="l">
              <a:buClr>
                <a:schemeClr val="accent2"/>
              </a:buClr>
              <a:buFont typeface="Wingdings" panose="05000000000000000000" pitchFamily="2" charset="2"/>
              <a:buChar char="ü"/>
            </a:pPr>
            <a:endParaRPr lang="en-GB" sz="1200" dirty="0">
              <a:latin typeface="Century Gothic" panose="020B0502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0FA008-8BCC-41D6-93CE-89CA73EDA52E}"/>
              </a:ext>
            </a:extLst>
          </p:cNvPr>
          <p:cNvSpPr txBox="1">
            <a:spLocks/>
          </p:cNvSpPr>
          <p:nvPr/>
        </p:nvSpPr>
        <p:spPr>
          <a:xfrm>
            <a:off x="892277" y="448014"/>
            <a:ext cx="10407446" cy="599494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>
                <a:solidFill>
                  <a:schemeClr val="accent2">
                    <a:lumMod val="75000"/>
                  </a:schemeClr>
                </a:solidFill>
                <a:latin typeface="Kharabeesh Font" panose="01000000000000000000" pitchFamily="2" charset="-78"/>
                <a:cs typeface="Kharabeesh Font" panose="01000000000000000000" pitchFamily="2" charset="-78"/>
              </a:rPr>
              <a:t>Example Program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A064FC-F1AC-42A3-B1AF-A5E953721F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537" y="1377387"/>
            <a:ext cx="8982927" cy="500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843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763F6-2222-4B07-8A4F-971C7467C183}"/>
              </a:ext>
            </a:extLst>
          </p:cNvPr>
          <p:cNvSpPr txBox="1">
            <a:spLocks/>
          </p:cNvSpPr>
          <p:nvPr/>
        </p:nvSpPr>
        <p:spPr>
          <a:xfrm>
            <a:off x="411917" y="1282149"/>
            <a:ext cx="11368166" cy="5178638"/>
          </a:xfrm>
          <a:prstGeom prst="rect">
            <a:avLst/>
          </a:prstGeom>
          <a:solidFill>
            <a:srgbClr val="FFFFFF">
              <a:alpha val="69804"/>
            </a:srgbClr>
          </a:solidFill>
          <a:ln w="57150">
            <a:solidFill>
              <a:schemeClr val="accent2">
                <a:lumMod val="75000"/>
                <a:alpha val="64000"/>
              </a:schemeClr>
            </a:solidFill>
            <a:prstDash val="sysDot"/>
          </a:ln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#include&lt;</a:t>
            </a:r>
            <a:r>
              <a:rPr lang="en-GB" sz="12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windows.h</a:t>
            </a: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#include&lt;GL/</a:t>
            </a:r>
            <a:r>
              <a:rPr lang="en-GB" sz="12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glut.h</a:t>
            </a: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float R = 141, G = 94, B = 59;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 render(void) {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2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glClear</a:t>
            </a: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(GL_COLOR_BUFFER_BIT | GL_DEPTH_BUFFER_BIT);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2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glLoadIdentity</a:t>
            </a: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2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glPushMatrix</a:t>
            </a: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2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glEnable</a:t>
            </a: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(GL_DEPTH_TEST); //Lighting Functions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2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glEnable</a:t>
            </a: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(GL_LIGHTING);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2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glEnable</a:t>
            </a: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(GL_LIGHT0);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2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glEnable</a:t>
            </a: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(GL_COLOR_MATERIAL);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glColor3ub(R, G, B);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2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glTranslatef</a:t>
            </a: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(-4.7, -5.0, -12); //Draw the Torus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2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glRotatef</a:t>
            </a: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(-44, 1, 1, 1);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2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glutSolidTorus</a:t>
            </a: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(5.4, 9, 50, 50);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2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glDisable</a:t>
            </a: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(GL_DEPTH_TEST); //Disabling the light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2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glDisable</a:t>
            </a: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(GL_LIGHTING);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2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glPopMatrix</a:t>
            </a: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2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glPushMatrix</a:t>
            </a: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(); //Drawing the white dots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2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glPointSize</a:t>
            </a: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(3);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glColor3f(1,1,1);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2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glBegin</a:t>
            </a: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(GL_POINTS);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glVertex2f(-10,-2); glVertex2f(-7,0);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glVertex2f(-13,-5); glVertex2f(-10.5,-6);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glVertex2f(-12,-2); glVertex2f(-10,2);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glVertex2f(-12,-4); glVertex2f(-12,-8);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glVertex2f(-6,-10); glVertex2f(-10,-11);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glVertex2f(-9,3); glVertex2f(-7,1);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glVertex2f(-6,3); glVertex2f(-4,1);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glVertex2f(-2,3); glVertex2f(1,1);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glVertex2f(0,3); glVertex2f(3,1);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glVertex2f(0,-7); glVertex2f(2,-3);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glVertex2f(0,-9); glVertex2f(-3,-12);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glVertex2f(2,-5); glVertex2f(4,-3);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glVertex2f(-3,-9); glVertex2f(-8,-11);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glVertex2f(0,3); glVertex2f(3,1);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glVertex2f(0,3); glVertex2f(3,1);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glVertex2f(-10,-9); glVertex2f(-9,-10);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2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glEnd</a:t>
            </a: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2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glPopMatrix</a:t>
            </a: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2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glutSwapBuffers</a:t>
            </a: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marL="92075" algn="l">
              <a:buClr>
                <a:schemeClr val="accent2"/>
              </a:buClr>
            </a:pPr>
            <a:endParaRPr lang="en-GB" sz="400" b="1" dirty="0">
              <a:solidFill>
                <a:schemeClr val="accent2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0FA008-8BCC-41D6-93CE-89CA73EDA52E}"/>
              </a:ext>
            </a:extLst>
          </p:cNvPr>
          <p:cNvSpPr txBox="1">
            <a:spLocks/>
          </p:cNvSpPr>
          <p:nvPr/>
        </p:nvSpPr>
        <p:spPr>
          <a:xfrm>
            <a:off x="892277" y="448014"/>
            <a:ext cx="10407446" cy="599494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>
                <a:solidFill>
                  <a:schemeClr val="accent2">
                    <a:lumMod val="75000"/>
                  </a:schemeClr>
                </a:solidFill>
                <a:latin typeface="Kharabeesh Font" panose="01000000000000000000" pitchFamily="2" charset="-78"/>
                <a:cs typeface="Kharabeesh Font" panose="01000000000000000000" pitchFamily="2" charset="-78"/>
              </a:rPr>
              <a:t>Create a Sub-Menu Program</a:t>
            </a:r>
          </a:p>
        </p:txBody>
      </p:sp>
    </p:spTree>
    <p:extLst>
      <p:ext uri="{BB962C8B-B14F-4D97-AF65-F5344CB8AC3E}">
        <p14:creationId xmlns:p14="http://schemas.microsoft.com/office/powerpoint/2010/main" val="5907078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763F6-2222-4B07-8A4F-971C7467C183}"/>
              </a:ext>
            </a:extLst>
          </p:cNvPr>
          <p:cNvSpPr txBox="1">
            <a:spLocks/>
          </p:cNvSpPr>
          <p:nvPr/>
        </p:nvSpPr>
        <p:spPr>
          <a:xfrm>
            <a:off x="411917" y="1282149"/>
            <a:ext cx="11368166" cy="5178638"/>
          </a:xfrm>
          <a:prstGeom prst="rect">
            <a:avLst/>
          </a:prstGeom>
          <a:solidFill>
            <a:srgbClr val="FFFFFF">
              <a:alpha val="69804"/>
            </a:srgbClr>
          </a:solidFill>
          <a:ln w="57150">
            <a:solidFill>
              <a:schemeClr val="accent2">
                <a:lumMod val="75000"/>
                <a:alpha val="64000"/>
              </a:schemeClr>
            </a:solidFill>
            <a:prstDash val="sysDot"/>
          </a:ln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 reshape(int w, int h) {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2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glViewport</a:t>
            </a: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(0, 0, w, h);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2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glMatrixMode</a:t>
            </a: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(GL_PROJECTION);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2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glLoadIdentity</a:t>
            </a: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2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glOrtho</a:t>
            </a: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(-20.0, 20.0, -20.0, 25.0, -20.0, 20.0);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2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glMatrixMode</a:t>
            </a: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(GL_MODELVIEW);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2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glLoadIdentity</a:t>
            </a: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(); }</a:t>
            </a:r>
          </a:p>
          <a:p>
            <a:pPr marL="92075" algn="l">
              <a:buClr>
                <a:schemeClr val="accent2"/>
              </a:buClr>
            </a:pPr>
            <a:endParaRPr lang="en-GB" sz="1200" b="1" dirty="0">
              <a:solidFill>
                <a:schemeClr val="accent2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GB" sz="12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RedSubMenu</a:t>
            </a: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(int click) {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switch (click) {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case 1: R = 116, G = 0, B = 0; break;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case 2: R = 222, G = 0, B = 0; break;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case 3: R = 255, G = 113, B = 113; break;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case 4: R = 255, G = 133, B = 194; break;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} </a:t>
            </a:r>
            <a:r>
              <a:rPr lang="en-GB" sz="12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glutPostRedisplay</a:t>
            </a: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();}</a:t>
            </a:r>
          </a:p>
          <a:p>
            <a:pPr marL="92075" algn="l">
              <a:buClr>
                <a:schemeClr val="accent2"/>
              </a:buClr>
            </a:pPr>
            <a:endParaRPr lang="en-GB" sz="1200" b="1" dirty="0">
              <a:solidFill>
                <a:schemeClr val="accent2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GB" sz="12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ColorSubMenu</a:t>
            </a: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(int click) {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switch (click) {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case 1: R = 45, G = 135, B = 90; break;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case 2: R = 0, G = 153, B = 255; break; }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2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glutPostRedisplay</a:t>
            </a: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GB" sz="12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MenuEvents</a:t>
            </a: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(int click) {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switch (click) {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case 1: exit(0); break;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GB" sz="12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CreateSubMenu</a:t>
            </a: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 {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int SubMenu1, SubMenu2;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SubMenu2 = </a:t>
            </a:r>
            <a:r>
              <a:rPr lang="en-GB" sz="12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glutCreateMenu</a:t>
            </a: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RedSubMenu</a:t>
            </a: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);//Create the third sub-menu: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glutAddMenuEntry</a:t>
            </a: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("Dark Red", 1);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glutAddMenuEntry</a:t>
            </a: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("Red", 2);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glutAddMenuEntry</a:t>
            </a: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("Faith Red", 3);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glutAddMenuEntry</a:t>
            </a: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("Pink Red", 4);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SubMenu1 = </a:t>
            </a:r>
            <a:r>
              <a:rPr lang="en-GB" sz="12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glutCreateMenu</a:t>
            </a: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ColorSubMenu</a:t>
            </a: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 //Create the second sub-menu: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glutAddSubMenu</a:t>
            </a: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("Degrees of Red", SubMenu2);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glutAddMenuEntry</a:t>
            </a: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("Green", 1);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glutAddMenuEntry</a:t>
            </a: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("Blue", 2);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glutCreateMenu</a:t>
            </a: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MenuEvents</a:t>
            </a: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 //Create Main menu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glutAddSubMenu</a:t>
            </a: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</a:t>
            </a:r>
            <a:r>
              <a:rPr lang="en-GB" sz="12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Color</a:t>
            </a: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", SubMenu1);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glutAddMenuEntry</a:t>
            </a: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("Exit", 1);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glutAttachMenu</a:t>
            </a: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(GLUT_LEFT_BUTTON);</a:t>
            </a:r>
          </a:p>
          <a:p>
            <a:pPr marL="92075" algn="l">
              <a:buClr>
                <a:schemeClr val="accent2"/>
              </a:buClr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GB" sz="400" b="1" dirty="0">
              <a:solidFill>
                <a:schemeClr val="accent2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0FA008-8BCC-41D6-93CE-89CA73EDA52E}"/>
              </a:ext>
            </a:extLst>
          </p:cNvPr>
          <p:cNvSpPr txBox="1">
            <a:spLocks/>
          </p:cNvSpPr>
          <p:nvPr/>
        </p:nvSpPr>
        <p:spPr>
          <a:xfrm>
            <a:off x="892277" y="448014"/>
            <a:ext cx="10407446" cy="599494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>
                <a:solidFill>
                  <a:schemeClr val="accent2">
                    <a:lumMod val="75000"/>
                  </a:schemeClr>
                </a:solidFill>
                <a:latin typeface="Kharabeesh Font" panose="01000000000000000000" pitchFamily="2" charset="-78"/>
                <a:cs typeface="Kharabeesh Font" panose="01000000000000000000" pitchFamily="2" charset="-78"/>
              </a:rPr>
              <a:t>Create a Sub-Menu Program</a:t>
            </a:r>
          </a:p>
        </p:txBody>
      </p:sp>
    </p:spTree>
    <p:extLst>
      <p:ext uri="{BB962C8B-B14F-4D97-AF65-F5344CB8AC3E}">
        <p14:creationId xmlns:p14="http://schemas.microsoft.com/office/powerpoint/2010/main" val="4011126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763F6-2222-4B07-8A4F-971C7467C183}"/>
              </a:ext>
            </a:extLst>
          </p:cNvPr>
          <p:cNvSpPr txBox="1">
            <a:spLocks/>
          </p:cNvSpPr>
          <p:nvPr/>
        </p:nvSpPr>
        <p:spPr>
          <a:xfrm>
            <a:off x="411917" y="1282149"/>
            <a:ext cx="11368166" cy="5178638"/>
          </a:xfrm>
          <a:prstGeom prst="rect">
            <a:avLst/>
          </a:prstGeom>
          <a:solidFill>
            <a:srgbClr val="FFFFFF">
              <a:alpha val="69804"/>
            </a:srgbClr>
          </a:solidFill>
          <a:ln w="57150">
            <a:solidFill>
              <a:schemeClr val="accent2">
                <a:lumMod val="75000"/>
                <a:alpha val="64000"/>
              </a:schemeClr>
            </a:solidFill>
            <a:prstDash val="sysDot"/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2075" algn="l">
              <a:buClr>
                <a:schemeClr val="accent2"/>
              </a:buClr>
            </a:pP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 main() {</a:t>
            </a:r>
          </a:p>
          <a:p>
            <a:pPr marL="92075" algn="l">
              <a:buClr>
                <a:schemeClr val="accent2"/>
              </a:buClr>
            </a:pPr>
            <a:r>
              <a:rPr lang="en-GB" sz="24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glutInitDisplayMode</a:t>
            </a: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(GLUT_DEPTH | GLUT_DOUBLE | GLUT_RGBA);</a:t>
            </a:r>
          </a:p>
          <a:p>
            <a:pPr marL="92075" algn="l">
              <a:buClr>
                <a:schemeClr val="accent2"/>
              </a:buClr>
            </a:pPr>
            <a:r>
              <a:rPr lang="en-GB" sz="24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glutInitWindowPosition</a:t>
            </a: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(100, 100);</a:t>
            </a:r>
          </a:p>
          <a:p>
            <a:pPr marL="92075" algn="l">
              <a:buClr>
                <a:schemeClr val="accent2"/>
              </a:buClr>
            </a:pPr>
            <a:r>
              <a:rPr lang="en-GB" sz="24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glutInitWindowSize</a:t>
            </a: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(800, 800);</a:t>
            </a:r>
          </a:p>
          <a:p>
            <a:pPr marL="92075" algn="l">
              <a:buClr>
                <a:schemeClr val="accent2"/>
              </a:buClr>
            </a:pPr>
            <a:r>
              <a:rPr lang="en-GB" sz="24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glutCreateWindow</a:t>
            </a: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("Menus");</a:t>
            </a:r>
          </a:p>
          <a:p>
            <a:pPr marL="92075" algn="l">
              <a:buClr>
                <a:schemeClr val="accent2"/>
              </a:buClr>
            </a:pPr>
            <a:r>
              <a:rPr lang="en-GB" sz="24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glutDisplayFunc</a:t>
            </a: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(render);</a:t>
            </a:r>
          </a:p>
          <a:p>
            <a:pPr marL="92075" algn="l">
              <a:buClr>
                <a:schemeClr val="accent2"/>
              </a:buClr>
            </a:pPr>
            <a:r>
              <a:rPr lang="en-GB" sz="24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glutReshapeFunc</a:t>
            </a: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(reshape);</a:t>
            </a:r>
          </a:p>
          <a:p>
            <a:pPr marL="92075" algn="l">
              <a:buClr>
                <a:schemeClr val="accent2"/>
              </a:buClr>
            </a:pPr>
            <a:r>
              <a:rPr lang="en-GB" sz="24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CreateSubMenu</a:t>
            </a: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pPr marL="92075" algn="l">
              <a:buClr>
                <a:schemeClr val="accent2"/>
              </a:buClr>
            </a:pPr>
            <a:r>
              <a:rPr lang="en-GB" sz="24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glutMainLoop</a:t>
            </a: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pPr marL="92075" algn="l">
              <a:buClr>
                <a:schemeClr val="accent2"/>
              </a:buClr>
            </a:pP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 0;</a:t>
            </a:r>
          </a:p>
          <a:p>
            <a:pPr marL="92075" algn="l">
              <a:buClr>
                <a:schemeClr val="accent2"/>
              </a:buClr>
            </a:pP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marL="92075" algn="l">
              <a:buClr>
                <a:schemeClr val="accent2"/>
              </a:buClr>
            </a:pPr>
            <a:endParaRPr lang="en-US" sz="2400" b="1" dirty="0">
              <a:solidFill>
                <a:schemeClr val="accent2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92075" algn="l">
              <a:buClr>
                <a:schemeClr val="accent2"/>
              </a:buClr>
            </a:pPr>
            <a:endParaRPr lang="en-GB" sz="2400" b="1" dirty="0">
              <a:solidFill>
                <a:schemeClr val="accent2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0FA008-8BCC-41D6-93CE-89CA73EDA52E}"/>
              </a:ext>
            </a:extLst>
          </p:cNvPr>
          <p:cNvSpPr txBox="1">
            <a:spLocks/>
          </p:cNvSpPr>
          <p:nvPr/>
        </p:nvSpPr>
        <p:spPr>
          <a:xfrm>
            <a:off x="892277" y="448014"/>
            <a:ext cx="10407446" cy="599494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>
                <a:solidFill>
                  <a:schemeClr val="accent2">
                    <a:lumMod val="75000"/>
                  </a:schemeClr>
                </a:solidFill>
                <a:latin typeface="Kharabeesh Font" panose="01000000000000000000" pitchFamily="2" charset="-78"/>
                <a:cs typeface="Kharabeesh Font" panose="01000000000000000000" pitchFamily="2" charset="-78"/>
              </a:rPr>
              <a:t>Create a Sub-Menu Program</a:t>
            </a:r>
          </a:p>
        </p:txBody>
      </p:sp>
    </p:spTree>
    <p:extLst>
      <p:ext uri="{BB962C8B-B14F-4D97-AF65-F5344CB8AC3E}">
        <p14:creationId xmlns:p14="http://schemas.microsoft.com/office/powerpoint/2010/main" val="24086705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763F6-2222-4B07-8A4F-971C7467C183}"/>
              </a:ext>
            </a:extLst>
          </p:cNvPr>
          <p:cNvSpPr txBox="1">
            <a:spLocks/>
          </p:cNvSpPr>
          <p:nvPr/>
        </p:nvSpPr>
        <p:spPr>
          <a:xfrm>
            <a:off x="411917" y="1282149"/>
            <a:ext cx="11368166" cy="5178638"/>
          </a:xfrm>
          <a:prstGeom prst="rect">
            <a:avLst/>
          </a:prstGeom>
          <a:solidFill>
            <a:srgbClr val="FFFFFF">
              <a:alpha val="69804"/>
            </a:srgbClr>
          </a:solidFill>
          <a:ln w="57150">
            <a:solidFill>
              <a:schemeClr val="accent2">
                <a:lumMod val="75000"/>
                <a:alpha val="64000"/>
              </a:schemeClr>
            </a:solidFill>
            <a:prstDash val="sysDot"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09625" indent="-450850" algn="l">
              <a:buClr>
                <a:schemeClr val="accent2"/>
              </a:buClr>
              <a:buFont typeface="Wingdings" panose="05000000000000000000" pitchFamily="2" charset="2"/>
              <a:buChar char="ü"/>
            </a:pPr>
            <a:endParaRPr lang="en-GB" sz="1200" dirty="0">
              <a:latin typeface="Century Gothic" panose="020B0502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0FA008-8BCC-41D6-93CE-89CA73EDA52E}"/>
              </a:ext>
            </a:extLst>
          </p:cNvPr>
          <p:cNvSpPr txBox="1">
            <a:spLocks/>
          </p:cNvSpPr>
          <p:nvPr/>
        </p:nvSpPr>
        <p:spPr>
          <a:xfrm>
            <a:off x="892277" y="448014"/>
            <a:ext cx="10407446" cy="599494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>
                <a:solidFill>
                  <a:schemeClr val="accent2">
                    <a:lumMod val="75000"/>
                  </a:schemeClr>
                </a:solidFill>
                <a:latin typeface="Kharabeesh Font" panose="01000000000000000000" pitchFamily="2" charset="-78"/>
                <a:cs typeface="Kharabeesh Font" panose="01000000000000000000" pitchFamily="2" charset="-78"/>
              </a:rPr>
              <a:t>Create a Sub-Menu Program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82E638-2C04-481B-9358-E33CB8C3B9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09" y="1404831"/>
            <a:ext cx="8528181" cy="493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018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763F6-2222-4B07-8A4F-971C7467C183}"/>
              </a:ext>
            </a:extLst>
          </p:cNvPr>
          <p:cNvSpPr txBox="1">
            <a:spLocks/>
          </p:cNvSpPr>
          <p:nvPr/>
        </p:nvSpPr>
        <p:spPr>
          <a:xfrm>
            <a:off x="411917" y="1282149"/>
            <a:ext cx="11368166" cy="5178638"/>
          </a:xfrm>
          <a:prstGeom prst="rect">
            <a:avLst/>
          </a:prstGeom>
          <a:solidFill>
            <a:srgbClr val="FFFFFF">
              <a:alpha val="69804"/>
            </a:srgbClr>
          </a:solidFill>
          <a:ln w="57150">
            <a:solidFill>
              <a:schemeClr val="accent2">
                <a:lumMod val="75000"/>
                <a:alpha val="64000"/>
              </a:schemeClr>
            </a:solidFill>
            <a:prstDash val="sysDot"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i="1" u="sng" dirty="0">
                <a:latin typeface="Century Gothic" panose="020B0502020202020204" pitchFamily="34" charset="0"/>
              </a:rPr>
              <a:t>Lab Lectures, Computer Graphics, </a:t>
            </a:r>
            <a:r>
              <a:rPr lang="en-GB" sz="2000" i="1" u="sng" dirty="0" err="1">
                <a:latin typeface="Century Gothic" panose="020B0502020202020204" pitchFamily="34" charset="0"/>
              </a:rPr>
              <a:t>Taif</a:t>
            </a:r>
            <a:r>
              <a:rPr lang="en-GB" sz="2000" i="1" u="sng" dirty="0">
                <a:latin typeface="Century Gothic" panose="020B0502020202020204" pitchFamily="34" charset="0"/>
              </a:rPr>
              <a:t> University, Faculty Of Computers And Information Technology, </a:t>
            </a:r>
            <a:r>
              <a:rPr lang="sv-SE" sz="2000" i="1" u="sng" dirty="0">
                <a:latin typeface="Century Gothic" panose="020B0502020202020204" pitchFamily="34" charset="0"/>
              </a:rPr>
              <a:t>TA. Maha Thafar &amp;TA. Haifa Alshehri, </a:t>
            </a:r>
            <a:r>
              <a:rPr lang="en-GB" sz="2000" i="1" u="sng" dirty="0" err="1">
                <a:latin typeface="Century Gothic" panose="020B0502020202020204" pitchFamily="34" charset="0"/>
              </a:rPr>
              <a:t>TA.Sohair</a:t>
            </a:r>
            <a:r>
              <a:rPr lang="en-GB" sz="2000" i="1" u="sng" dirty="0">
                <a:latin typeface="Century Gothic" panose="020B0502020202020204" pitchFamily="34" charset="0"/>
              </a:rPr>
              <a:t> Soliman &amp; </a:t>
            </a:r>
            <a:r>
              <a:rPr lang="en-GB" sz="2000" i="1" u="sng" dirty="0" err="1">
                <a:latin typeface="Century Gothic" panose="020B0502020202020204" pitchFamily="34" charset="0"/>
              </a:rPr>
              <a:t>L.Shakila</a:t>
            </a:r>
            <a:r>
              <a:rPr lang="en-GB" sz="2000" i="1" u="sng" dirty="0">
                <a:latin typeface="Century Gothic" panose="020B0502020202020204" pitchFamily="34" charset="0"/>
              </a:rPr>
              <a:t> </a:t>
            </a:r>
            <a:r>
              <a:rPr lang="en-GB" sz="2000" i="1" u="sng" dirty="0" err="1">
                <a:latin typeface="Century Gothic" panose="020B0502020202020204" pitchFamily="34" charset="0"/>
              </a:rPr>
              <a:t>Bano</a:t>
            </a:r>
            <a:r>
              <a:rPr lang="en-GB" sz="2000" i="1" u="sng" dirty="0">
                <a:latin typeface="Century Gothic" panose="020B0502020202020204" pitchFamily="34" charset="0"/>
              </a:rPr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000" i="1" u="sng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i="1" u="sng" dirty="0">
                <a:latin typeface="Century Gothic" panose="020B0502020202020204" pitchFamily="34" charset="0"/>
              </a:rPr>
              <a:t>OpenGL Programming Guide: The Official Guide to Learning OpenGL, Versions 4.3, 8th edition, Dave </a:t>
            </a:r>
            <a:r>
              <a:rPr lang="en-GB" sz="2000" i="1" u="sng" dirty="0" err="1">
                <a:latin typeface="Century Gothic" panose="020B0502020202020204" pitchFamily="34" charset="0"/>
              </a:rPr>
              <a:t>Shreiner</a:t>
            </a:r>
            <a:r>
              <a:rPr lang="en-GB" sz="2000" i="1" u="sng" dirty="0">
                <a:latin typeface="Century Gothic" panose="020B0502020202020204" pitchFamily="34" charset="0"/>
              </a:rPr>
              <a:t>, Graham Sellers, John Kessenich, Bill </a:t>
            </a:r>
            <a:r>
              <a:rPr lang="en-GB" sz="2000" i="1" u="sng" dirty="0" err="1">
                <a:latin typeface="Century Gothic" panose="020B0502020202020204" pitchFamily="34" charset="0"/>
              </a:rPr>
              <a:t>Licea</a:t>
            </a:r>
            <a:r>
              <a:rPr lang="en-GB" sz="2000" i="1" u="sng" dirty="0">
                <a:latin typeface="Century Gothic" panose="020B0502020202020204" pitchFamily="34" charset="0"/>
              </a:rPr>
              <a:t>-Kane &amp; The </a:t>
            </a:r>
            <a:r>
              <a:rPr lang="en-GB" sz="2000" i="1" u="sng" dirty="0" err="1">
                <a:latin typeface="Century Gothic" panose="020B0502020202020204" pitchFamily="34" charset="0"/>
              </a:rPr>
              <a:t>Khronos</a:t>
            </a:r>
            <a:r>
              <a:rPr lang="en-GB" sz="2000" i="1" u="sng" dirty="0">
                <a:latin typeface="Century Gothic" panose="020B0502020202020204" pitchFamily="34" charset="0"/>
              </a:rPr>
              <a:t> OpenGL ARB Working Group, Addison-Wesley.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i="1" u="sng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i="1" u="sng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200" i="1" u="sng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i="1" u="sng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i="1" u="sng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i="1" u="sng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i="1" u="sng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000" i="1" u="sng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i="1" u="sng" dirty="0">
              <a:latin typeface="Century Gothic" panose="020B0502020202020204" pitchFamily="34" charset="0"/>
            </a:endParaRPr>
          </a:p>
          <a:p>
            <a:pPr algn="l">
              <a:lnSpc>
                <a:spcPct val="120000"/>
              </a:lnSpc>
            </a:pPr>
            <a:endParaRPr lang="en-US" sz="1800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en-US" sz="1800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ar-SA" sz="1600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3942505-CBD4-4D7A-BDE1-726D0B4C2B3A}"/>
              </a:ext>
            </a:extLst>
          </p:cNvPr>
          <p:cNvSpPr txBox="1">
            <a:spLocks/>
          </p:cNvSpPr>
          <p:nvPr/>
        </p:nvSpPr>
        <p:spPr>
          <a:xfrm>
            <a:off x="892277" y="448014"/>
            <a:ext cx="10407446" cy="599494"/>
          </a:xfrm>
          <a:prstGeom prst="rect">
            <a:avLst/>
          </a:prstGeom>
          <a:solidFill>
            <a:schemeClr val="accent2">
              <a:alpha val="7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en-US" sz="3600" dirty="0">
                <a:solidFill>
                  <a:schemeClr val="bg1"/>
                </a:solidFill>
                <a:latin typeface="Kharabeesh Font" panose="01000000000000000000" pitchFamily="2" charset="-78"/>
                <a:cs typeface="Kharabeesh Font" panose="01000000000000000000" pitchFamily="2" charset="-78"/>
              </a:rPr>
              <a:t>References</a:t>
            </a:r>
            <a:endParaRPr lang="en-US" dirty="0">
              <a:solidFill>
                <a:schemeClr val="bg1"/>
              </a:solidFill>
              <a:latin typeface="Bahnschrift SemiBold" panose="020B0502040204020203" pitchFamily="34" charset="0"/>
              <a:cs typeface="AGA Battouta Regular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7E20BC-73B4-4232-BC67-889C4A1FE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581" y="2920123"/>
            <a:ext cx="1915168" cy="247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0939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763F6-2222-4B07-8A4F-971C7467C183}"/>
              </a:ext>
            </a:extLst>
          </p:cNvPr>
          <p:cNvSpPr txBox="1">
            <a:spLocks/>
          </p:cNvSpPr>
          <p:nvPr/>
        </p:nvSpPr>
        <p:spPr>
          <a:xfrm>
            <a:off x="411917" y="1282149"/>
            <a:ext cx="11368166" cy="5178638"/>
          </a:xfrm>
          <a:prstGeom prst="rect">
            <a:avLst/>
          </a:prstGeom>
          <a:solidFill>
            <a:srgbClr val="FFFFFF">
              <a:alpha val="69804"/>
            </a:srgbClr>
          </a:solidFill>
          <a:ln w="57150">
            <a:solidFill>
              <a:schemeClr val="accent2">
                <a:lumMod val="75000"/>
                <a:alpha val="64000"/>
              </a:schemeClr>
            </a:solidFill>
            <a:prstDash val="sysDot"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09625" indent="-450850" algn="l">
              <a:buClr>
                <a:schemeClr val="accent2"/>
              </a:buClr>
              <a:buFont typeface="Wingdings" panose="05000000000000000000" pitchFamily="2" charset="2"/>
              <a:buChar char="ü"/>
            </a:pPr>
            <a:endParaRPr lang="en-GB" sz="1200" dirty="0">
              <a:latin typeface="Century Gothic" panose="020B0502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0FA008-8BCC-41D6-93CE-89CA73EDA52E}"/>
              </a:ext>
            </a:extLst>
          </p:cNvPr>
          <p:cNvSpPr txBox="1">
            <a:spLocks/>
          </p:cNvSpPr>
          <p:nvPr/>
        </p:nvSpPr>
        <p:spPr>
          <a:xfrm>
            <a:off x="892277" y="448014"/>
            <a:ext cx="10407446" cy="599494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>
                <a:solidFill>
                  <a:schemeClr val="accent2">
                    <a:lumMod val="75000"/>
                  </a:schemeClr>
                </a:solidFill>
                <a:latin typeface="Kharabeesh Font" panose="01000000000000000000" pitchFamily="2" charset="-78"/>
                <a:cs typeface="Kharabeesh Font" panose="01000000000000000000" pitchFamily="2" charset="-78"/>
              </a:rPr>
              <a:t>Create a Sub-Menu Program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C3E392-D40A-4B37-B2DC-46154BE32F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082" y="1351599"/>
            <a:ext cx="8617835" cy="498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062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763F6-2222-4B07-8A4F-971C7467C183}"/>
              </a:ext>
            </a:extLst>
          </p:cNvPr>
          <p:cNvSpPr txBox="1">
            <a:spLocks/>
          </p:cNvSpPr>
          <p:nvPr/>
        </p:nvSpPr>
        <p:spPr>
          <a:xfrm>
            <a:off x="411917" y="1282149"/>
            <a:ext cx="11368166" cy="5178638"/>
          </a:xfrm>
          <a:prstGeom prst="rect">
            <a:avLst/>
          </a:prstGeom>
          <a:solidFill>
            <a:srgbClr val="FFFFFF">
              <a:alpha val="69804"/>
            </a:srgbClr>
          </a:solidFill>
          <a:ln w="57150">
            <a:solidFill>
              <a:schemeClr val="accent2">
                <a:lumMod val="75000"/>
                <a:alpha val="64000"/>
              </a:schemeClr>
            </a:solidFill>
            <a:prstDash val="sysDot"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09625" indent="-450850" algn="l">
              <a:buClr>
                <a:schemeClr val="accent2"/>
              </a:buClr>
              <a:buFont typeface="Wingdings" panose="05000000000000000000" pitchFamily="2" charset="2"/>
              <a:buChar char="ü"/>
            </a:pPr>
            <a:endParaRPr lang="en-GB" sz="1200" dirty="0">
              <a:latin typeface="Century Gothic" panose="020B0502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0FA008-8BCC-41D6-93CE-89CA73EDA52E}"/>
              </a:ext>
            </a:extLst>
          </p:cNvPr>
          <p:cNvSpPr txBox="1">
            <a:spLocks/>
          </p:cNvSpPr>
          <p:nvPr/>
        </p:nvSpPr>
        <p:spPr>
          <a:xfrm>
            <a:off x="892277" y="448014"/>
            <a:ext cx="10407446" cy="599494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>
                <a:solidFill>
                  <a:schemeClr val="accent2">
                    <a:lumMod val="75000"/>
                  </a:schemeClr>
                </a:solidFill>
                <a:latin typeface="Kharabeesh Font" panose="01000000000000000000" pitchFamily="2" charset="-78"/>
                <a:cs typeface="Kharabeesh Font" panose="01000000000000000000" pitchFamily="2" charset="-78"/>
              </a:rPr>
              <a:t>Create a Sub-Menu Program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56836F-A400-4DB2-8103-726BB425E9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135" y="1386324"/>
            <a:ext cx="8379730" cy="494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073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763F6-2222-4B07-8A4F-971C7467C183}"/>
              </a:ext>
            </a:extLst>
          </p:cNvPr>
          <p:cNvSpPr txBox="1">
            <a:spLocks/>
          </p:cNvSpPr>
          <p:nvPr/>
        </p:nvSpPr>
        <p:spPr>
          <a:xfrm>
            <a:off x="411917" y="1282149"/>
            <a:ext cx="11368166" cy="5178638"/>
          </a:xfrm>
          <a:prstGeom prst="rect">
            <a:avLst/>
          </a:prstGeom>
          <a:solidFill>
            <a:srgbClr val="FFFFFF">
              <a:alpha val="69804"/>
            </a:srgbClr>
          </a:solidFill>
          <a:ln w="57150">
            <a:solidFill>
              <a:schemeClr val="accent2">
                <a:lumMod val="75000"/>
                <a:alpha val="64000"/>
              </a:schemeClr>
            </a:solidFill>
            <a:prstDash val="sysDot"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09625" indent="-450850" algn="l">
              <a:buClr>
                <a:schemeClr val="accent2"/>
              </a:buClr>
              <a:buFont typeface="Wingdings" panose="05000000000000000000" pitchFamily="2" charset="2"/>
              <a:buChar char="ü"/>
            </a:pPr>
            <a:endParaRPr lang="en-GB" sz="1200" dirty="0">
              <a:latin typeface="Century Gothic" panose="020B0502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0FA008-8BCC-41D6-93CE-89CA73EDA52E}"/>
              </a:ext>
            </a:extLst>
          </p:cNvPr>
          <p:cNvSpPr txBox="1">
            <a:spLocks/>
          </p:cNvSpPr>
          <p:nvPr/>
        </p:nvSpPr>
        <p:spPr>
          <a:xfrm>
            <a:off x="892277" y="448014"/>
            <a:ext cx="10407446" cy="599494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>
                <a:solidFill>
                  <a:schemeClr val="accent2">
                    <a:lumMod val="75000"/>
                  </a:schemeClr>
                </a:solidFill>
                <a:latin typeface="Kharabeesh Font" panose="01000000000000000000" pitchFamily="2" charset="-78"/>
                <a:cs typeface="Kharabeesh Font" panose="01000000000000000000" pitchFamily="2" charset="-78"/>
              </a:rPr>
              <a:t>Create a Sub-Menu Program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98473F-C30B-4122-83B7-70E90A8425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717" y="1374748"/>
            <a:ext cx="8654566" cy="49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3280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763F6-2222-4B07-8A4F-971C7467C183}"/>
              </a:ext>
            </a:extLst>
          </p:cNvPr>
          <p:cNvSpPr txBox="1">
            <a:spLocks/>
          </p:cNvSpPr>
          <p:nvPr/>
        </p:nvSpPr>
        <p:spPr>
          <a:xfrm>
            <a:off x="411917" y="1282149"/>
            <a:ext cx="11368166" cy="5178638"/>
          </a:xfrm>
          <a:prstGeom prst="rect">
            <a:avLst/>
          </a:prstGeom>
          <a:solidFill>
            <a:srgbClr val="FFFFFF">
              <a:alpha val="69804"/>
            </a:srgbClr>
          </a:solidFill>
          <a:ln w="57150">
            <a:solidFill>
              <a:schemeClr val="accent2">
                <a:lumMod val="75000"/>
                <a:alpha val="64000"/>
              </a:schemeClr>
            </a:solidFill>
            <a:prstDash val="sysDot"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09625" indent="-450850" algn="l">
              <a:buClr>
                <a:schemeClr val="accent2"/>
              </a:buClr>
              <a:buFont typeface="Wingdings" panose="05000000000000000000" pitchFamily="2" charset="2"/>
              <a:buChar char="ü"/>
            </a:pPr>
            <a:endParaRPr lang="en-GB" sz="1200" dirty="0">
              <a:latin typeface="Century Gothic" panose="020B0502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0FA008-8BCC-41D6-93CE-89CA73EDA52E}"/>
              </a:ext>
            </a:extLst>
          </p:cNvPr>
          <p:cNvSpPr txBox="1">
            <a:spLocks/>
          </p:cNvSpPr>
          <p:nvPr/>
        </p:nvSpPr>
        <p:spPr>
          <a:xfrm>
            <a:off x="892277" y="448014"/>
            <a:ext cx="10407446" cy="599494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>
                <a:solidFill>
                  <a:schemeClr val="accent2">
                    <a:lumMod val="75000"/>
                  </a:schemeClr>
                </a:solidFill>
                <a:latin typeface="Kharabeesh Font" panose="01000000000000000000" pitchFamily="2" charset="-78"/>
                <a:cs typeface="Kharabeesh Font" panose="01000000000000000000" pitchFamily="2" charset="-78"/>
              </a:rPr>
              <a:t>Create a Sub-Menu Program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62FACC-C51F-4610-B3B8-57E58E4B04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83" y="1445185"/>
            <a:ext cx="10182434" cy="485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4589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763F6-2222-4B07-8A4F-971C7467C183}"/>
              </a:ext>
            </a:extLst>
          </p:cNvPr>
          <p:cNvSpPr txBox="1">
            <a:spLocks/>
          </p:cNvSpPr>
          <p:nvPr/>
        </p:nvSpPr>
        <p:spPr>
          <a:xfrm>
            <a:off x="411917" y="412955"/>
            <a:ext cx="11368166" cy="6047832"/>
          </a:xfrm>
          <a:prstGeom prst="rect">
            <a:avLst/>
          </a:prstGeom>
          <a:solidFill>
            <a:srgbClr val="FFFFFF">
              <a:alpha val="69804"/>
            </a:srgbClr>
          </a:solidFill>
          <a:ln w="57150">
            <a:solidFill>
              <a:schemeClr val="accent2">
                <a:lumMod val="75000"/>
                <a:alpha val="64000"/>
              </a:schemeClr>
            </a:solidFill>
            <a:prstDash val="sysDot"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endParaRPr lang="en-GB" sz="1600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en-GB" sz="1600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en-GB" sz="500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en-GB" sz="1600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en-GB" sz="1600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en-GB" sz="1800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en-GB" sz="1800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en-GB" sz="1800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en-GB" sz="1800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en-GB" sz="1800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en-GB" sz="1800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en-GB" sz="1800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en-GB" sz="1800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en-GB" sz="1800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ar-SA" sz="1800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</p:txBody>
      </p:sp>
      <p:sp>
        <p:nvSpPr>
          <p:cNvPr id="4" name="مستطيل 7">
            <a:extLst>
              <a:ext uri="{FF2B5EF4-FFF2-40B4-BE49-F238E27FC236}">
                <a16:creationId xmlns:a16="http://schemas.microsoft.com/office/drawing/2014/main" id="{501C76BD-AE15-486E-8EA4-EA691AC2F345}"/>
              </a:ext>
            </a:extLst>
          </p:cNvPr>
          <p:cNvSpPr/>
          <p:nvPr/>
        </p:nvSpPr>
        <p:spPr>
          <a:xfrm>
            <a:off x="2152881" y="1126893"/>
            <a:ext cx="7886238" cy="4832092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ar-SA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acen Vanilla" panose="02000000000000000000" pitchFamily="2" charset="-78"/>
                <a:cs typeface="Hacen Vanilla" panose="02000000000000000000" pitchFamily="2" charset="-78"/>
              </a:rPr>
              <a:t>وصلّى الله وبارك على نبيّنا محمد</a:t>
            </a:r>
          </a:p>
          <a:p>
            <a:pPr algn="ctr"/>
            <a:endParaRPr lang="en-US" sz="4000" b="1" dirty="0">
              <a:solidFill>
                <a:srgbClr val="FF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End Summary of Lecture Eleven</a:t>
            </a:r>
            <a:br>
              <a:rPr lang="en-US" sz="4000" b="1" dirty="0">
                <a:solidFill>
                  <a:srgbClr val="FF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800" dirty="0">
                <a:solidFill>
                  <a:srgbClr val="FF5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T.Mariah Khayat</a:t>
            </a:r>
            <a:br>
              <a:rPr lang="en-US" sz="2800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</a:br>
            <a:r>
              <a:rPr lang="ar-SA" sz="2800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 SS Two Bold" panose="020A0503020102020204" pitchFamily="18" charset="-78"/>
                <a:ea typeface="GE SS Two Bold" panose="020A0503020102020204" pitchFamily="18" charset="-78"/>
                <a:cs typeface="GE SS Two Bold" panose="020A0503020102020204" pitchFamily="18" charset="-78"/>
              </a:rPr>
              <a:t>ا</a:t>
            </a:r>
            <a:r>
              <a:rPr lang="ar-SA" sz="2800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لأستاذة/ مارية خياط</a:t>
            </a:r>
            <a:br>
              <a:rPr lang="en-US" sz="2800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</a:b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Adham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 University College</a:t>
            </a:r>
            <a:br>
              <a:rPr lang="en-US" sz="2800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</a:br>
            <a:r>
              <a:rPr lang="ar-SA" sz="2800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الكلية الجامعية بأضم</a:t>
            </a:r>
            <a:br>
              <a:rPr lang="en-US" sz="2800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</a:br>
            <a:br>
              <a:rPr lang="ar-SA" sz="2400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  <a:hlinkClick r:id="rId3"/>
              </a:rPr>
              <a:t>mskhayat@uqu.edu.sa</a:t>
            </a:r>
            <a:endParaRPr lang="en-US" sz="2400" dirty="0">
              <a:solidFill>
                <a:schemeClr val="bg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471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763F6-2222-4B07-8A4F-971C7467C183}"/>
              </a:ext>
            </a:extLst>
          </p:cNvPr>
          <p:cNvSpPr txBox="1">
            <a:spLocks/>
          </p:cNvSpPr>
          <p:nvPr/>
        </p:nvSpPr>
        <p:spPr>
          <a:xfrm>
            <a:off x="411917" y="1282149"/>
            <a:ext cx="11368166" cy="5178638"/>
          </a:xfrm>
          <a:prstGeom prst="rect">
            <a:avLst/>
          </a:prstGeom>
          <a:solidFill>
            <a:srgbClr val="FFFFFF">
              <a:alpha val="69804"/>
            </a:srgbClr>
          </a:solidFill>
          <a:ln w="57150">
            <a:solidFill>
              <a:schemeClr val="accent2">
                <a:lumMod val="75000"/>
                <a:alpha val="64000"/>
              </a:schemeClr>
            </a:solidFill>
            <a:prstDash val="sysDot"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en-US" sz="3200" b="1" dirty="0">
                <a:latin typeface="Century Gothic" panose="020B0502020202020204" pitchFamily="34" charset="0"/>
              </a:rPr>
              <a:t>Menus in OpenGL</a:t>
            </a:r>
          </a:p>
          <a:p>
            <a:pPr>
              <a:lnSpc>
                <a:spcPct val="120000"/>
              </a:lnSpc>
            </a:pPr>
            <a:endParaRPr lang="en-US" sz="1600" b="1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en-US" sz="1600" b="1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en-GB" sz="1600" b="1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en-GB" sz="1600" b="1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en-GB" sz="1600" b="1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en-GB" sz="1800" b="1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en-GB" sz="1800" b="1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en-GB" sz="1800" b="1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en-GB" sz="1800" b="1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en-GB" sz="1800" b="1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en-GB" sz="1800" b="1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en-GB" sz="1800" b="1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ar-SA" sz="1800" b="1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3942505-CBD4-4D7A-BDE1-726D0B4C2B3A}"/>
              </a:ext>
            </a:extLst>
          </p:cNvPr>
          <p:cNvSpPr txBox="1">
            <a:spLocks/>
          </p:cNvSpPr>
          <p:nvPr/>
        </p:nvSpPr>
        <p:spPr>
          <a:xfrm>
            <a:off x="892277" y="448014"/>
            <a:ext cx="10407446" cy="599494"/>
          </a:xfrm>
          <a:prstGeom prst="rect">
            <a:avLst/>
          </a:prstGeom>
          <a:solidFill>
            <a:schemeClr val="accent2">
              <a:alpha val="7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en-US" sz="3600" dirty="0">
                <a:solidFill>
                  <a:schemeClr val="bg1"/>
                </a:solidFill>
                <a:latin typeface="Kharabeesh Font" panose="01000000000000000000" pitchFamily="2" charset="-78"/>
                <a:cs typeface="Kharabeesh Font" panose="01000000000000000000" pitchFamily="2" charset="-78"/>
              </a:rPr>
              <a:t>Lecture Eleven</a:t>
            </a:r>
            <a:endParaRPr lang="en-US" dirty="0">
              <a:solidFill>
                <a:schemeClr val="bg1"/>
              </a:solidFill>
              <a:latin typeface="Bahnschrift SemiBold" panose="020B0502040204020203" pitchFamily="34" charset="0"/>
              <a:cs typeface="AGA Battouta Regul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38030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763F6-2222-4B07-8A4F-971C7467C183}"/>
              </a:ext>
            </a:extLst>
          </p:cNvPr>
          <p:cNvSpPr txBox="1">
            <a:spLocks/>
          </p:cNvSpPr>
          <p:nvPr/>
        </p:nvSpPr>
        <p:spPr>
          <a:xfrm>
            <a:off x="411917" y="1282149"/>
            <a:ext cx="11368166" cy="5178638"/>
          </a:xfrm>
          <a:prstGeom prst="rect">
            <a:avLst/>
          </a:prstGeom>
          <a:solidFill>
            <a:srgbClr val="FFFFFF">
              <a:alpha val="69804"/>
            </a:srgbClr>
          </a:solidFill>
          <a:ln w="57150">
            <a:solidFill>
              <a:schemeClr val="accent2">
                <a:lumMod val="75000"/>
                <a:alpha val="64000"/>
              </a:schemeClr>
            </a:solidFill>
            <a:prstDash val="sysDot"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120000"/>
              </a:lnSpc>
              <a:buFont typeface="+mj-lt"/>
              <a:buAutoNum type="arabicPeriod"/>
            </a:pPr>
            <a:r>
              <a:rPr lang="en-US" sz="2800" dirty="0">
                <a:latin typeface="Century Gothic" panose="020B0502020202020204" pitchFamily="34" charset="0"/>
                <a:ea typeface="GE SS Two Light" panose="020A0503020102020204" pitchFamily="18" charset="-78"/>
                <a:cs typeface="Janna LT" panose="01000000000000000000" pitchFamily="2" charset="-78"/>
              </a:rPr>
              <a:t>Steps to Create a Menu</a:t>
            </a:r>
          </a:p>
          <a:p>
            <a:pPr marL="342900" indent="-342900" algn="l">
              <a:lnSpc>
                <a:spcPct val="120000"/>
              </a:lnSpc>
              <a:buFont typeface="+mj-lt"/>
              <a:buAutoNum type="arabicPeriod"/>
            </a:pPr>
            <a:r>
              <a:rPr lang="en-US" sz="2800" dirty="0">
                <a:latin typeface="Century Gothic" panose="020B0502020202020204" pitchFamily="34" charset="0"/>
                <a:ea typeface="GE SS Two Light" panose="020A0503020102020204" pitchFamily="18" charset="-78"/>
                <a:cs typeface="Janna LT" panose="01000000000000000000" pitchFamily="2" charset="-78"/>
              </a:rPr>
              <a:t>Creating a Menu in GLUT</a:t>
            </a:r>
          </a:p>
          <a:p>
            <a:pPr marL="342900" indent="-342900" algn="l">
              <a:lnSpc>
                <a:spcPct val="120000"/>
              </a:lnSpc>
              <a:buFont typeface="+mj-lt"/>
              <a:buAutoNum type="arabicPeriod"/>
            </a:pPr>
            <a:r>
              <a:rPr lang="en-US" sz="2800" dirty="0">
                <a:latin typeface="Century Gothic" panose="020B0502020202020204" pitchFamily="34" charset="0"/>
                <a:ea typeface="GE SS Two Light" panose="020A0503020102020204" pitchFamily="18" charset="-78"/>
                <a:cs typeface="Janna LT" panose="01000000000000000000" pitchFamily="2" charset="-78"/>
              </a:rPr>
              <a:t>Associating a Menu with a Mouse Key</a:t>
            </a:r>
          </a:p>
          <a:p>
            <a:pPr marL="342900" indent="-342900" algn="l">
              <a:lnSpc>
                <a:spcPct val="120000"/>
              </a:lnSpc>
              <a:buFont typeface="+mj-lt"/>
              <a:buAutoNum type="arabicPeriod"/>
            </a:pPr>
            <a:r>
              <a:rPr lang="en-US" sz="2800" dirty="0">
                <a:latin typeface="Century Gothic" panose="020B0502020202020204" pitchFamily="34" charset="0"/>
                <a:ea typeface="GE SS Two Light" panose="020A0503020102020204" pitchFamily="18" charset="-78"/>
                <a:cs typeface="Janna LT" panose="01000000000000000000" pitchFamily="2" charset="-78"/>
              </a:rPr>
              <a:t>Adding Entries to the Menu </a:t>
            </a:r>
          </a:p>
          <a:p>
            <a:pPr marL="342900" indent="-342900" algn="l">
              <a:lnSpc>
                <a:spcPct val="120000"/>
              </a:lnSpc>
              <a:buFont typeface="+mj-lt"/>
              <a:buAutoNum type="arabicPeriod"/>
            </a:pPr>
            <a:r>
              <a:rPr lang="en-US" sz="2800" dirty="0">
                <a:latin typeface="Century Gothic" panose="020B0502020202020204" pitchFamily="34" charset="0"/>
                <a:ea typeface="GE SS Two Light" panose="020A0503020102020204" pitchFamily="18" charset="-78"/>
                <a:cs typeface="Janna LT" panose="01000000000000000000" pitchFamily="2" charset="-78"/>
              </a:rPr>
              <a:t>Building a Sub Menu</a:t>
            </a:r>
          </a:p>
          <a:p>
            <a:pPr marL="342900" indent="-342900" algn="l">
              <a:lnSpc>
                <a:spcPct val="120000"/>
              </a:lnSpc>
              <a:buFont typeface="+mj-lt"/>
              <a:buAutoNum type="arabicPeriod"/>
            </a:pPr>
            <a:r>
              <a:rPr lang="en-US" sz="2800" dirty="0">
                <a:latin typeface="Century Gothic" panose="020B0502020202020204" pitchFamily="34" charset="0"/>
                <a:ea typeface="GE SS Two Light" panose="020A0503020102020204" pitchFamily="18" charset="-78"/>
                <a:cs typeface="Janna LT" panose="01000000000000000000" pitchFamily="2" charset="-78"/>
              </a:rPr>
              <a:t>Example Program</a:t>
            </a:r>
          </a:p>
          <a:p>
            <a:pPr marL="342900" indent="-342900" algn="l">
              <a:lnSpc>
                <a:spcPct val="120000"/>
              </a:lnSpc>
              <a:buFont typeface="+mj-lt"/>
              <a:buAutoNum type="arabicPeriod"/>
            </a:pPr>
            <a:r>
              <a:rPr lang="en-US" sz="2800" dirty="0">
                <a:latin typeface="Century Gothic" panose="020B0502020202020204" pitchFamily="34" charset="0"/>
                <a:ea typeface="GE SS Two Light" panose="020A0503020102020204" pitchFamily="18" charset="-78"/>
                <a:cs typeface="Janna LT" panose="01000000000000000000" pitchFamily="2" charset="-78"/>
              </a:rPr>
              <a:t>Create a Sub Menu Program</a:t>
            </a:r>
          </a:p>
          <a:p>
            <a:pPr marL="342900" indent="-342900" algn="l">
              <a:lnSpc>
                <a:spcPct val="120000"/>
              </a:lnSpc>
              <a:buFont typeface="+mj-lt"/>
              <a:buAutoNum type="arabicPeriod"/>
            </a:pPr>
            <a:endParaRPr lang="en-US" sz="2800" dirty="0">
              <a:latin typeface="Century Gothic" panose="020B0502020202020204" pitchFamily="34" charset="0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en-US" sz="100" dirty="0">
              <a:latin typeface="Century Gothic" panose="020B0502020202020204" pitchFamily="34" charset="0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marL="342900" indent="-342900" algn="l">
              <a:lnSpc>
                <a:spcPct val="120000"/>
              </a:lnSpc>
              <a:buFont typeface="+mj-lt"/>
              <a:buAutoNum type="arabicPeriod"/>
            </a:pPr>
            <a:endParaRPr lang="en-US" sz="900" dirty="0">
              <a:latin typeface="Century Gothic" panose="020B0502020202020204" pitchFamily="34" charset="0"/>
              <a:ea typeface="GE SS Two Light" panose="020A0503020102020204" pitchFamily="18" charset="-78"/>
              <a:cs typeface="Janna LT" panose="01000000000000000000" pitchFamily="2" charset="-78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3942505-CBD4-4D7A-BDE1-726D0B4C2B3A}"/>
              </a:ext>
            </a:extLst>
          </p:cNvPr>
          <p:cNvSpPr txBox="1">
            <a:spLocks/>
          </p:cNvSpPr>
          <p:nvPr/>
        </p:nvSpPr>
        <p:spPr>
          <a:xfrm>
            <a:off x="892277" y="448014"/>
            <a:ext cx="10407446" cy="599494"/>
          </a:xfrm>
          <a:prstGeom prst="rect">
            <a:avLst/>
          </a:prstGeom>
          <a:solidFill>
            <a:schemeClr val="accent2">
              <a:alpha val="7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en-US" sz="3600" dirty="0">
                <a:solidFill>
                  <a:schemeClr val="bg1"/>
                </a:solidFill>
                <a:latin typeface="Kharabeesh Font" panose="01000000000000000000" pitchFamily="2" charset="-78"/>
                <a:cs typeface="Kharabeesh Font" panose="01000000000000000000" pitchFamily="2" charset="-78"/>
              </a:rPr>
              <a:t>Content</a:t>
            </a:r>
            <a:endParaRPr lang="en-US" dirty="0">
              <a:solidFill>
                <a:schemeClr val="bg1"/>
              </a:solidFill>
              <a:latin typeface="Bahnschrift SemiBold" panose="020B0502040204020203" pitchFamily="34" charset="0"/>
              <a:cs typeface="AGA Battouta Regul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52070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763F6-2222-4B07-8A4F-971C7467C183}"/>
              </a:ext>
            </a:extLst>
          </p:cNvPr>
          <p:cNvSpPr txBox="1">
            <a:spLocks/>
          </p:cNvSpPr>
          <p:nvPr/>
        </p:nvSpPr>
        <p:spPr>
          <a:xfrm>
            <a:off x="411917" y="1282149"/>
            <a:ext cx="11368166" cy="5178638"/>
          </a:xfrm>
          <a:prstGeom prst="rect">
            <a:avLst/>
          </a:prstGeom>
          <a:solidFill>
            <a:srgbClr val="FFFFFF">
              <a:alpha val="69804"/>
            </a:srgbClr>
          </a:solidFill>
          <a:ln w="57150">
            <a:solidFill>
              <a:schemeClr val="accent2">
                <a:lumMod val="75000"/>
                <a:alpha val="64000"/>
              </a:schemeClr>
            </a:solidFill>
            <a:prstDash val="sysDot"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09625" indent="-450850" algn="l">
              <a:buClr>
                <a:schemeClr val="accent2"/>
              </a:buClr>
              <a:buFont typeface="Wingdings" panose="05000000000000000000" pitchFamily="2" charset="2"/>
              <a:buChar char="ü"/>
            </a:pPr>
            <a:endParaRPr lang="en-GB" sz="1200" dirty="0">
              <a:latin typeface="Century Gothic" panose="020B0502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0FA008-8BCC-41D6-93CE-89CA73EDA52E}"/>
              </a:ext>
            </a:extLst>
          </p:cNvPr>
          <p:cNvSpPr txBox="1">
            <a:spLocks/>
          </p:cNvSpPr>
          <p:nvPr/>
        </p:nvSpPr>
        <p:spPr>
          <a:xfrm>
            <a:off x="892277" y="448014"/>
            <a:ext cx="10407446" cy="599494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>
                <a:solidFill>
                  <a:schemeClr val="accent2">
                    <a:lumMod val="75000"/>
                  </a:schemeClr>
                </a:solidFill>
                <a:latin typeface="Kharabeesh Font" panose="01000000000000000000" pitchFamily="2" charset="-78"/>
                <a:cs typeface="Kharabeesh Font" panose="01000000000000000000" pitchFamily="2" charset="-78"/>
              </a:rPr>
              <a:t>Steps to Create a Menu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7058A4-8BF1-4284-AE8C-09E2BBF280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06" y="1454220"/>
            <a:ext cx="9928988" cy="483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746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763F6-2222-4B07-8A4F-971C7467C183}"/>
              </a:ext>
            </a:extLst>
          </p:cNvPr>
          <p:cNvSpPr txBox="1">
            <a:spLocks/>
          </p:cNvSpPr>
          <p:nvPr/>
        </p:nvSpPr>
        <p:spPr>
          <a:xfrm>
            <a:off x="411917" y="1282149"/>
            <a:ext cx="11368166" cy="5178638"/>
          </a:xfrm>
          <a:prstGeom prst="rect">
            <a:avLst/>
          </a:prstGeom>
          <a:solidFill>
            <a:srgbClr val="FFFFFF">
              <a:alpha val="69804"/>
            </a:srgbClr>
          </a:solidFill>
          <a:ln w="57150">
            <a:solidFill>
              <a:schemeClr val="accent2">
                <a:lumMod val="75000"/>
                <a:alpha val="64000"/>
              </a:schemeClr>
            </a:solidFill>
            <a:prstDash val="sysDot"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09625" indent="-450850" algn="l">
              <a:buClr>
                <a:schemeClr val="accent2"/>
              </a:buClr>
              <a:buFont typeface="Wingdings" panose="05000000000000000000" pitchFamily="2" charset="2"/>
              <a:buChar char="ü"/>
            </a:pPr>
            <a:endParaRPr lang="en-GB" sz="1200" dirty="0">
              <a:latin typeface="Century Gothic" panose="020B0502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0FA008-8BCC-41D6-93CE-89CA73EDA52E}"/>
              </a:ext>
            </a:extLst>
          </p:cNvPr>
          <p:cNvSpPr txBox="1">
            <a:spLocks/>
          </p:cNvSpPr>
          <p:nvPr/>
        </p:nvSpPr>
        <p:spPr>
          <a:xfrm>
            <a:off x="892277" y="448014"/>
            <a:ext cx="10407446" cy="599494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700" dirty="0">
                <a:solidFill>
                  <a:schemeClr val="accent2">
                    <a:lumMod val="75000"/>
                  </a:schemeClr>
                </a:solidFill>
                <a:latin typeface="Kharabeesh Font" panose="01000000000000000000" pitchFamily="2" charset="-78"/>
                <a:cs typeface="Kharabeesh Font" panose="01000000000000000000" pitchFamily="2" charset="-78"/>
              </a:rPr>
              <a:t>Creating a Menu in GLUT</a:t>
            </a:r>
            <a:endParaRPr lang="en-US" sz="3700" dirty="0">
              <a:solidFill>
                <a:schemeClr val="accent2">
                  <a:lumMod val="75000"/>
                </a:schemeClr>
              </a:solidFill>
              <a:latin typeface="Kharabeesh Font" panose="01000000000000000000" pitchFamily="2" charset="-78"/>
              <a:cs typeface="Kharabeesh Font" panose="01000000000000000000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93F7D2-7A17-4BFA-BFE4-C7EEFEB762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470" y="1400536"/>
            <a:ext cx="7185060" cy="492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16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763F6-2222-4B07-8A4F-971C7467C183}"/>
              </a:ext>
            </a:extLst>
          </p:cNvPr>
          <p:cNvSpPr txBox="1">
            <a:spLocks/>
          </p:cNvSpPr>
          <p:nvPr/>
        </p:nvSpPr>
        <p:spPr>
          <a:xfrm>
            <a:off x="411917" y="1282149"/>
            <a:ext cx="11368166" cy="5178638"/>
          </a:xfrm>
          <a:prstGeom prst="rect">
            <a:avLst/>
          </a:prstGeom>
          <a:solidFill>
            <a:srgbClr val="FFFFFF">
              <a:alpha val="69804"/>
            </a:srgbClr>
          </a:solidFill>
          <a:ln w="57150">
            <a:solidFill>
              <a:schemeClr val="accent2">
                <a:lumMod val="75000"/>
                <a:alpha val="64000"/>
              </a:schemeClr>
            </a:solidFill>
            <a:prstDash val="sysDot"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09625" indent="-450850" algn="l">
              <a:buClr>
                <a:schemeClr val="accent2"/>
              </a:buClr>
              <a:buFont typeface="Wingdings" panose="05000000000000000000" pitchFamily="2" charset="2"/>
              <a:buChar char="ü"/>
            </a:pPr>
            <a:endParaRPr lang="en-GB" sz="1200" dirty="0">
              <a:latin typeface="Century Gothic" panose="020B0502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0FA008-8BCC-41D6-93CE-89CA73EDA52E}"/>
              </a:ext>
            </a:extLst>
          </p:cNvPr>
          <p:cNvSpPr txBox="1">
            <a:spLocks/>
          </p:cNvSpPr>
          <p:nvPr/>
        </p:nvSpPr>
        <p:spPr>
          <a:xfrm>
            <a:off x="892277" y="448014"/>
            <a:ext cx="10407446" cy="599494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700" dirty="0">
                <a:solidFill>
                  <a:schemeClr val="accent2">
                    <a:lumMod val="75000"/>
                  </a:schemeClr>
                </a:solidFill>
                <a:latin typeface="Kharabeesh Font" panose="01000000000000000000" pitchFamily="2" charset="-78"/>
                <a:cs typeface="Kharabeesh Font" panose="01000000000000000000" pitchFamily="2" charset="-78"/>
              </a:rPr>
              <a:t>Creating a Menu in GLUT</a:t>
            </a:r>
            <a:endParaRPr lang="en-US" sz="3700" dirty="0">
              <a:solidFill>
                <a:schemeClr val="accent2">
                  <a:lumMod val="75000"/>
                </a:schemeClr>
              </a:solidFill>
              <a:latin typeface="Kharabeesh Font" panose="01000000000000000000" pitchFamily="2" charset="-78"/>
              <a:cs typeface="Kharabeesh Font" panose="010000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784CF8-20B9-456B-9AC7-B91C02F83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05" y="1701479"/>
            <a:ext cx="9982391" cy="433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86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763F6-2222-4B07-8A4F-971C7467C183}"/>
              </a:ext>
            </a:extLst>
          </p:cNvPr>
          <p:cNvSpPr txBox="1">
            <a:spLocks/>
          </p:cNvSpPr>
          <p:nvPr/>
        </p:nvSpPr>
        <p:spPr>
          <a:xfrm>
            <a:off x="411917" y="1282149"/>
            <a:ext cx="11368166" cy="5178638"/>
          </a:xfrm>
          <a:prstGeom prst="rect">
            <a:avLst/>
          </a:prstGeom>
          <a:solidFill>
            <a:srgbClr val="FFFFFF">
              <a:alpha val="69804"/>
            </a:srgbClr>
          </a:solidFill>
          <a:ln w="57150">
            <a:solidFill>
              <a:schemeClr val="accent2">
                <a:lumMod val="75000"/>
                <a:alpha val="64000"/>
              </a:schemeClr>
            </a:solidFill>
            <a:prstDash val="sysDot"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09625" indent="-450850" algn="l">
              <a:buClr>
                <a:schemeClr val="accent2"/>
              </a:buClr>
              <a:buFont typeface="Wingdings" panose="05000000000000000000" pitchFamily="2" charset="2"/>
              <a:buChar char="ü"/>
            </a:pPr>
            <a:endParaRPr lang="en-GB" sz="1200" dirty="0">
              <a:latin typeface="Century Gothic" panose="020B0502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0FA008-8BCC-41D6-93CE-89CA73EDA52E}"/>
              </a:ext>
            </a:extLst>
          </p:cNvPr>
          <p:cNvSpPr txBox="1">
            <a:spLocks/>
          </p:cNvSpPr>
          <p:nvPr/>
        </p:nvSpPr>
        <p:spPr>
          <a:xfrm>
            <a:off x="892277" y="448014"/>
            <a:ext cx="10407446" cy="599494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>
                <a:solidFill>
                  <a:schemeClr val="accent2">
                    <a:lumMod val="75000"/>
                  </a:schemeClr>
                </a:solidFill>
                <a:latin typeface="Kharabeesh Font" panose="01000000000000000000" pitchFamily="2" charset="-78"/>
                <a:cs typeface="Kharabeesh Font" panose="01000000000000000000" pitchFamily="2" charset="-78"/>
              </a:rPr>
              <a:t>Adding Entries to the Menu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7A2718-7646-412F-B778-CC94AE8D7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77" y="1712582"/>
            <a:ext cx="10407446" cy="437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176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763F6-2222-4B07-8A4F-971C7467C183}"/>
              </a:ext>
            </a:extLst>
          </p:cNvPr>
          <p:cNvSpPr txBox="1">
            <a:spLocks/>
          </p:cNvSpPr>
          <p:nvPr/>
        </p:nvSpPr>
        <p:spPr>
          <a:xfrm>
            <a:off x="411917" y="1282149"/>
            <a:ext cx="11368166" cy="5178638"/>
          </a:xfrm>
          <a:prstGeom prst="rect">
            <a:avLst/>
          </a:prstGeom>
          <a:solidFill>
            <a:srgbClr val="FFFFFF">
              <a:alpha val="69804"/>
            </a:srgbClr>
          </a:solidFill>
          <a:ln w="57150">
            <a:solidFill>
              <a:schemeClr val="accent2">
                <a:lumMod val="75000"/>
                <a:alpha val="64000"/>
              </a:schemeClr>
            </a:solidFill>
            <a:prstDash val="sysDot"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09625" indent="-450850" algn="l">
              <a:buClr>
                <a:schemeClr val="accent2"/>
              </a:buClr>
              <a:buFont typeface="Wingdings" panose="05000000000000000000" pitchFamily="2" charset="2"/>
              <a:buChar char="ü"/>
            </a:pPr>
            <a:endParaRPr lang="en-GB" sz="1200" dirty="0">
              <a:latin typeface="Century Gothic" panose="020B0502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0FA008-8BCC-41D6-93CE-89CA73EDA52E}"/>
              </a:ext>
            </a:extLst>
          </p:cNvPr>
          <p:cNvSpPr txBox="1">
            <a:spLocks/>
          </p:cNvSpPr>
          <p:nvPr/>
        </p:nvSpPr>
        <p:spPr>
          <a:xfrm>
            <a:off x="892277" y="448014"/>
            <a:ext cx="10407446" cy="599494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>
                <a:solidFill>
                  <a:schemeClr val="accent2">
                    <a:lumMod val="75000"/>
                  </a:schemeClr>
                </a:solidFill>
                <a:latin typeface="Kharabeesh Font" panose="01000000000000000000" pitchFamily="2" charset="-78"/>
                <a:cs typeface="Kharabeesh Font" panose="01000000000000000000" pitchFamily="2" charset="-78"/>
              </a:rPr>
              <a:t>Building a Sub Menu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C64AE9-9565-4D5C-BCBF-D0990E619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258" y="1525433"/>
            <a:ext cx="9651483" cy="469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337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3441</TotalTime>
  <Words>1395</Words>
  <Application>Microsoft Office PowerPoint</Application>
  <PresentationFormat>Widescreen</PresentationFormat>
  <Paragraphs>241</Paragraphs>
  <Slides>24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AGA Battouta Regular</vt:lpstr>
      <vt:lpstr>Arial</vt:lpstr>
      <vt:lpstr>Bahnschrift SemiBold</vt:lpstr>
      <vt:lpstr>Calibri</vt:lpstr>
      <vt:lpstr>Calibri Light</vt:lpstr>
      <vt:lpstr>Century Gothic</vt:lpstr>
      <vt:lpstr>Comic Sans MS</vt:lpstr>
      <vt:lpstr>Courier New</vt:lpstr>
      <vt:lpstr>GE SS Two Bold</vt:lpstr>
      <vt:lpstr>GE SS Two Light</vt:lpstr>
      <vt:lpstr>GE SS Two Medium</vt:lpstr>
      <vt:lpstr>Hacen Vanilla</vt:lpstr>
      <vt:lpstr>Janna LT</vt:lpstr>
      <vt:lpstr>Kharabeesh Font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Mariah S. Khayat</dc:creator>
  <cp:lastModifiedBy>Mariah S .Khayat</cp:lastModifiedBy>
  <cp:revision>162</cp:revision>
  <dcterms:created xsi:type="dcterms:W3CDTF">2019-06-03T15:07:57Z</dcterms:created>
  <dcterms:modified xsi:type="dcterms:W3CDTF">2019-07-12T10:28:45Z</dcterms:modified>
</cp:coreProperties>
</file>