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1" r:id="rId3"/>
    <p:sldId id="263" r:id="rId4"/>
    <p:sldId id="280" r:id="rId5"/>
    <p:sldId id="262" r:id="rId6"/>
    <p:sldId id="264" r:id="rId7"/>
    <p:sldId id="281" r:id="rId8"/>
    <p:sldId id="266" r:id="rId9"/>
    <p:sldId id="267" r:id="rId10"/>
    <p:sldId id="282" r:id="rId11"/>
    <p:sldId id="283" r:id="rId12"/>
    <p:sldId id="270" r:id="rId13"/>
    <p:sldId id="265" r:id="rId14"/>
    <p:sldId id="269" r:id="rId15"/>
    <p:sldId id="284" r:id="rId16"/>
    <p:sldId id="26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779"/>
    <a:srgbClr val="5899AF"/>
    <a:srgbClr val="DBB70A"/>
    <a:srgbClr val="E69275"/>
    <a:srgbClr val="DB9C18"/>
    <a:srgbClr val="0080FF"/>
    <a:srgbClr val="16639C"/>
    <a:srgbClr val="E68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7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6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Mufti" userId="6cf5a7a01f296d7d" providerId="LiveId" clId="{0E77ECAE-7965-4A1B-91A6-34C4F8ED4473}"/>
    <pc:docChg chg="modSld">
      <pc:chgData name="Ahmad Mufti" userId="6cf5a7a01f296d7d" providerId="LiveId" clId="{0E77ECAE-7965-4A1B-91A6-34C4F8ED4473}" dt="2017-11-05T08:23:03.167" v="165" actId="14100"/>
      <pc:docMkLst>
        <pc:docMk/>
      </pc:docMkLst>
      <pc:sldChg chg="modSp">
        <pc:chgData name="Ahmad Mufti" userId="6cf5a7a01f296d7d" providerId="LiveId" clId="{0E77ECAE-7965-4A1B-91A6-34C4F8ED4473}" dt="2017-11-05T08:21:28.646" v="159" actId="20577"/>
        <pc:sldMkLst>
          <pc:docMk/>
          <pc:sldMk cId="2769073427" sldId="263"/>
        </pc:sldMkLst>
        <pc:spChg chg="mod">
          <ac:chgData name="Ahmad Mufti" userId="6cf5a7a01f296d7d" providerId="LiveId" clId="{0E77ECAE-7965-4A1B-91A6-34C4F8ED4473}" dt="2017-11-05T08:21:28.646" v="159" actId="20577"/>
          <ac:spMkLst>
            <pc:docMk/>
            <pc:sldMk cId="2769073427" sldId="263"/>
            <ac:spMk id="3" creationId="{00000000-0000-0000-0000-000000000000}"/>
          </ac:spMkLst>
        </pc:spChg>
      </pc:sldChg>
      <pc:sldChg chg="modSp">
        <pc:chgData name="Ahmad Mufti" userId="6cf5a7a01f296d7d" providerId="LiveId" clId="{0E77ECAE-7965-4A1B-91A6-34C4F8ED4473}" dt="2017-11-05T08:18:30.441" v="133" actId="20577"/>
        <pc:sldMkLst>
          <pc:docMk/>
          <pc:sldMk cId="2598840095" sldId="267"/>
        </pc:sldMkLst>
        <pc:spChg chg="mod">
          <ac:chgData name="Ahmad Mufti" userId="6cf5a7a01f296d7d" providerId="LiveId" clId="{0E77ECAE-7965-4A1B-91A6-34C4F8ED4473}" dt="2017-11-05T08:18:30.441" v="133" actId="20577"/>
          <ac:spMkLst>
            <pc:docMk/>
            <pc:sldMk cId="2598840095" sldId="267"/>
            <ac:spMk id="3" creationId="{00000000-0000-0000-0000-000000000000}"/>
          </ac:spMkLst>
        </pc:spChg>
      </pc:sldChg>
      <pc:sldChg chg="modSp">
        <pc:chgData name="Ahmad Mufti" userId="6cf5a7a01f296d7d" providerId="LiveId" clId="{0E77ECAE-7965-4A1B-91A6-34C4F8ED4473}" dt="2017-11-05T08:19:38.793" v="138" actId="20577"/>
        <pc:sldMkLst>
          <pc:docMk/>
          <pc:sldMk cId="613092359" sldId="268"/>
        </pc:sldMkLst>
        <pc:spChg chg="mod">
          <ac:chgData name="Ahmad Mufti" userId="6cf5a7a01f296d7d" providerId="LiveId" clId="{0E77ECAE-7965-4A1B-91A6-34C4F8ED4473}" dt="2017-11-05T08:19:38.793" v="138" actId="20577"/>
          <ac:spMkLst>
            <pc:docMk/>
            <pc:sldMk cId="613092359" sldId="268"/>
            <ac:spMk id="3" creationId="{00000000-0000-0000-0000-000000000000}"/>
          </ac:spMkLst>
        </pc:spChg>
      </pc:sldChg>
      <pc:sldChg chg="modSp">
        <pc:chgData name="Ahmad Mufti" userId="6cf5a7a01f296d7d" providerId="LiveId" clId="{0E77ECAE-7965-4A1B-91A6-34C4F8ED4473}" dt="2017-11-05T08:23:03.167" v="165" actId="14100"/>
        <pc:sldMkLst>
          <pc:docMk/>
          <pc:sldMk cId="4277838406" sldId="271"/>
        </pc:sldMkLst>
        <pc:spChg chg="mod">
          <ac:chgData name="Ahmad Mufti" userId="6cf5a7a01f296d7d" providerId="LiveId" clId="{0E77ECAE-7965-4A1B-91A6-34C4F8ED4473}" dt="2017-11-05T08:23:03.167" v="165" actId="14100"/>
          <ac:spMkLst>
            <pc:docMk/>
            <pc:sldMk cId="4277838406" sldId="271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848B6-D613-7F4E-A358-DA0365C9BA3C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12CE3-2803-8E4E-82C1-E45F755B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0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4881-F502-1044-B42D-2FEDB5AA314C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6A25B-1BA3-934F-BB5F-E3D7F5891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75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A787AE5-C9FC-45AE-AD27-D725B7368DCC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D87-2575-497E-811C-FD5414820E24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7" name="Picture 16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9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15EE-4863-441F-9988-179AC5EAA0F3}" type="datetime1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9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B82-A247-4B84-85B9-7F4D93445E5A}" type="datetime1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41" y="498104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B9E6908-6A0A-4685-BF8D-7B0B38C92C85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/>
              <a:t>©UQUMed, Year 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77055A-7FDE-466D-BA6D-DB352D29D8D9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/>
              <a:t>©UQUMed, Year 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pic>
        <p:nvPicPr>
          <p:cNvPr id="12" name="Picture 11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20" y="508601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96B-F6B3-431B-B049-BD3513FCD50E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06D210-FD1B-40BE-B834-E07E78708043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456369-3DD0-47A1-862C-CB51B3D79D3A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9D5D7F8-A5E4-49C1-9F1C-9AB25FBB8B22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F939-F37A-4884-A87C-DCA369331DC6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9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6965-3019-4C19-A035-A2E4E40C9329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9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100D-5861-40CC-B039-95030099A257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1C73-D769-4E80-B81D-1019C000FF00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2" name="Picture 11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9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676A1D8-205B-49DD-AB3B-E4BBD400FB9D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4CF6B6F-CD64-4DA7-903B-9AD07649E38A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1714-1C25-4A95-8A43-1946EFD679E6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9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97A-AC30-4997-B5CA-40B92CC63C85}" type="datetime1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884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66CD-9EBC-4094-8B45-EC31F2CC6024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9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22B5-5341-4BFD-B564-18FD5DFA5BE9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4" name="Picture 13" descr="UQUmed2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9" y="1274828"/>
            <a:ext cx="1249859" cy="12690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04B25C-1FA5-468E-AC0C-F15AC441376C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29128B9-B226-3E40-ACE7-61FAC4B6BEC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1196029"/>
          </a:xfrm>
        </p:spPr>
        <p:txBody>
          <a:bodyPr>
            <a:normAutofit/>
          </a:bodyPr>
          <a:lstStyle/>
          <a:p>
            <a:r>
              <a:rPr lang="en-GB" sz="2200" dirty="0" err="1"/>
              <a:t>Dr.</a:t>
            </a:r>
            <a:r>
              <a:rPr lang="en-GB" sz="2200" dirty="0"/>
              <a:t> Nasser A. Elhawary</a:t>
            </a:r>
            <a:br>
              <a:rPr lang="en-GB" sz="2200" dirty="0"/>
            </a:br>
            <a:r>
              <a:rPr lang="en-GB" sz="2200" dirty="0" err="1"/>
              <a:t>Prof.</a:t>
            </a:r>
            <a:r>
              <a:rPr lang="en-GB" sz="2200" dirty="0"/>
              <a:t> of Molecular Genetics</a:t>
            </a:r>
            <a:br>
              <a:rPr lang="en-GB" sz="2200" dirty="0"/>
            </a:br>
            <a:r>
              <a:rPr lang="en-GB" sz="2200" dirty="0"/>
              <a:t>Faculty of Medicine, UQU</a:t>
            </a:r>
            <a:endParaRPr lang="en-US" sz="2200" b="1" dirty="0"/>
          </a:p>
        </p:txBody>
      </p:sp>
      <p:pic>
        <p:nvPicPr>
          <p:cNvPr id="9" name="Picture 8" descr="UQUm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04" y="182118"/>
            <a:ext cx="1989196" cy="2065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169" y="2767014"/>
            <a:ext cx="224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 MT Condensed Extra Bold"/>
                <a:cs typeface="Abadi MT Condensed Extra Bold"/>
              </a:rPr>
              <a:t>Year 3 </a:t>
            </a:r>
          </a:p>
          <a:p>
            <a:pPr algn="ctr"/>
            <a:r>
              <a:rPr lang="en-US" sz="3600" b="1" dirty="0">
                <a:latin typeface="Abadi MT Condensed Extra Bold"/>
                <a:cs typeface="Abadi MT Condensed Extra Bold"/>
              </a:rPr>
              <a:t>Module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6B7FE-03C9-4190-8AB3-FFB346893526}"/>
              </a:ext>
            </a:extLst>
          </p:cNvPr>
          <p:cNvSpPr txBox="1"/>
          <p:nvPr/>
        </p:nvSpPr>
        <p:spPr>
          <a:xfrm>
            <a:off x="619432" y="845574"/>
            <a:ext cx="3421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Hormonal Regulation of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56092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(peptide) hormone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regulate gene expression, a peptide hormone has to have a </a:t>
            </a:r>
            <a:r>
              <a:rPr lang="en-GB" b="1" dirty="0"/>
              <a:t>receptor</a:t>
            </a:r>
            <a:r>
              <a:rPr lang="en-GB" dirty="0"/>
              <a:t> in the target cell.</a:t>
            </a:r>
          </a:p>
          <a:p>
            <a:r>
              <a:rPr lang="en-GB" dirty="0"/>
              <a:t>When a peptide hormone </a:t>
            </a:r>
            <a:r>
              <a:rPr lang="en-GB" dirty="0">
                <a:solidFill>
                  <a:srgbClr val="00B0F0"/>
                </a:solidFill>
              </a:rPr>
              <a:t>binds</a:t>
            </a:r>
            <a:r>
              <a:rPr lang="en-GB" dirty="0"/>
              <a:t> to its receptor, </a:t>
            </a:r>
            <a:r>
              <a:rPr lang="en-GB" dirty="0">
                <a:solidFill>
                  <a:srgbClr val="00B0F0"/>
                </a:solidFill>
              </a:rPr>
              <a:t>signal transduction</a:t>
            </a:r>
            <a:r>
              <a:rPr lang="en-GB" dirty="0"/>
              <a:t> occurs, and substances called second </a:t>
            </a:r>
            <a:r>
              <a:rPr lang="en-GB" dirty="0">
                <a:solidFill>
                  <a:srgbClr val="00B0F0"/>
                </a:solidFill>
              </a:rPr>
              <a:t>messengers are released</a:t>
            </a:r>
            <a:r>
              <a:rPr lang="en-GB" dirty="0"/>
              <a:t> to activate specific proteins in order to </a:t>
            </a:r>
            <a:r>
              <a:rPr lang="en-GB" dirty="0">
                <a:solidFill>
                  <a:srgbClr val="00B0F0"/>
                </a:solidFill>
              </a:rPr>
              <a:t>increase or inhibit</a:t>
            </a:r>
            <a:r>
              <a:rPr lang="en-GB" dirty="0"/>
              <a:t> the production of certain gene products.</a:t>
            </a:r>
          </a:p>
          <a:p>
            <a:r>
              <a:rPr lang="en-GB" dirty="0"/>
              <a:t>The main second messengers include calcium, cyclic adenosine monophosphate (cAMP), inositol triphosphate, and diacylglycerol (DAG).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EBF8-87FA-475B-B0FE-84FCE1916EF5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Protein hormone</a:t>
            </a:r>
          </a:p>
        </p:txBody>
      </p:sp>
      <p:pic>
        <p:nvPicPr>
          <p:cNvPr id="8" name="Content Placeholder 7" descr="A picture containing tex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475" y="1074784"/>
            <a:ext cx="6877291" cy="50513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2418-F95A-43D2-B922-B4240326508B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4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Steroid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Steroid hormones can be grouped into </a:t>
            </a:r>
            <a:r>
              <a:rPr lang="en-GB" dirty="0">
                <a:highlight>
                  <a:srgbClr val="FFFF00"/>
                </a:highlight>
              </a:rPr>
              <a:t>five</a:t>
            </a:r>
            <a:r>
              <a:rPr lang="en-GB" dirty="0"/>
              <a:t> groups by the receptors to which they bind: glucocorticoids, and </a:t>
            </a:r>
            <a:r>
              <a:rPr lang="en-GB" dirty="0" err="1"/>
              <a:t>mineralo</a:t>
            </a:r>
            <a:r>
              <a:rPr lang="en-GB" dirty="0"/>
              <a:t>-corticoids (corticosteroid) &amp; androgens, </a:t>
            </a:r>
            <a:r>
              <a:rPr lang="en-GB" dirty="0" err="1"/>
              <a:t>estrogens</a:t>
            </a:r>
            <a:r>
              <a:rPr lang="en-GB" dirty="0"/>
              <a:t>, and progestogens (sex steroids).</a:t>
            </a:r>
          </a:p>
          <a:p>
            <a:r>
              <a:rPr lang="en-GB" dirty="0"/>
              <a:t>Steroid hormone enter the cell and interacts with intra-cellular receptor.</a:t>
            </a:r>
          </a:p>
          <a:p>
            <a:r>
              <a:rPr lang="en-GB" dirty="0"/>
              <a:t>Hormone receptor complex then enter the nucleus and regulate gene expression. </a:t>
            </a:r>
            <a:br>
              <a:rPr lang="en-GB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CDEE-1176-4201-98F3-20EB8E05636F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6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pPr algn="ctr"/>
            <a:r>
              <a:rPr lang="en-US" dirty="0"/>
              <a:t>Steroid hormones</a:t>
            </a:r>
          </a:p>
        </p:txBody>
      </p:sp>
      <p:pic>
        <p:nvPicPr>
          <p:cNvPr id="8" name="Content Placeholder 7" descr="A picture containing text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078" y="1197077"/>
            <a:ext cx="2717104" cy="33963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B93F-28F9-4A3C-B356-EA31B2AE5FDD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6D2DD-5EBF-43F3-812A-1E27790266EA}"/>
              </a:ext>
            </a:extLst>
          </p:cNvPr>
          <p:cNvSpPr txBox="1"/>
          <p:nvPr/>
        </p:nvSpPr>
        <p:spPr>
          <a:xfrm>
            <a:off x="1617406" y="4631228"/>
            <a:ext cx="59091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Hormone receptors can behave as transcription factors by interacting directly with DNA. Shortage of nuclear receptor binding can have drastic effects on gene expression and on the cell. </a:t>
            </a:r>
            <a:r>
              <a:rPr lang="en-US" sz="1400" u="sng" dirty="0"/>
              <a:t>For example,</a:t>
            </a:r>
            <a:r>
              <a:rPr lang="en-US" sz="1400" dirty="0"/>
              <a:t> </a:t>
            </a:r>
            <a:r>
              <a:rPr lang="en-US" sz="1400" dirty="0">
                <a:highlight>
                  <a:srgbClr val="FFFF00"/>
                </a:highlight>
              </a:rPr>
              <a:t>estrogen deficiency </a:t>
            </a:r>
            <a:r>
              <a:rPr lang="en-US" sz="1400" dirty="0"/>
              <a:t>is a cause of </a:t>
            </a:r>
            <a:r>
              <a:rPr lang="en-US" sz="1400" dirty="0">
                <a:solidFill>
                  <a:srgbClr val="FF0000"/>
                </a:solidFill>
              </a:rPr>
              <a:t>osteoporosis</a:t>
            </a:r>
            <a:r>
              <a:rPr lang="en-US" sz="1400" dirty="0"/>
              <a:t> and the inability to undergo a proper signaling, prevents bone growth and strengthening.</a:t>
            </a:r>
          </a:p>
        </p:txBody>
      </p:sp>
    </p:spTree>
    <p:extLst>
      <p:ext uri="{BB962C8B-B14F-4D97-AF65-F5344CB8AC3E}">
        <p14:creationId xmlns:p14="http://schemas.microsoft.com/office/powerpoint/2010/main" val="17331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Steroid hormones </a:t>
            </a:r>
            <a:r>
              <a:rPr lang="en-US" dirty="0"/>
              <a:t>regulation of 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number of steroid-receptor proteins have been characterized, and a number of features are common among them. </a:t>
            </a:r>
          </a:p>
          <a:p>
            <a:r>
              <a:rPr lang="en-GB" dirty="0"/>
              <a:t>The </a:t>
            </a:r>
            <a:r>
              <a:rPr lang="en-GB" i="1" dirty="0">
                <a:solidFill>
                  <a:srgbClr val="C00000"/>
                </a:solidFill>
              </a:rPr>
              <a:t>N</a:t>
            </a:r>
            <a:r>
              <a:rPr lang="en-GB" dirty="0">
                <a:solidFill>
                  <a:srgbClr val="C00000"/>
                </a:solidFill>
              </a:rPr>
              <a:t>-terminal</a:t>
            </a:r>
            <a:r>
              <a:rPr lang="en-GB" dirty="0"/>
              <a:t> region of the protein is required to </a:t>
            </a:r>
            <a:r>
              <a:rPr lang="en-GB" dirty="0">
                <a:solidFill>
                  <a:schemeClr val="tx2"/>
                </a:solidFill>
              </a:rPr>
              <a:t>activate transcription</a:t>
            </a:r>
            <a:r>
              <a:rPr lang="en-GB" dirty="0"/>
              <a:t>. This is the least conserved region among the eight proteins. 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C00000"/>
                </a:solidFill>
              </a:rPr>
              <a:t>central portion </a:t>
            </a:r>
            <a:r>
              <a:rPr lang="en-GB" dirty="0"/>
              <a:t>of the protein is required for </a:t>
            </a:r>
            <a:r>
              <a:rPr lang="en-GB" dirty="0">
                <a:solidFill>
                  <a:schemeClr val="tx2"/>
                </a:solidFill>
              </a:rPr>
              <a:t>DNA binding</a:t>
            </a:r>
            <a:r>
              <a:rPr lang="en-GB" dirty="0"/>
              <a:t>, and this region is highly conserved (42-94% amino acid identity). 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C00000"/>
                </a:solidFill>
              </a:rPr>
              <a:t>C-terminal</a:t>
            </a:r>
            <a:r>
              <a:rPr lang="en-GB" dirty="0"/>
              <a:t> region is required for </a:t>
            </a:r>
            <a:r>
              <a:rPr lang="en-GB" u="sng" dirty="0">
                <a:solidFill>
                  <a:schemeClr val="tx2"/>
                </a:solidFill>
              </a:rPr>
              <a:t>steroid binding </a:t>
            </a:r>
            <a:r>
              <a:rPr lang="en-GB" dirty="0"/>
              <a:t>and is moderately conserved (15-52% amino acid identity). This overall conservation suggests that an ancestral gene may have been the model for each of these genes.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C2EC-E6C5-4F96-BEAC-7782F38AF1FD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6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8BF4E-4E2A-4A75-9D35-159B15D4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9320-43B5-48A8-963C-6793CEBB58AF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AC153-3B2E-4180-874B-E8AC6277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6A641-4DA8-4956-8C55-34DF1DB7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1026" name="Picture 2" descr="https://upload.wikimedia.org/wikipedia/commons/thumb/0/08/Tetrapeptide_structural_formulae_v.1.png/350px-Tetrapeptide_structural_formulae_v.1.png">
            <a:extLst>
              <a:ext uri="{FF2B5EF4-FFF2-40B4-BE49-F238E27FC236}">
                <a16:creationId xmlns:a16="http://schemas.microsoft.com/office/drawing/2014/main" id="{3823EADB-5EB6-428A-B8E7-EF8FB4F9A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76" y="2437632"/>
            <a:ext cx="4923234" cy="15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D49C6A-19E8-4F5E-A098-B9387E9C46C6}"/>
              </a:ext>
            </a:extLst>
          </p:cNvPr>
          <p:cNvSpPr/>
          <p:nvPr/>
        </p:nvSpPr>
        <p:spPr>
          <a:xfrm>
            <a:off x="1600776" y="2792361"/>
            <a:ext cx="503327" cy="3342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B4B0B-9CE3-4CE3-931C-32C38CAC1503}"/>
              </a:ext>
            </a:extLst>
          </p:cNvPr>
          <p:cNvSpPr/>
          <p:nvPr/>
        </p:nvSpPr>
        <p:spPr>
          <a:xfrm>
            <a:off x="5751871" y="2792361"/>
            <a:ext cx="894735" cy="9242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BA4A1-EE22-4C7D-A524-FA84EC83DCC5}"/>
              </a:ext>
            </a:extLst>
          </p:cNvPr>
          <p:cNvSpPr txBox="1"/>
          <p:nvPr/>
        </p:nvSpPr>
        <p:spPr>
          <a:xfrm>
            <a:off x="1455175" y="4385187"/>
            <a:ext cx="6007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example showing </a:t>
            </a:r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en-US" dirty="0"/>
              <a:t>-terminal (amino-) &amp; </a:t>
            </a:r>
            <a:r>
              <a:rPr lang="en-US" b="1" dirty="0">
                <a:solidFill>
                  <a:schemeClr val="tx2"/>
                </a:solidFill>
              </a:rPr>
              <a:t>C</a:t>
            </a:r>
            <a:r>
              <a:rPr lang="en-US" dirty="0"/>
              <a:t>-terminal (carboxy-) &amp; the central region of the protein moiety </a:t>
            </a:r>
          </a:p>
          <a:p>
            <a:pPr algn="ctr"/>
            <a:r>
              <a:rPr lang="en-US" b="1" dirty="0"/>
              <a:t>Val-</a:t>
            </a:r>
            <a:r>
              <a:rPr lang="en-US" b="1" dirty="0" err="1"/>
              <a:t>Gly</a:t>
            </a:r>
            <a:r>
              <a:rPr lang="en-US" b="1" dirty="0"/>
              <a:t>-Ser-Ala</a:t>
            </a:r>
          </a:p>
        </p:txBody>
      </p:sp>
    </p:spTree>
    <p:extLst>
      <p:ext uri="{BB962C8B-B14F-4D97-AF65-F5344CB8AC3E}">
        <p14:creationId xmlns:p14="http://schemas.microsoft.com/office/powerpoint/2010/main" val="11587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hormonal regulation of 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69" y="1706149"/>
            <a:ext cx="7630641" cy="3445702"/>
          </a:xfrm>
        </p:spPr>
        <p:txBody>
          <a:bodyPr>
            <a:normAutofit lnSpcReduction="10000"/>
          </a:bodyPr>
          <a:lstStyle/>
          <a:p>
            <a:r>
              <a:rPr lang="en-GB" u="sng" dirty="0">
                <a:solidFill>
                  <a:srgbClr val="C00000"/>
                </a:solidFill>
              </a:rPr>
              <a:t>Glucocorticoid</a:t>
            </a:r>
            <a:r>
              <a:rPr lang="en-GB" dirty="0"/>
              <a:t> is one type of steroid that interacts with a receptor protein.</a:t>
            </a:r>
          </a:p>
          <a:p>
            <a:r>
              <a:rPr lang="en-GB" dirty="0"/>
              <a:t>If </a:t>
            </a:r>
            <a:r>
              <a:rPr lang="en-GB" dirty="0">
                <a:highlight>
                  <a:srgbClr val="FFFF00"/>
                </a:highlight>
              </a:rPr>
              <a:t>Hsp90</a:t>
            </a:r>
            <a:r>
              <a:rPr lang="en-GB" dirty="0"/>
              <a:t> is bound to the receptor, gene expression is inactive.</a:t>
            </a:r>
          </a:p>
          <a:p>
            <a:r>
              <a:rPr lang="en-GB" dirty="0"/>
              <a:t>However, binding of Glucocorticoid to receptor protein stimulates the release of the Hsp90 that is bound to the receptor protein.</a:t>
            </a:r>
          </a:p>
          <a:p>
            <a:r>
              <a:rPr lang="en-GB" dirty="0"/>
              <a:t>The receptor protein then forms a dimer. This complex then binds to the enhancer sequences (of DNA) and gene expression is then activated.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2523-F587-4E7C-814F-CE9246FC0F9B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en-US" dirty="0" err="1"/>
              <a:t>UQUMed</a:t>
            </a:r>
            <a:r>
              <a:rPr lang="en-US" dirty="0"/>
              <a:t>, Year 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6DDE3-AB37-4A7A-A749-ECBD5D5D2E74}"/>
              </a:ext>
            </a:extLst>
          </p:cNvPr>
          <p:cNvSpPr txBox="1"/>
          <p:nvPr/>
        </p:nvSpPr>
        <p:spPr>
          <a:xfrm>
            <a:off x="683139" y="5151851"/>
            <a:ext cx="7777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Hsp90 (Heat shock protein): </a:t>
            </a:r>
            <a:r>
              <a:rPr lang="en-US" sz="1400" dirty="0">
                <a:solidFill>
                  <a:schemeClr val="accent4"/>
                </a:solidFill>
              </a:rPr>
              <a:t>is a chaperone protein that assists other proteins to fold properly, stabilizes proteins against </a:t>
            </a:r>
            <a:r>
              <a:rPr lang="en-US" sz="1400" u="sng" dirty="0">
                <a:solidFill>
                  <a:schemeClr val="accent4"/>
                </a:solidFill>
              </a:rPr>
              <a:t>heat stress</a:t>
            </a:r>
            <a:r>
              <a:rPr lang="en-US" sz="1400" dirty="0">
                <a:solidFill>
                  <a:schemeClr val="accent4"/>
                </a:solidFill>
              </a:rPr>
              <a:t>, and aids in protein degradation. It also stabilizes a number of proteins required for </a:t>
            </a:r>
            <a:r>
              <a:rPr lang="en-US" sz="1400" u="sng" dirty="0">
                <a:solidFill>
                  <a:schemeClr val="accent4"/>
                </a:solidFill>
              </a:rPr>
              <a:t>tumor growth</a:t>
            </a:r>
            <a:r>
              <a:rPr lang="en-US" sz="1400" dirty="0">
                <a:solidFill>
                  <a:schemeClr val="accent4"/>
                </a:solidFill>
              </a:rPr>
              <a:t>, which is why Hsp90 inhibitors are investigated as anti-cancer drugs.</a:t>
            </a:r>
          </a:p>
          <a:p>
            <a:r>
              <a:rPr lang="en-US" sz="1400" dirty="0">
                <a:solidFill>
                  <a:schemeClr val="tx2"/>
                </a:solidFill>
              </a:rPr>
              <a:t>https://www.ncbi.nlm.nih.gov/pmc/articles/PMC4087167/pdf/nihms600453.pdf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1EA344-0B81-49FE-ADF6-08EE2BFBD04B}"/>
              </a:ext>
            </a:extLst>
          </p:cNvPr>
          <p:cNvCxnSpPr/>
          <p:nvPr/>
        </p:nvCxnSpPr>
        <p:spPr>
          <a:xfrm>
            <a:off x="683139" y="5063613"/>
            <a:ext cx="7777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9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807326" cy="1116106"/>
          </a:xfrm>
        </p:spPr>
        <p:txBody>
          <a:bodyPr/>
          <a:lstStyle/>
          <a:p>
            <a:r>
              <a:rPr lang="en-US" dirty="0"/>
              <a:t>Example (2) of hormonal regulation of 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>
                <a:solidFill>
                  <a:srgbClr val="C00000"/>
                </a:solidFill>
              </a:rPr>
              <a:t>Regucalcin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i="1" dirty="0" err="1"/>
              <a:t>rgn</a:t>
            </a:r>
            <a:r>
              <a:rPr lang="en-GB" i="1" dirty="0"/>
              <a:t> gene; OMIM #300212; Xp11.23</a:t>
            </a:r>
            <a:r>
              <a:rPr lang="en-GB" dirty="0"/>
              <a:t>) is a </a:t>
            </a:r>
            <a:r>
              <a:rPr lang="en-US" dirty="0"/>
              <a:t>calcium-binding protein, that is preferentially expressed in the liver and kidney. It may have an important role in calcium homeostasis. </a:t>
            </a:r>
            <a:r>
              <a:rPr lang="en-GB" dirty="0"/>
              <a:t>.</a:t>
            </a:r>
          </a:p>
          <a:p>
            <a:r>
              <a:rPr lang="en-GB" i="1" dirty="0" err="1"/>
              <a:t>Regucalcin</a:t>
            </a:r>
            <a:r>
              <a:rPr lang="en-GB" dirty="0"/>
              <a:t> mRNA expression has been shown to be regulated by hormonal factors (e.g., parathyroid hormone, insulin, TNF-</a:t>
            </a:r>
            <a:r>
              <a:rPr lang="el-GR" dirty="0"/>
              <a:t>α, </a:t>
            </a:r>
            <a:r>
              <a:rPr lang="en-GB" dirty="0" err="1"/>
              <a:t>estrogen</a:t>
            </a:r>
            <a:r>
              <a:rPr lang="en-GB" dirty="0"/>
              <a:t>, testosterone, aldosterone, etc.) in various tissues and many cell types.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E11B-4017-4A17-977C-6080F5E9EAA2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gene expression process</a:t>
            </a:r>
          </a:p>
          <a:p>
            <a:r>
              <a:rPr lang="en-US" dirty="0"/>
              <a:t>Understand how gene expression is regulated</a:t>
            </a:r>
          </a:p>
          <a:p>
            <a:r>
              <a:rPr lang="en-US" dirty="0"/>
              <a:t>Differentiate between different gene types and how they are regulated</a:t>
            </a:r>
          </a:p>
          <a:p>
            <a:r>
              <a:rPr lang="en-US" dirty="0"/>
              <a:t>Classify hormone types</a:t>
            </a:r>
          </a:p>
          <a:p>
            <a:r>
              <a:rPr lang="en-US" dirty="0"/>
              <a:t>Explain how different hormone types regulate gene expression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2CD0-A8A0-4105-B8E6-8E918E961E71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©</a:t>
            </a:r>
            <a:r>
              <a:rPr lang="en-US" dirty="0" err="1"/>
              <a:t>UQUMed</a:t>
            </a:r>
            <a:r>
              <a:rPr lang="en-US" dirty="0"/>
              <a:t>, Year 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9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25964"/>
            <a:ext cx="7556313" cy="4300199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Gene Expression.</a:t>
            </a:r>
            <a:r>
              <a:rPr lang="en-GB" dirty="0"/>
              <a:t> a process by which information from a gene is used in the synthesis of a functional gene product. </a:t>
            </a:r>
          </a:p>
          <a:p>
            <a:r>
              <a:rPr lang="en-GB" dirty="0"/>
              <a:t>These products are often </a:t>
            </a:r>
            <a:r>
              <a:rPr lang="en-GB" dirty="0">
                <a:highlight>
                  <a:srgbClr val="FFFF00"/>
                </a:highlight>
              </a:rPr>
              <a:t>proteins</a:t>
            </a:r>
            <a:r>
              <a:rPr lang="en-GB" dirty="0"/>
              <a:t>, but in non-protein coding genes such as transfer RNA (</a:t>
            </a:r>
            <a:r>
              <a:rPr lang="en-GB" dirty="0" err="1"/>
              <a:t>tRNA</a:t>
            </a:r>
            <a:r>
              <a:rPr lang="en-GB" dirty="0"/>
              <a:t>) or small nuclear RNA genes, the product is a </a:t>
            </a:r>
            <a:r>
              <a:rPr lang="en-GB" dirty="0">
                <a:highlight>
                  <a:srgbClr val="FFFF00"/>
                </a:highlight>
              </a:rPr>
              <a:t>functional RNA</a:t>
            </a:r>
            <a:r>
              <a:rPr lang="en-GB" dirty="0"/>
              <a:t>.</a:t>
            </a:r>
          </a:p>
          <a:p>
            <a:r>
              <a:rPr lang="en-GB" dirty="0"/>
              <a:t>Steps in the gene expression process: </a:t>
            </a:r>
            <a:r>
              <a:rPr lang="en-GB" dirty="0">
                <a:highlight>
                  <a:srgbClr val="FFFF00"/>
                </a:highlight>
              </a:rPr>
              <a:t>1)</a:t>
            </a:r>
            <a:r>
              <a:rPr lang="en-GB" dirty="0"/>
              <a:t> transcription, </a:t>
            </a:r>
            <a:r>
              <a:rPr lang="en-GB" dirty="0">
                <a:highlight>
                  <a:srgbClr val="FFFF00"/>
                </a:highlight>
              </a:rPr>
              <a:t>2)</a:t>
            </a:r>
            <a:r>
              <a:rPr lang="en-GB" dirty="0"/>
              <a:t> post-transcriptional modification, </a:t>
            </a:r>
            <a:r>
              <a:rPr lang="en-GB" dirty="0">
                <a:highlight>
                  <a:srgbClr val="FFFF00"/>
                </a:highlight>
              </a:rPr>
              <a:t>3)</a:t>
            </a:r>
            <a:r>
              <a:rPr lang="en-GB" dirty="0"/>
              <a:t> translation, and </a:t>
            </a:r>
            <a:r>
              <a:rPr lang="en-GB" dirty="0">
                <a:highlight>
                  <a:srgbClr val="FFFF00"/>
                </a:highlight>
              </a:rPr>
              <a:t>4)</a:t>
            </a:r>
            <a:r>
              <a:rPr lang="en-GB" dirty="0"/>
              <a:t> post-translational modification of a protein.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2050" name="Picture 2" descr="Pre-mRNA is pliced to form of mature mRNA.">
            <a:extLst>
              <a:ext uri="{FF2B5EF4-FFF2-40B4-BE49-F238E27FC236}">
                <a16:creationId xmlns:a16="http://schemas.microsoft.com/office/drawing/2014/main" id="{4E8FBA68-D6F8-40C8-AA61-37E22C4C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34" y="5062873"/>
            <a:ext cx="3754053" cy="7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NA polymerase moving along a stretch of DNA, leaving behind newly synthetized strand of RNA.">
            <a:extLst>
              <a:ext uri="{FF2B5EF4-FFF2-40B4-BE49-F238E27FC236}">
                <a16:creationId xmlns:a16="http://schemas.microsoft.com/office/drawing/2014/main" id="{BDDBDAE8-78B6-43A7-A113-721248EE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0" y="5062873"/>
            <a:ext cx="3175819" cy="5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81D1626-76D8-4DC1-9915-25F30740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1221-7C90-4639-9569-C768A5060361}" type="datetime1">
              <a:rPr lang="en-US" smtClean="0"/>
              <a:t>1/20/2019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74660-7994-4596-818C-557AA1481E0A}"/>
              </a:ext>
            </a:extLst>
          </p:cNvPr>
          <p:cNvSpPr txBox="1"/>
          <p:nvPr/>
        </p:nvSpPr>
        <p:spPr>
          <a:xfrm>
            <a:off x="1154295" y="5890044"/>
            <a:ext cx="1973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Transcription 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F2AAA-5700-4D5C-B5CB-241B69F87156}"/>
              </a:ext>
            </a:extLst>
          </p:cNvPr>
          <p:cNvSpPr txBox="1"/>
          <p:nvPr/>
        </p:nvSpPr>
        <p:spPr>
          <a:xfrm>
            <a:off x="5190983" y="5889114"/>
            <a:ext cx="24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Post-transcriptional process</a:t>
            </a:r>
          </a:p>
        </p:txBody>
      </p:sp>
    </p:spTree>
    <p:extLst>
      <p:ext uri="{BB962C8B-B14F-4D97-AF65-F5344CB8AC3E}">
        <p14:creationId xmlns:p14="http://schemas.microsoft.com/office/powerpoint/2010/main" val="276907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 expression</a:t>
            </a:r>
          </a:p>
        </p:txBody>
      </p:sp>
      <p:pic>
        <p:nvPicPr>
          <p:cNvPr id="8" name="Content Placeholder 7" descr="A picture containing thing, object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178" y="1299713"/>
            <a:ext cx="6987586" cy="50747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732B-E45A-4DE6-999A-C95013819D8F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6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 of gene expression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Regulation of gene expression refers to the </a:t>
            </a:r>
            <a:r>
              <a:rPr lang="en-GB" dirty="0">
                <a:solidFill>
                  <a:srgbClr val="FF0000"/>
                </a:solidFill>
              </a:rPr>
              <a:t>control of the amount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timing</a:t>
            </a:r>
            <a:r>
              <a:rPr lang="en-GB" dirty="0"/>
              <a:t> of appearance of the functional product of a gene. </a:t>
            </a:r>
          </a:p>
          <a:p>
            <a:r>
              <a:rPr lang="en-GB" dirty="0"/>
              <a:t>It includes a wide range of mechanisms that are used by cells to </a:t>
            </a:r>
            <a:r>
              <a:rPr lang="en-GB" dirty="0">
                <a:solidFill>
                  <a:srgbClr val="FF0000"/>
                </a:solidFill>
              </a:rPr>
              <a:t>increase</a:t>
            </a:r>
            <a:r>
              <a:rPr lang="en-GB" dirty="0"/>
              <a:t> or </a:t>
            </a:r>
            <a:r>
              <a:rPr lang="en-GB" dirty="0">
                <a:solidFill>
                  <a:srgbClr val="FF0000"/>
                </a:solidFill>
              </a:rPr>
              <a:t>decrease</a:t>
            </a:r>
            <a:r>
              <a:rPr lang="en-GB" dirty="0"/>
              <a:t> the production of specific gene products (protein or RNA), and is informally termed </a:t>
            </a:r>
            <a:r>
              <a:rPr lang="en-GB" dirty="0">
                <a:highlight>
                  <a:srgbClr val="FFFF00"/>
                </a:highlight>
              </a:rPr>
              <a:t>gene regulation</a:t>
            </a:r>
            <a:endParaRPr lang="en-GB" i="1" dirty="0">
              <a:highlight>
                <a:srgbClr val="FFFF00"/>
              </a:highlight>
            </a:endParaRPr>
          </a:p>
          <a:p>
            <a:r>
              <a:rPr lang="en-GB" dirty="0"/>
              <a:t>It includes response to </a:t>
            </a:r>
            <a:r>
              <a:rPr lang="en-GB" dirty="0">
                <a:solidFill>
                  <a:srgbClr val="FF0000"/>
                </a:solidFill>
              </a:rPr>
              <a:t>environmental stimuli</a:t>
            </a:r>
            <a:r>
              <a:rPr lang="en-GB" dirty="0"/>
              <a:t>, or </a:t>
            </a:r>
            <a:r>
              <a:rPr lang="en-GB" dirty="0">
                <a:solidFill>
                  <a:srgbClr val="FF0000"/>
                </a:solidFill>
              </a:rPr>
              <a:t>adaptation</a:t>
            </a:r>
            <a:r>
              <a:rPr lang="en-GB" dirty="0"/>
              <a:t> to new food sources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55C6-FAD5-437C-86C8-33EAED4E946F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1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 of gene expression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084439"/>
            <a:ext cx="7556313" cy="40515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Often, one gene regulator controls another.</a:t>
            </a:r>
          </a:p>
          <a:p>
            <a:pPr>
              <a:lnSpc>
                <a:spcPct val="150000"/>
              </a:lnSpc>
            </a:pPr>
            <a:r>
              <a:rPr lang="en-GB" dirty="0"/>
              <a:t>Gene regulation gives the </a:t>
            </a:r>
            <a:r>
              <a:rPr lang="en-GB" dirty="0">
                <a:solidFill>
                  <a:srgbClr val="FF0000"/>
                </a:solidFill>
              </a:rPr>
              <a:t>cell control </a:t>
            </a:r>
            <a:r>
              <a:rPr lang="en-GB" dirty="0"/>
              <a:t>over </a:t>
            </a:r>
            <a:r>
              <a:rPr lang="en-GB" dirty="0">
                <a:solidFill>
                  <a:srgbClr val="FF0000"/>
                </a:solidFill>
              </a:rPr>
              <a:t>all structure and function</a:t>
            </a:r>
            <a:r>
              <a:rPr lang="en-GB" dirty="0"/>
              <a:t>, and is the basis for cellular differentiation, morphogenesis and the versatility and adaptability of any organism.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D864-6C78-49DF-85D7-F46349AD250F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en-US" dirty="0" err="1"/>
              <a:t>UQUMed</a:t>
            </a:r>
            <a:r>
              <a:rPr lang="en-US" dirty="0"/>
              <a:t>, Year 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2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 of gene expression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Gene expression can be either up-regulated or down regulated</a:t>
            </a:r>
          </a:p>
          <a:p>
            <a:r>
              <a:rPr lang="en-GB" dirty="0">
                <a:solidFill>
                  <a:srgbClr val="C00000"/>
                </a:solidFill>
              </a:rPr>
              <a:t>Up-regulation </a:t>
            </a:r>
            <a:r>
              <a:rPr lang="en-GB" dirty="0"/>
              <a:t>is a process that occurs within a cell triggered by a signal, which results in </a:t>
            </a:r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increased expression </a:t>
            </a:r>
            <a:r>
              <a:rPr lang="en-GB" dirty="0"/>
              <a:t>of one or more genes.</a:t>
            </a:r>
          </a:p>
          <a:p>
            <a:r>
              <a:rPr lang="en-GB" dirty="0">
                <a:solidFill>
                  <a:srgbClr val="C00000"/>
                </a:solidFill>
              </a:rPr>
              <a:t>Down-regulation</a:t>
            </a:r>
            <a:r>
              <a:rPr lang="en-GB" dirty="0"/>
              <a:t> is a process resulting in </a:t>
            </a:r>
            <a:r>
              <a:rPr lang="en-GB" dirty="0">
                <a:highlight>
                  <a:srgbClr val="FFFF00"/>
                </a:highlight>
              </a:rPr>
              <a:t>decreased gene </a:t>
            </a:r>
            <a:r>
              <a:rPr lang="en-GB" dirty="0"/>
              <a:t>and corresponding protein expression.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548C-AEC9-450D-B828-5D1D1E615DA1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©UQUMed, Year 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7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genes and how they are regulated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39084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A constitutive gene </a:t>
            </a:r>
            <a:r>
              <a:rPr lang="en-GB" sz="1700" dirty="0">
                <a:solidFill>
                  <a:schemeClr val="tx1"/>
                </a:solidFill>
              </a:rPr>
              <a:t>(e.g., COX-1 in stomach) </a:t>
            </a:r>
            <a:r>
              <a:rPr lang="en-GB" dirty="0"/>
              <a:t>is a gene that is </a:t>
            </a:r>
            <a:r>
              <a:rPr lang="en-GB" dirty="0">
                <a:solidFill>
                  <a:srgbClr val="00B0F0"/>
                </a:solidFill>
              </a:rPr>
              <a:t>transcribed continually </a:t>
            </a:r>
            <a:r>
              <a:rPr lang="en-GB" dirty="0"/>
              <a:t>as opposed to a facultative gene, which is only transcribed when needed.</a:t>
            </a:r>
          </a:p>
          <a:p>
            <a:r>
              <a:rPr lang="en-GB" dirty="0">
                <a:solidFill>
                  <a:srgbClr val="C00000"/>
                </a:solidFill>
              </a:rPr>
              <a:t>A </a:t>
            </a:r>
            <a:r>
              <a:rPr lang="en-GB" i="1" dirty="0">
                <a:solidFill>
                  <a:srgbClr val="C00000"/>
                </a:solidFill>
              </a:rPr>
              <a:t>housekeeping gene</a:t>
            </a:r>
            <a:r>
              <a:rPr lang="en-GB" dirty="0">
                <a:solidFill>
                  <a:srgbClr val="C00000"/>
                </a:solidFill>
              </a:rPr>
              <a:t> is </a:t>
            </a:r>
            <a:r>
              <a:rPr lang="en-GB" dirty="0"/>
              <a:t>a gene that is required to </a:t>
            </a:r>
            <a:r>
              <a:rPr lang="en-GB" dirty="0">
                <a:solidFill>
                  <a:srgbClr val="00B0F0"/>
                </a:solidFill>
              </a:rPr>
              <a:t>maintain basic cellular function</a:t>
            </a:r>
            <a:r>
              <a:rPr lang="en-GB" dirty="0"/>
              <a:t> and so is typically expressed in all cell types of an organism; e.g., actin, GAPDH, ubiquitin, RNA polymerases, etc.</a:t>
            </a:r>
          </a:p>
          <a:p>
            <a:r>
              <a:rPr lang="en-GB" dirty="0">
                <a:solidFill>
                  <a:srgbClr val="C00000"/>
                </a:solidFill>
              </a:rPr>
              <a:t>A facultative gene </a:t>
            </a:r>
            <a:r>
              <a:rPr lang="en-GB" dirty="0"/>
              <a:t>is a gene only </a:t>
            </a:r>
            <a:r>
              <a:rPr lang="en-GB" dirty="0">
                <a:solidFill>
                  <a:srgbClr val="00B0F0"/>
                </a:solidFill>
              </a:rPr>
              <a:t>transcribed when needed </a:t>
            </a:r>
            <a:r>
              <a:rPr lang="en-GB" dirty="0"/>
              <a:t>as opposed to a constitutive gene.</a:t>
            </a:r>
          </a:p>
          <a:p>
            <a:r>
              <a:rPr lang="en-GB" dirty="0">
                <a:solidFill>
                  <a:srgbClr val="C00000"/>
                </a:solidFill>
              </a:rPr>
              <a:t>An inducible gene </a:t>
            </a:r>
            <a:r>
              <a:rPr lang="en-GB" dirty="0">
                <a:solidFill>
                  <a:schemeClr val="tx1"/>
                </a:solidFill>
              </a:rPr>
              <a:t>(e.g., COX-2, produce prostaglandin ‘vasodilators’) </a:t>
            </a:r>
            <a:r>
              <a:rPr lang="en-GB" dirty="0"/>
              <a:t>is a gene whose expression is either </a:t>
            </a:r>
            <a:r>
              <a:rPr lang="en-GB" u="sng" dirty="0"/>
              <a:t>responsive to environmental </a:t>
            </a:r>
            <a:r>
              <a:rPr lang="en-GB" dirty="0"/>
              <a:t>change or dependent on the </a:t>
            </a:r>
            <a:r>
              <a:rPr lang="en-GB" u="sng" dirty="0"/>
              <a:t>position in the cell cycle</a:t>
            </a:r>
            <a:r>
              <a:rPr lang="en-GB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AF34-9490-4CCE-8EB3-512082C53830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en-US" dirty="0" err="1"/>
              <a:t>UQUMed</a:t>
            </a:r>
            <a:r>
              <a:rPr lang="en-US" dirty="0"/>
              <a:t>, Year 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7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CE249DB-6E21-41D6-BA13-EAE2F89FC48D}"/>
              </a:ext>
            </a:extLst>
          </p:cNvPr>
          <p:cNvSpPr/>
          <p:nvPr/>
        </p:nvSpPr>
        <p:spPr>
          <a:xfrm>
            <a:off x="717755" y="6079911"/>
            <a:ext cx="3730188" cy="440471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26E5BB-16DF-44E8-964A-2F459CFB6315}"/>
              </a:ext>
            </a:extLst>
          </p:cNvPr>
          <p:cNvSpPr/>
          <p:nvPr/>
        </p:nvSpPr>
        <p:spPr>
          <a:xfrm>
            <a:off x="2687179" y="5316658"/>
            <a:ext cx="3851978" cy="592881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68362"/>
            <a:ext cx="7556313" cy="3991896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Hormones</a:t>
            </a:r>
            <a:r>
              <a:rPr lang="en-GB" dirty="0"/>
              <a:t> are molecules that are produced in one cellular location in an organism, and whose effects are seen in another tissue or cell type. </a:t>
            </a:r>
          </a:p>
          <a:p>
            <a:r>
              <a:rPr lang="en-GB" dirty="0"/>
              <a:t>In mammals, hormones can be </a:t>
            </a:r>
            <a:r>
              <a:rPr lang="en-GB" u="sng" dirty="0">
                <a:solidFill>
                  <a:srgbClr val="C00000"/>
                </a:solidFill>
              </a:rPr>
              <a:t>proteins</a:t>
            </a:r>
            <a:r>
              <a:rPr lang="en-GB" dirty="0"/>
              <a:t> or </a:t>
            </a:r>
            <a:r>
              <a:rPr lang="en-GB" u="sng" dirty="0">
                <a:solidFill>
                  <a:srgbClr val="C00000"/>
                </a:solidFill>
              </a:rPr>
              <a:t>steroids</a:t>
            </a:r>
            <a:r>
              <a:rPr lang="en-GB" dirty="0"/>
              <a:t>. 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C00000"/>
                </a:solidFill>
              </a:rPr>
              <a:t>protein</a:t>
            </a:r>
            <a:r>
              <a:rPr lang="en-GB" dirty="0"/>
              <a:t> hormones </a:t>
            </a:r>
            <a:r>
              <a:rPr lang="en-GB" dirty="0">
                <a:highlight>
                  <a:srgbClr val="FFFF00"/>
                </a:highlight>
              </a:rPr>
              <a:t>do not enter the cell</a:t>
            </a:r>
            <a:r>
              <a:rPr lang="en-GB" dirty="0"/>
              <a:t>, but </a:t>
            </a:r>
            <a:r>
              <a:rPr lang="en-GB" dirty="0">
                <a:highlight>
                  <a:srgbClr val="FFFF00"/>
                </a:highlight>
              </a:rPr>
              <a:t>bind to </a:t>
            </a:r>
            <a:r>
              <a:rPr lang="en-GB" u="sng" dirty="0">
                <a:highlight>
                  <a:srgbClr val="FFFF00"/>
                </a:highlight>
              </a:rPr>
              <a:t>receptors</a:t>
            </a:r>
            <a:r>
              <a:rPr lang="en-GB" dirty="0"/>
              <a:t> in the cell membrane and mediate gene expression through intermediate molecules. </a:t>
            </a:r>
          </a:p>
          <a:p>
            <a:r>
              <a:rPr lang="en-GB" dirty="0">
                <a:solidFill>
                  <a:srgbClr val="C00000"/>
                </a:solidFill>
              </a:rPr>
              <a:t>Steroid hormones</a:t>
            </a:r>
            <a:r>
              <a:rPr lang="en-GB" dirty="0"/>
              <a:t>, though actually </a:t>
            </a:r>
            <a:r>
              <a:rPr lang="en-GB" dirty="0">
                <a:highlight>
                  <a:srgbClr val="FFFF00"/>
                </a:highlight>
              </a:rPr>
              <a:t>enter the cell </a:t>
            </a:r>
            <a:r>
              <a:rPr lang="en-GB" dirty="0"/>
              <a:t>and interact with steroid receptor proteins to control gene expression (</a:t>
            </a:r>
            <a:r>
              <a:rPr lang="en-GB" u="sng" dirty="0"/>
              <a:t>corticosteroids</a:t>
            </a:r>
            <a:r>
              <a:rPr lang="en-GB" dirty="0"/>
              <a:t> &amp; </a:t>
            </a:r>
            <a:r>
              <a:rPr lang="en-GB" u="sng" dirty="0"/>
              <a:t>sex steroids</a:t>
            </a:r>
            <a:r>
              <a:rPr lang="en-GB" dirty="0"/>
              <a:t>).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9EB2-7B5D-479F-BDA8-8BF1FD84DB86}" type="datetime1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en-US" dirty="0" err="1"/>
              <a:t>UQUMed</a:t>
            </a:r>
            <a:r>
              <a:rPr lang="en-US" dirty="0"/>
              <a:t>, Year 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29128B9-B226-3E40-ACE7-61FAC4B6BEC9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B8004-A366-436F-8FE4-648693E3628A}"/>
              </a:ext>
            </a:extLst>
          </p:cNvPr>
          <p:cNvSpPr txBox="1"/>
          <p:nvPr/>
        </p:nvSpPr>
        <p:spPr>
          <a:xfrm>
            <a:off x="2792362" y="5404972"/>
            <a:ext cx="374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Androgen, estrogen, progestogen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75CC8A-6F97-4774-B48C-7434BC5C8944}"/>
              </a:ext>
            </a:extLst>
          </p:cNvPr>
          <p:cNvCxnSpPr/>
          <p:nvPr/>
        </p:nvCxnSpPr>
        <p:spPr>
          <a:xfrm>
            <a:off x="3382297" y="5171768"/>
            <a:ext cx="0" cy="233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55AAF1-2496-4481-B68C-671FBAC67A1F}"/>
              </a:ext>
            </a:extLst>
          </p:cNvPr>
          <p:cNvCxnSpPr/>
          <p:nvPr/>
        </p:nvCxnSpPr>
        <p:spPr>
          <a:xfrm>
            <a:off x="1592826" y="5171768"/>
            <a:ext cx="0" cy="747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5DB2E2-3D6C-451C-BFCC-9CCF0CE62B00}"/>
              </a:ext>
            </a:extLst>
          </p:cNvPr>
          <p:cNvSpPr txBox="1"/>
          <p:nvPr/>
        </p:nvSpPr>
        <p:spPr>
          <a:xfrm>
            <a:off x="717755" y="6115665"/>
            <a:ext cx="37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Glucosteroid</a:t>
            </a:r>
            <a:r>
              <a:rPr lang="en-US" dirty="0"/>
              <a:t> &amp; mineralocorticoid</a:t>
            </a:r>
          </a:p>
        </p:txBody>
      </p:sp>
    </p:spTree>
    <p:extLst>
      <p:ext uri="{BB962C8B-B14F-4D97-AF65-F5344CB8AC3E}">
        <p14:creationId xmlns:p14="http://schemas.microsoft.com/office/powerpoint/2010/main" val="259884009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2127</TotalTime>
  <Words>1155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Abadi MT Condensed Extra Bold</vt:lpstr>
      <vt:lpstr>Calibri</vt:lpstr>
      <vt:lpstr>Rockwell</vt:lpstr>
      <vt:lpstr>Wingdings</vt:lpstr>
      <vt:lpstr>Advantage</vt:lpstr>
      <vt:lpstr>Dr. Nasser A. Elhawary Prof. of Molecular Genetics Faculty of Medicine, UQU</vt:lpstr>
      <vt:lpstr>Session Outcomes </vt:lpstr>
      <vt:lpstr>Gene expression</vt:lpstr>
      <vt:lpstr>Gene expression</vt:lpstr>
      <vt:lpstr>Regulation of gene expression </vt:lpstr>
      <vt:lpstr>Regulation of gene expression </vt:lpstr>
      <vt:lpstr>Regulation of gene expression </vt:lpstr>
      <vt:lpstr>Types of genes and how they are regulated</vt:lpstr>
      <vt:lpstr>Hormones</vt:lpstr>
      <vt:lpstr>Protein (peptide) hormone</vt:lpstr>
      <vt:lpstr>Protein hormone</vt:lpstr>
      <vt:lpstr>Steroid hormones</vt:lpstr>
      <vt:lpstr>Steroid hormones</vt:lpstr>
      <vt:lpstr>Steroid hormones regulation of gene expression</vt:lpstr>
      <vt:lpstr>PowerPoint Presentation</vt:lpstr>
      <vt:lpstr>Example of hormonal regulation of gene expression</vt:lpstr>
      <vt:lpstr>Example (2) of hormonal regulation of gene expression</vt:lpstr>
    </vt:vector>
  </TitlesOfParts>
  <Company>UQU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 Gene expression-Genetics</dc:title>
  <dc:creator>Prof. Nasser Elhawary</dc:creator>
  <cp:lastModifiedBy>nasser elhawary</cp:lastModifiedBy>
  <cp:revision>117</cp:revision>
  <dcterms:created xsi:type="dcterms:W3CDTF">2016-02-16T21:31:05Z</dcterms:created>
  <dcterms:modified xsi:type="dcterms:W3CDTF">2019-01-20T23:22:14Z</dcterms:modified>
</cp:coreProperties>
</file>