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3" r:id="rId3"/>
    <p:sldId id="257" r:id="rId4"/>
    <p:sldId id="268" r:id="rId5"/>
    <p:sldId id="266" r:id="rId6"/>
    <p:sldId id="261" r:id="rId7"/>
    <p:sldId id="267" r:id="rId8"/>
    <p:sldId id="262" r:id="rId9"/>
    <p:sldId id="264" r:id="rId10"/>
    <p:sldId id="265" r:id="rId11"/>
    <p:sldId id="258" r:id="rId12"/>
    <p:sldId id="259" r:id="rId13"/>
    <p:sldId id="270" r:id="rId14"/>
    <p:sldId id="260" r:id="rId15"/>
    <p:sldId id="269"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18" autoAdjust="0"/>
  </p:normalViewPr>
  <p:slideViewPr>
    <p:cSldViewPr>
      <p:cViewPr varScale="1">
        <p:scale>
          <a:sx n="69" d="100"/>
          <a:sy n="69" d="100"/>
        </p:scale>
        <p:origin x="-1194" y="-102"/>
      </p:cViewPr>
      <p:guideLst>
        <p:guide orient="horz" pos="2160"/>
        <p:guide pos="2880"/>
      </p:guideLst>
    </p:cSldViewPr>
  </p:slideViewPr>
  <p:outlineViewPr>
    <p:cViewPr>
      <p:scale>
        <a:sx n="33" d="100"/>
        <a:sy n="33" d="100"/>
      </p:scale>
      <p:origin x="0" y="221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72480394-2AC1-4C24-A48B-BCB28AF38CD1}" type="datetimeFigureOut">
              <a:rPr lang="ar-SA" smtClean="0"/>
              <a:pPr/>
              <a:t>07/06/34</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969798D6-EF09-4602-B4A8-72DEA163FC9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2480394-2AC1-4C24-A48B-BCB28AF38CD1}" type="datetimeFigureOut">
              <a:rPr lang="ar-SA" smtClean="0"/>
              <a:pPr/>
              <a:t>07/06/34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9798D6-EF09-4602-B4A8-72DEA163FC9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2480394-2AC1-4C24-A48B-BCB28AF38CD1}" type="datetimeFigureOut">
              <a:rPr lang="ar-SA" smtClean="0"/>
              <a:pPr/>
              <a:t>07/06/34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9798D6-EF09-4602-B4A8-72DEA163FC9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2480394-2AC1-4C24-A48B-BCB28AF38CD1}" type="datetimeFigureOut">
              <a:rPr lang="ar-SA" smtClean="0"/>
              <a:pPr/>
              <a:t>07/06/34</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969798D6-EF09-4602-B4A8-72DEA163FC9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72480394-2AC1-4C24-A48B-BCB28AF38CD1}" type="datetimeFigureOut">
              <a:rPr lang="ar-SA" smtClean="0"/>
              <a:pPr/>
              <a:t>07/06/34</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969798D6-EF09-4602-B4A8-72DEA163FC96}"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72480394-2AC1-4C24-A48B-BCB28AF38CD1}" type="datetimeFigureOut">
              <a:rPr lang="ar-SA" smtClean="0"/>
              <a:pPr/>
              <a:t>07/06/34</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969798D6-EF09-4602-B4A8-72DEA163FC9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72480394-2AC1-4C24-A48B-BCB28AF38CD1}" type="datetimeFigureOut">
              <a:rPr lang="ar-SA" smtClean="0"/>
              <a:pPr/>
              <a:t>07/06/34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969798D6-EF09-4602-B4A8-72DEA163FC96}"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2480394-2AC1-4C24-A48B-BCB28AF38CD1}" type="datetimeFigureOut">
              <a:rPr lang="ar-SA" smtClean="0"/>
              <a:pPr/>
              <a:t>07/06/34</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69798D6-EF09-4602-B4A8-72DEA163FC9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72480394-2AC1-4C24-A48B-BCB28AF38CD1}" type="datetimeFigureOut">
              <a:rPr lang="ar-SA" smtClean="0"/>
              <a:pPr/>
              <a:t>07/06/34</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9798D6-EF09-4602-B4A8-72DEA163FC9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2480394-2AC1-4C24-A48B-BCB28AF38CD1}" type="datetimeFigureOut">
              <a:rPr lang="ar-SA" smtClean="0"/>
              <a:pPr/>
              <a:t>07/06/34</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69798D6-EF09-4602-B4A8-72DEA163FC9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72480394-2AC1-4C24-A48B-BCB28AF38CD1}" type="datetimeFigureOut">
              <a:rPr lang="ar-SA" smtClean="0"/>
              <a:pPr/>
              <a:t>07/06/34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969798D6-EF09-4602-B4A8-72DEA163FC96}"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480394-2AC1-4C24-A48B-BCB28AF38CD1}" type="datetimeFigureOut">
              <a:rPr lang="ar-SA" smtClean="0"/>
              <a:pPr/>
              <a:t>07/06/34</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69798D6-EF09-4602-B4A8-72DEA163FC96}"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dirty="0" smtClean="0"/>
              <a:t>باب النسخ</a:t>
            </a:r>
            <a:endParaRPr lang="ar-SA" dirty="0"/>
          </a:p>
        </p:txBody>
      </p:sp>
      <p:sp>
        <p:nvSpPr>
          <p:cNvPr id="3" name="عنوان فرعي 2"/>
          <p:cNvSpPr>
            <a:spLocks noGrp="1"/>
          </p:cNvSpPr>
          <p:nvPr>
            <p:ph idx="1"/>
          </p:nvPr>
        </p:nvSpPr>
        <p:spPr/>
        <p:txBody>
          <a:bodyPr>
            <a:normAutofit/>
          </a:bodyPr>
          <a:lstStyle/>
          <a:p>
            <a:pPr>
              <a:buNone/>
            </a:pPr>
            <a:r>
              <a:rPr lang="ar-SA" dirty="0" smtClean="0"/>
              <a:t>	</a:t>
            </a:r>
            <a:endParaRPr lang="ar-SA" sz="3600" dirty="0" smtClean="0"/>
          </a:p>
          <a:p>
            <a:pPr algn="just">
              <a:buNone/>
            </a:pPr>
            <a:r>
              <a:rPr lang="ar-SA" sz="3600" dirty="0" smtClean="0"/>
              <a:t>	</a:t>
            </a:r>
            <a:r>
              <a:rPr lang="ar-SA" sz="3600" dirty="0" smtClean="0">
                <a:latin typeface="Arial" pitchFamily="34" charset="0"/>
                <a:cs typeface="Arial" pitchFamily="34" charset="0"/>
              </a:rPr>
              <a:t>ذكر المؤلف ابن </a:t>
            </a:r>
            <a:r>
              <a:rPr lang="ar-SA" sz="3600" dirty="0" err="1" smtClean="0">
                <a:latin typeface="Arial" pitchFamily="34" charset="0"/>
                <a:cs typeface="Arial" pitchFamily="34" charset="0"/>
              </a:rPr>
              <a:t>قدامة</a:t>
            </a:r>
            <a:r>
              <a:rPr lang="ar-SA" sz="3600" dirty="0" smtClean="0">
                <a:latin typeface="Arial" pitchFamily="34" charset="0"/>
                <a:cs typeface="Arial" pitchFamily="34" charset="0"/>
              </a:rPr>
              <a:t> رحمه الله باب النسخ بعد مبحث الكتاب على الرغم من أنه باب لاحق بالكتاب والسنة معا، والسبب أن النسخ أخص بالقرآن لإشكاله وغموضه بالنسبة إليه.</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04800" y="1554162"/>
            <a:ext cx="8686800" cy="4899174"/>
          </a:xfrm>
        </p:spPr>
        <p:txBody>
          <a:bodyPr>
            <a:normAutofit fontScale="85000" lnSpcReduction="20000"/>
          </a:bodyPr>
          <a:lstStyle/>
          <a:p>
            <a:pPr algn="just"/>
            <a:r>
              <a:rPr lang="ar-SA" sz="4600" dirty="0" smtClean="0"/>
              <a:t>وكذلك افترقا في وجوه </a:t>
            </a:r>
            <a:r>
              <a:rPr lang="ar-SA" sz="4600" dirty="0" err="1" smtClean="0"/>
              <a:t>ستة :</a:t>
            </a:r>
            <a:endParaRPr lang="ar-SA" sz="4600" dirty="0" smtClean="0"/>
          </a:p>
          <a:p>
            <a:pPr algn="just">
              <a:buNone/>
            </a:pPr>
            <a:r>
              <a:rPr lang="ar-SA" sz="4600" dirty="0" smtClean="0"/>
              <a:t>أحدها:أن النسخ يشترط تراخيه والتخصيص يجوز اقترانه.</a:t>
            </a:r>
          </a:p>
          <a:p>
            <a:pPr algn="just">
              <a:buNone/>
            </a:pPr>
            <a:endParaRPr lang="ar-SA" dirty="0" smtClean="0"/>
          </a:p>
          <a:p>
            <a:pPr algn="just">
              <a:buNone/>
            </a:pPr>
            <a:r>
              <a:rPr lang="ar-SA" sz="4200" dirty="0" smtClean="0">
                <a:latin typeface="Arial" pitchFamily="34" charset="0"/>
                <a:cs typeface="Arial" pitchFamily="34" charset="0"/>
              </a:rPr>
              <a:t>الناسخ يشترط تراخيه كما مر في تعريف النسخ</a:t>
            </a:r>
          </a:p>
          <a:p>
            <a:pPr algn="just">
              <a:buNone/>
            </a:pPr>
            <a:r>
              <a:rPr lang="ar-SA" sz="4200" dirty="0" smtClean="0">
                <a:latin typeface="Arial" pitchFamily="34" charset="0"/>
                <a:cs typeface="Arial" pitchFamily="34" charset="0"/>
              </a:rPr>
              <a:t>بينما المخصص يجوز أن يكون متصلا بالعام كما في المخصصات المتصلة كالتخصيص بالصفة والاستثناء والشرط وغيرها من </a:t>
            </a:r>
            <a:r>
              <a:rPr lang="ar-SA" sz="4200" dirty="0" err="1" smtClean="0">
                <a:latin typeface="Arial" pitchFamily="34" charset="0"/>
                <a:cs typeface="Arial" pitchFamily="34" charset="0"/>
              </a:rPr>
              <a:t>المتصلة،</a:t>
            </a:r>
            <a:endParaRPr lang="ar-SA" sz="4200" dirty="0" smtClean="0">
              <a:latin typeface="Arial" pitchFamily="34" charset="0"/>
              <a:cs typeface="Arial" pitchFamily="34" charset="0"/>
            </a:endParaRPr>
          </a:p>
          <a:p>
            <a:pPr algn="just">
              <a:buNone/>
            </a:pPr>
            <a:r>
              <a:rPr lang="ar-SA" sz="4200" dirty="0" smtClean="0">
                <a:latin typeface="Arial" pitchFamily="34" charset="0"/>
                <a:cs typeface="Arial" pitchFamily="34" charset="0"/>
              </a:rPr>
              <a:t>ويجوز أن يكون منفصلا كما في المخصصات المنفصلة.</a:t>
            </a:r>
          </a:p>
        </p:txBody>
      </p:sp>
      <p:cxnSp>
        <p:nvCxnSpPr>
          <p:cNvPr id="4" name="رابط مستقيم 3"/>
          <p:cNvCxnSpPr/>
          <p:nvPr/>
        </p:nvCxnSpPr>
        <p:spPr>
          <a:xfrm flipH="1">
            <a:off x="3383360" y="3429000"/>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sz="3600" dirty="0" smtClean="0"/>
              <a:t>والثاني: أن النسخ يدخل في الأمر بمأمور واحد بخلاف </a:t>
            </a:r>
            <a:r>
              <a:rPr lang="ar-SA" sz="3600" dirty="0" err="1" smtClean="0"/>
              <a:t>التخصيص .</a:t>
            </a:r>
            <a:r>
              <a:rPr lang="ar-SA" dirty="0" smtClean="0"/>
              <a:t/>
            </a:r>
            <a:br>
              <a:rPr lang="ar-SA" dirty="0" smtClean="0"/>
            </a:br>
            <a:endParaRPr lang="ar-SA" dirty="0" smtClean="0"/>
          </a:p>
          <a:p>
            <a:pPr>
              <a:buNone/>
            </a:pPr>
            <a:r>
              <a:rPr lang="ar-SA" dirty="0" smtClean="0">
                <a:latin typeface="Arial" pitchFamily="34" charset="0"/>
                <a:cs typeface="Arial" pitchFamily="34" charset="0"/>
              </a:rPr>
              <a:t>التخصيص </a:t>
            </a:r>
            <a:r>
              <a:rPr lang="ar-SA" dirty="0" err="1" smtClean="0">
                <a:latin typeface="Arial" pitchFamily="34" charset="0"/>
                <a:cs typeface="Arial" pitchFamily="34" charset="0"/>
              </a:rPr>
              <a:t>لايدخل</a:t>
            </a:r>
            <a:r>
              <a:rPr lang="ar-SA" dirty="0" smtClean="0">
                <a:latin typeface="Arial" pitchFamily="34" charset="0"/>
                <a:cs typeface="Arial" pitchFamily="34" charset="0"/>
              </a:rPr>
              <a:t> ولا يرد على الأمر بمأمور واحد </a:t>
            </a:r>
            <a:r>
              <a:rPr lang="ar-SA" dirty="0" err="1" smtClean="0">
                <a:latin typeface="Arial" pitchFamily="34" charset="0"/>
                <a:cs typeface="Arial" pitchFamily="34" charset="0"/>
              </a:rPr>
              <a:t>مثل: </a:t>
            </a:r>
            <a:r>
              <a:rPr lang="ar-SA" dirty="0" smtClean="0">
                <a:latin typeface="Arial" pitchFamily="34" charset="0"/>
                <a:cs typeface="Arial" pitchFamily="34" charset="0"/>
              </a:rPr>
              <a:t>” اعط زيدا“ لأنه لا يكون إلا في متعدد.</a:t>
            </a:r>
          </a:p>
          <a:p>
            <a:pPr>
              <a:buNone/>
            </a:pPr>
            <a:r>
              <a:rPr lang="ar-SA" dirty="0" smtClean="0">
                <a:latin typeface="Arial" pitchFamily="34" charset="0"/>
                <a:cs typeface="Arial" pitchFamily="34" charset="0"/>
              </a:rPr>
              <a:t>أما النسخ فيرد على الأمر بمأمور واحد كما نسخ العدة بالحول وردها إلى أربعة أشهر وعشرة أيام، وكما نسخ التوجه إلى بيت المقدس بالتوجه إلى البيت الحرام.</a:t>
            </a:r>
            <a:endParaRPr lang="ar-SA" dirty="0">
              <a:latin typeface="Arial" pitchFamily="34" charset="0"/>
              <a:cs typeface="Arial" pitchFamily="34" charset="0"/>
            </a:endParaRPr>
          </a:p>
        </p:txBody>
      </p:sp>
      <p:cxnSp>
        <p:nvCxnSpPr>
          <p:cNvPr id="6" name="رابط مستقيم 5"/>
          <p:cNvCxnSpPr/>
          <p:nvPr/>
        </p:nvCxnSpPr>
        <p:spPr>
          <a:xfrm flipH="1">
            <a:off x="3383360" y="2924944"/>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3600" dirty="0" smtClean="0"/>
              <a:t>والثالث: أن النسخ لا يكون إلا بخطاب والتخصيص يجوز بأدلة العقل والقرائن</a:t>
            </a:r>
          </a:p>
          <a:p>
            <a:pPr algn="just">
              <a:buNone/>
            </a:pPr>
            <a:endParaRPr lang="ar-SA" sz="3600" dirty="0" smtClean="0"/>
          </a:p>
          <a:p>
            <a:pPr algn="just">
              <a:buNone/>
            </a:pPr>
            <a:r>
              <a:rPr lang="ar-SA" dirty="0" smtClean="0"/>
              <a:t>	</a:t>
            </a:r>
            <a:r>
              <a:rPr lang="ar-SA" sz="3600" dirty="0" smtClean="0">
                <a:latin typeface="Arial" pitchFamily="34" charset="0"/>
                <a:cs typeface="Arial" pitchFamily="34" charset="0"/>
              </a:rPr>
              <a:t>التخصيص يجوز بالأدلة </a:t>
            </a:r>
            <a:r>
              <a:rPr lang="ar-SA" sz="3600" dirty="0" err="1" smtClean="0">
                <a:latin typeface="Arial" pitchFamily="34" charset="0"/>
                <a:cs typeface="Arial" pitchFamily="34" charset="0"/>
              </a:rPr>
              <a:t>النقلية</a:t>
            </a:r>
            <a:r>
              <a:rPr lang="ar-SA" sz="3600" dirty="0" smtClean="0">
                <a:latin typeface="Arial" pitchFamily="34" charset="0"/>
                <a:cs typeface="Arial" pitchFamily="34" charset="0"/>
              </a:rPr>
              <a:t> كالكتاب والسنة </a:t>
            </a:r>
            <a:r>
              <a:rPr lang="ar-SA" sz="3600" dirty="0" err="1" smtClean="0">
                <a:latin typeface="Arial" pitchFamily="34" charset="0"/>
                <a:cs typeface="Arial" pitchFamily="34" charset="0"/>
              </a:rPr>
              <a:t>والاجماع</a:t>
            </a:r>
            <a:r>
              <a:rPr lang="ar-SA" sz="3600" dirty="0" smtClean="0">
                <a:latin typeface="Arial" pitchFamily="34" charset="0"/>
                <a:cs typeface="Arial" pitchFamily="34" charset="0"/>
              </a:rPr>
              <a:t>، ويجوز بالأدلة العقلية كالقياس، ويجوز بالقرائن الحالية </a:t>
            </a:r>
            <a:r>
              <a:rPr lang="ar-SA" sz="3600" dirty="0" err="1" smtClean="0">
                <a:latin typeface="Arial" pitchFamily="34" charset="0"/>
                <a:cs typeface="Arial" pitchFamily="34" charset="0"/>
              </a:rPr>
              <a:t>والمقالية.</a:t>
            </a:r>
            <a:endParaRPr lang="ar-SA" sz="3600" dirty="0" smtClean="0">
              <a:latin typeface="Arial" pitchFamily="34" charset="0"/>
              <a:cs typeface="Arial" pitchFamily="34" charset="0"/>
            </a:endParaRPr>
          </a:p>
          <a:p>
            <a:pPr algn="just">
              <a:buNone/>
            </a:pPr>
            <a:r>
              <a:rPr lang="ar-SA" sz="3600" dirty="0" smtClean="0">
                <a:latin typeface="Arial" pitchFamily="34" charset="0"/>
                <a:cs typeface="Arial" pitchFamily="34" charset="0"/>
              </a:rPr>
              <a:t>	أما النسخ فلا يجوز إلا بخطاب ونص من الشارع.</a:t>
            </a:r>
            <a:endParaRPr lang="ar-SA" sz="3600" dirty="0">
              <a:latin typeface="Arial" pitchFamily="34" charset="0"/>
              <a:cs typeface="Arial" pitchFamily="34" charset="0"/>
            </a:endParaRPr>
          </a:p>
        </p:txBody>
      </p:sp>
      <p:cxnSp>
        <p:nvCxnSpPr>
          <p:cNvPr id="4" name="رابط مستقيم 3"/>
          <p:cNvCxnSpPr/>
          <p:nvPr/>
        </p:nvCxnSpPr>
        <p:spPr>
          <a:xfrm flipH="1">
            <a:off x="3383360" y="3140968"/>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pPr algn="just"/>
            <a:r>
              <a:rPr lang="ar-SA" sz="3600" dirty="0" smtClean="0"/>
              <a:t>والرابع: أن النسخ </a:t>
            </a:r>
            <a:r>
              <a:rPr lang="ar-SA" sz="3600" dirty="0" err="1" smtClean="0"/>
              <a:t>لايدخل</a:t>
            </a:r>
            <a:r>
              <a:rPr lang="ar-SA" sz="3600" dirty="0" smtClean="0"/>
              <a:t> في </a:t>
            </a:r>
            <a:r>
              <a:rPr lang="ar-SA" sz="3600" dirty="0" err="1" smtClean="0"/>
              <a:t>الأخبار </a:t>
            </a:r>
            <a:r>
              <a:rPr lang="ar-SA" sz="3600" dirty="0" smtClean="0"/>
              <a:t>، والتخصيص بخلافه.</a:t>
            </a:r>
          </a:p>
          <a:p>
            <a:pPr algn="just">
              <a:buNone/>
            </a:pPr>
            <a:endParaRPr lang="ar-SA" sz="3600" dirty="0" smtClean="0"/>
          </a:p>
          <a:p>
            <a:pPr algn="just">
              <a:buNone/>
            </a:pPr>
            <a:r>
              <a:rPr lang="ar-SA" sz="3600" dirty="0" smtClean="0">
                <a:latin typeface="Arial" pitchFamily="34" charset="0"/>
                <a:cs typeface="Arial" pitchFamily="34" charset="0"/>
              </a:rPr>
              <a:t>التخصيص يدخل في الأخبار </a:t>
            </a:r>
            <a:r>
              <a:rPr lang="ar-SA" sz="3600" dirty="0" err="1" smtClean="0">
                <a:latin typeface="Arial" pitchFamily="34" charset="0"/>
                <a:cs typeface="Arial" pitchFamily="34" charset="0"/>
              </a:rPr>
              <a:t>والأحكام ،</a:t>
            </a:r>
            <a:endParaRPr lang="ar-SA" sz="3600" dirty="0" smtClean="0">
              <a:latin typeface="Arial" pitchFamily="34" charset="0"/>
              <a:cs typeface="Arial" pitchFamily="34" charset="0"/>
            </a:endParaRPr>
          </a:p>
          <a:p>
            <a:pPr algn="just">
              <a:buNone/>
            </a:pPr>
            <a:r>
              <a:rPr lang="ar-SA" sz="3600" dirty="0" smtClean="0">
                <a:latin typeface="Arial" pitchFamily="34" charset="0"/>
                <a:cs typeface="Arial" pitchFamily="34" charset="0"/>
              </a:rPr>
              <a:t>أما النسخ فلا يدخل في الأخبار من مثل أخبار الأمم السابقة وخروج الدجال </a:t>
            </a:r>
            <a:r>
              <a:rPr lang="ar-SA" sz="3600" dirty="0" err="1" smtClean="0">
                <a:latin typeface="Arial" pitchFamily="34" charset="0"/>
                <a:cs typeface="Arial" pitchFamily="34" charset="0"/>
              </a:rPr>
              <a:t>وأشراط</a:t>
            </a:r>
            <a:r>
              <a:rPr lang="ar-SA" sz="3600" dirty="0" smtClean="0">
                <a:latin typeface="Arial" pitchFamily="34" charset="0"/>
                <a:cs typeface="Arial" pitchFamily="34" charset="0"/>
              </a:rPr>
              <a:t> الساعة؛ لأن نسخها تكذيب للخبر، وخبر الله ورسوله </a:t>
            </a:r>
            <a:r>
              <a:rPr lang="ar-SA" sz="3600" dirty="0" err="1" smtClean="0">
                <a:latin typeface="Arial" pitchFamily="34" charset="0"/>
                <a:cs typeface="Arial" pitchFamily="34" charset="0"/>
              </a:rPr>
              <a:t>لايدخلهما</a:t>
            </a:r>
            <a:r>
              <a:rPr lang="ar-SA" sz="3600" dirty="0" smtClean="0">
                <a:latin typeface="Arial" pitchFamily="34" charset="0"/>
                <a:cs typeface="Arial" pitchFamily="34" charset="0"/>
              </a:rPr>
              <a:t> تكذيب.</a:t>
            </a:r>
            <a:endParaRPr lang="ar-SA" sz="3600" dirty="0">
              <a:latin typeface="Arial" pitchFamily="34" charset="0"/>
              <a:cs typeface="Arial" pitchFamily="34" charset="0"/>
            </a:endParaRPr>
          </a:p>
        </p:txBody>
      </p:sp>
      <p:cxnSp>
        <p:nvCxnSpPr>
          <p:cNvPr id="4" name="رابط مستقيم 3"/>
          <p:cNvCxnSpPr/>
          <p:nvPr/>
        </p:nvCxnSpPr>
        <p:spPr>
          <a:xfrm flipH="1">
            <a:off x="3383360" y="3140968"/>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3600" dirty="0" smtClean="0"/>
              <a:t>والخامس: أن النسخ لا يبقى معه دلالة اللفظ على ما تحته والتخصيص لا ينتفي معه ذلك </a:t>
            </a:r>
            <a:br>
              <a:rPr lang="ar-SA" sz="3600" dirty="0" smtClean="0"/>
            </a:br>
            <a:endParaRPr lang="ar-SA" sz="3600" dirty="0" smtClean="0"/>
          </a:p>
          <a:p>
            <a:pPr algn="just">
              <a:buNone/>
            </a:pPr>
            <a:endParaRPr lang="ar-SA" sz="3600" dirty="0" smtClean="0">
              <a:latin typeface="Arial" pitchFamily="34" charset="0"/>
              <a:cs typeface="Arial" pitchFamily="34" charset="0"/>
            </a:endParaRPr>
          </a:p>
          <a:p>
            <a:pPr algn="just">
              <a:buNone/>
            </a:pPr>
            <a:r>
              <a:rPr lang="ar-SA" sz="3600" dirty="0" smtClean="0">
                <a:latin typeface="Arial" pitchFamily="34" charset="0"/>
                <a:cs typeface="Arial" pitchFamily="34" charset="0"/>
              </a:rPr>
              <a:t> أي العام يبقى حجة فيما بقي بعد التخصيص، فيعمل </a:t>
            </a:r>
            <a:r>
              <a:rPr lang="ar-SA" sz="3600" dirty="0" err="1" smtClean="0">
                <a:latin typeface="Arial" pitchFamily="34" charset="0"/>
                <a:cs typeface="Arial" pitchFamily="34" charset="0"/>
              </a:rPr>
              <a:t>به</a:t>
            </a:r>
            <a:r>
              <a:rPr lang="ar-SA" sz="3600" dirty="0" smtClean="0">
                <a:latin typeface="Arial" pitchFamily="34" charset="0"/>
                <a:cs typeface="Arial" pitchFamily="34" charset="0"/>
              </a:rPr>
              <a:t> ماعدا الذي تم اخراجه وتخصيصه، وليس النسخ كذلك</a:t>
            </a:r>
            <a:endParaRPr lang="ar-SA" sz="3600" dirty="0">
              <a:latin typeface="Arial" pitchFamily="34" charset="0"/>
              <a:cs typeface="Arial" pitchFamily="34" charset="0"/>
            </a:endParaRPr>
          </a:p>
        </p:txBody>
      </p:sp>
      <p:cxnSp>
        <p:nvCxnSpPr>
          <p:cNvPr id="4" name="رابط مستقيم 3"/>
          <p:cNvCxnSpPr/>
          <p:nvPr/>
        </p:nvCxnSpPr>
        <p:spPr>
          <a:xfrm flipH="1">
            <a:off x="3383360" y="3429000"/>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sz="3600" dirty="0" smtClean="0"/>
              <a:t>والسادس: أن النسخ في المقطوع </a:t>
            </a:r>
            <a:r>
              <a:rPr lang="ar-SA" sz="3600" dirty="0" err="1" smtClean="0"/>
              <a:t>به</a:t>
            </a:r>
            <a:r>
              <a:rPr lang="ar-SA" sz="3600" dirty="0" smtClean="0"/>
              <a:t> لا يجوز إلا بمثله والتخصيص فيه جائز بالقياس وخبر الواحد وسائر </a:t>
            </a:r>
            <a:r>
              <a:rPr lang="ar-SA" sz="3600" smtClean="0"/>
              <a:t>الأدلة.</a:t>
            </a:r>
            <a:endParaRPr lang="ar-SA" sz="3600" dirty="0" smtClean="0"/>
          </a:p>
          <a:p>
            <a:endParaRPr lang="ar-SA" sz="3600" dirty="0" smtClean="0"/>
          </a:p>
          <a:p>
            <a:pPr>
              <a:buNone/>
            </a:pPr>
            <a:r>
              <a:rPr lang="ar-SA" sz="3600" dirty="0" smtClean="0">
                <a:latin typeface="Arial" pitchFamily="34" charset="0"/>
                <a:cs typeface="Arial" pitchFamily="34" charset="0"/>
              </a:rPr>
              <a:t>	العام المقطوع بدليله يجوز أن يخصص بمقطوع مثله، أو </a:t>
            </a:r>
            <a:r>
              <a:rPr lang="ar-SA" sz="3600" dirty="0" err="1" smtClean="0">
                <a:latin typeface="Arial" pitchFamily="34" charset="0"/>
                <a:cs typeface="Arial" pitchFamily="34" charset="0"/>
              </a:rPr>
              <a:t>بمظنون</a:t>
            </a:r>
            <a:r>
              <a:rPr lang="ar-SA" sz="3600" dirty="0" smtClean="0">
                <a:latin typeface="Arial" pitchFamily="34" charset="0"/>
                <a:cs typeface="Arial" pitchFamily="34" charset="0"/>
              </a:rPr>
              <a:t> مثل خبر الواحد أو القياس.</a:t>
            </a:r>
          </a:p>
          <a:p>
            <a:pPr>
              <a:buNone/>
            </a:pPr>
            <a:r>
              <a:rPr lang="ar-SA" sz="3600" dirty="0" smtClean="0">
                <a:latin typeface="Arial" pitchFamily="34" charset="0"/>
                <a:cs typeface="Arial" pitchFamily="34" charset="0"/>
              </a:rPr>
              <a:t>	أما النسخ فالمقطوع لا ينسخ إلا بقاطع مثله.</a:t>
            </a:r>
            <a:endParaRPr lang="ar-SA" sz="3600" dirty="0">
              <a:latin typeface="Arial" pitchFamily="34" charset="0"/>
              <a:cs typeface="Arial" pitchFamily="34" charset="0"/>
            </a:endParaRPr>
          </a:p>
        </p:txBody>
      </p:sp>
      <p:cxnSp>
        <p:nvCxnSpPr>
          <p:cNvPr id="4" name="رابط مستقيم 3"/>
          <p:cNvCxnSpPr/>
          <p:nvPr/>
        </p:nvCxnSpPr>
        <p:spPr>
          <a:xfrm flipH="1">
            <a:off x="3383360" y="3501008"/>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ثبوت النسخ بالأدلة العقلية </a:t>
            </a:r>
            <a:r>
              <a:rPr lang="ar-SA" dirty="0" err="1" smtClean="0"/>
              <a:t>والنقلية:</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	</a:t>
            </a:r>
            <a:br>
              <a:rPr lang="ar-SA" dirty="0" smtClean="0"/>
            </a:br>
            <a:r>
              <a:rPr lang="ar-SA" dirty="0" smtClean="0"/>
              <a:t>وقد أنكر قوم النسخ وهو فاسد؛ لأن النسخ جائز عقلا وقد قام دليله </a:t>
            </a:r>
            <a:r>
              <a:rPr lang="ar-SA" dirty="0" err="1" smtClean="0"/>
              <a:t>شرعا .</a:t>
            </a:r>
            <a:endParaRPr lang="ar-SA" dirty="0" smtClean="0"/>
          </a:p>
          <a:p>
            <a:pPr>
              <a:buNone/>
            </a:pPr>
            <a:r>
              <a:rPr lang="ar-SA" dirty="0" smtClean="0"/>
              <a:t>	أما </a:t>
            </a:r>
            <a:r>
              <a:rPr lang="ar-SA" dirty="0" err="1" smtClean="0"/>
              <a:t>العقل </a:t>
            </a:r>
            <a:r>
              <a:rPr lang="ar-SA" dirty="0" smtClean="0"/>
              <a:t>:فلا يمتنع أن يكون الشيء مصلحة في زمان دون </a:t>
            </a:r>
            <a:r>
              <a:rPr lang="ar-SA" dirty="0" err="1" smtClean="0"/>
              <a:t>زمان .</a:t>
            </a:r>
            <a:r>
              <a:rPr lang="ar-SA" dirty="0" smtClean="0"/>
              <a:t/>
            </a:r>
            <a:br>
              <a:rPr lang="ar-SA" dirty="0" smtClean="0"/>
            </a:br>
            <a:r>
              <a:rPr lang="ar-SA" dirty="0" smtClean="0"/>
              <a:t>ولا بُعد في أن الله يعلم مصلحة عباده في أن يأمرهم بأمر مطلق حتى يستعدوا له فيثابوا ويمتنعوا بسبب العزم عليه عن معاص وشهوات ثم يخففه </a:t>
            </a:r>
            <a:r>
              <a:rPr lang="ar-SA" dirty="0" err="1" smtClean="0"/>
              <a:t>عنهم .</a:t>
            </a:r>
            <a:r>
              <a:rPr lang="ar-SA" dirty="0" smtClean="0"/>
              <a:t/>
            </a:r>
            <a:br>
              <a:rPr lang="ar-SA" dirty="0" smtClean="0"/>
            </a:b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196752"/>
            <a:ext cx="8686800" cy="4883373"/>
          </a:xfrm>
        </p:spPr>
        <p:txBody>
          <a:bodyPr>
            <a:noAutofit/>
          </a:bodyPr>
          <a:lstStyle/>
          <a:p>
            <a:pPr algn="just"/>
            <a:r>
              <a:rPr lang="ar-SA" sz="3600" dirty="0" smtClean="0"/>
              <a:t>فأما دليله شرعا: فقال الله </a:t>
            </a:r>
            <a:r>
              <a:rPr lang="ar-SA" sz="3600" dirty="0" err="1" smtClean="0"/>
              <a:t>تعالى </a:t>
            </a:r>
            <a:r>
              <a:rPr lang="ar-SA" sz="3600" dirty="0" smtClean="0"/>
              <a:t>{ ما ننسخ من آية أو ننسها نأت بخير منها أو </a:t>
            </a:r>
            <a:r>
              <a:rPr lang="ar-SA" sz="3600" dirty="0" err="1" smtClean="0"/>
              <a:t>مثلها } </a:t>
            </a:r>
            <a:r>
              <a:rPr lang="ar-SA" sz="3600" dirty="0" smtClean="0"/>
              <a:t>{ وإذا بدلنا آية مكان </a:t>
            </a:r>
            <a:r>
              <a:rPr lang="ar-SA" sz="3600" dirty="0" err="1" smtClean="0"/>
              <a:t>آية }</a:t>
            </a:r>
            <a:endParaRPr lang="ar-SA" sz="3600" dirty="0" smtClean="0"/>
          </a:p>
          <a:p>
            <a:pPr algn="just"/>
            <a:r>
              <a:rPr lang="ar-SA" sz="3600" dirty="0" smtClean="0"/>
              <a:t>وقد أجمعت الأمة على أن شريعة محمد صلى الله عليه وسلم قد نسخت ما خالفها من شرائع الأنبياء قبله، وقد كان يعقوب عليه السلام يجمع بين الأختين وآدم عليه السلام كان يزوج بناته من بنيه وهو محرم في شرائع من بعدهم من الأنبياء عليهم السلام.</a:t>
            </a:r>
            <a:endParaRPr lang="ar-SA"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just"/>
            <a:r>
              <a:rPr lang="ar-SA" sz="3600" dirty="0" smtClean="0"/>
              <a:t>النسخ في اللغة: الرفع والإزالة </a:t>
            </a:r>
          </a:p>
          <a:p>
            <a:pPr algn="just">
              <a:buNone/>
            </a:pPr>
            <a:r>
              <a:rPr lang="ar-SA" sz="3600" dirty="0" smtClean="0"/>
              <a:t>ومنه نسخت الشمس الظل ونسخت الريح </a:t>
            </a:r>
            <a:r>
              <a:rPr lang="ar-SA" sz="3600" dirty="0" err="1" smtClean="0"/>
              <a:t>الأثر </a:t>
            </a:r>
            <a:r>
              <a:rPr lang="ar-SA" sz="3600" dirty="0" err="1" smtClean="0"/>
              <a:t>.</a:t>
            </a:r>
            <a:endParaRPr lang="ar-SA" sz="3600" dirty="0" smtClean="0"/>
          </a:p>
          <a:p>
            <a:pPr algn="just"/>
            <a:r>
              <a:rPr lang="ar-SA" sz="3600" dirty="0" smtClean="0"/>
              <a:t>وقد </a:t>
            </a:r>
            <a:r>
              <a:rPr lang="ar-SA" sz="3600" dirty="0" smtClean="0"/>
              <a:t>يطلق لإرادة ما يشبه النقل كقولهم نسخت الكتاب.</a:t>
            </a:r>
          </a:p>
          <a:p>
            <a:pPr algn="just">
              <a:buNone/>
            </a:pPr>
            <a:r>
              <a:rPr lang="ar-SA" sz="3600" dirty="0" smtClean="0"/>
              <a:t> فأما النسخ في </a:t>
            </a:r>
            <a:r>
              <a:rPr lang="ar-SA" sz="3600" dirty="0" err="1" smtClean="0"/>
              <a:t>الشرع</a:t>
            </a:r>
            <a:r>
              <a:rPr lang="ar-SA" sz="3600" dirty="0" smtClean="0"/>
              <a:t> فهو بمعنى الرفع والإزالة لا غير.</a:t>
            </a:r>
            <a:endParaRPr lang="ar-SA"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51520" y="1041023"/>
            <a:ext cx="8686800" cy="4130361"/>
          </a:xfrm>
          <a:prstGeom prst="rect">
            <a:avLst/>
          </a:prstGeom>
        </p:spPr>
        <p:txBody>
          <a:bodyPr wrap="square">
            <a:spAutoFit/>
          </a:bodyPr>
          <a:lstStyle/>
          <a:p>
            <a:r>
              <a:rPr lang="ar-SA" dirty="0" err="1" smtClean="0"/>
              <a:t>وحده:</a:t>
            </a:r>
            <a:endParaRPr lang="ar-SA" dirty="0" smtClean="0"/>
          </a:p>
          <a:p>
            <a:endParaRPr lang="ar-SA" dirty="0" smtClean="0"/>
          </a:p>
          <a:p>
            <a:pPr algn="just"/>
            <a:endParaRPr lang="ar-SA" dirty="0" smtClean="0"/>
          </a:p>
          <a:p>
            <a:pPr algn="just">
              <a:buNone/>
            </a:pPr>
            <a:r>
              <a:rPr lang="ar-SA" dirty="0" smtClean="0">
                <a:latin typeface="Arial" pitchFamily="34" charset="0"/>
                <a:cs typeface="Arial" pitchFamily="34" charset="0"/>
              </a:rPr>
              <a:t>	</a:t>
            </a:r>
            <a:r>
              <a:rPr lang="ar-SA" sz="3600" dirty="0" smtClean="0">
                <a:latin typeface="Arial" pitchFamily="34" charset="0"/>
                <a:cs typeface="Arial" pitchFamily="34" charset="0"/>
              </a:rPr>
              <a:t>ومعنى تعريف ابن </a:t>
            </a:r>
            <a:r>
              <a:rPr lang="ar-SA" sz="3600" dirty="0" err="1" smtClean="0">
                <a:latin typeface="Arial" pitchFamily="34" charset="0"/>
                <a:cs typeface="Arial" pitchFamily="34" charset="0"/>
              </a:rPr>
              <a:t>قدامة</a:t>
            </a:r>
            <a:r>
              <a:rPr lang="ar-SA" sz="3600" dirty="0" smtClean="0">
                <a:latin typeface="Arial" pitchFamily="34" charset="0"/>
                <a:cs typeface="Arial" pitchFamily="34" charset="0"/>
              </a:rPr>
              <a:t> اجمالا: أن هناك حكما قد ثبت بخطاب شرعي متقدم، فجاء خطاب آخر من الشارع متأخر عن الأول، فرفع ذلك </a:t>
            </a:r>
            <a:r>
              <a:rPr lang="ar-SA" sz="3600" dirty="0" err="1" smtClean="0">
                <a:latin typeface="Arial" pitchFamily="34" charset="0"/>
                <a:cs typeface="Arial" pitchFamily="34" charset="0"/>
              </a:rPr>
              <a:t>الحكم .</a:t>
            </a:r>
            <a:endParaRPr lang="ar-SA" sz="3600" dirty="0" smtClean="0">
              <a:latin typeface="Arial" pitchFamily="34" charset="0"/>
              <a:cs typeface="Arial" pitchFamily="34" charset="0"/>
            </a:endParaRPr>
          </a:p>
          <a:p>
            <a:pPr>
              <a:buNone/>
            </a:pPr>
            <a:endParaRPr lang="ar-SA" dirty="0"/>
          </a:p>
        </p:txBody>
      </p:sp>
      <p:cxnSp>
        <p:nvCxnSpPr>
          <p:cNvPr id="6" name="رابط مستقيم 5"/>
          <p:cNvCxnSpPr/>
          <p:nvPr/>
        </p:nvCxnSpPr>
        <p:spPr>
          <a:xfrm flipH="1">
            <a:off x="3383360" y="2708920"/>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 name="عنوان 1"/>
          <p:cNvSpPr>
            <a:spLocks noGrp="1"/>
          </p:cNvSpPr>
          <p:nvPr>
            <p:ph type="title"/>
          </p:nvPr>
        </p:nvSpPr>
        <p:spPr>
          <a:xfrm>
            <a:off x="251520" y="1700808"/>
            <a:ext cx="8686800" cy="838200"/>
          </a:xfrm>
        </p:spPr>
        <p:style>
          <a:lnRef idx="2">
            <a:schemeClr val="accent2"/>
          </a:lnRef>
          <a:fillRef idx="1">
            <a:schemeClr val="lt1"/>
          </a:fillRef>
          <a:effectRef idx="0">
            <a:schemeClr val="accent2"/>
          </a:effectRef>
          <a:fontRef idx="minor">
            <a:schemeClr val="dk1"/>
          </a:fontRef>
        </p:style>
        <p:txBody>
          <a:bodyPr>
            <a:noAutofit/>
          </a:bodyPr>
          <a:lstStyle/>
          <a:p>
            <a:pPr algn="r"/>
            <a:r>
              <a:rPr lang="ar-SA" dirty="0" smtClean="0"/>
              <a:t>رفع الحكم الثابت بخطاب </a:t>
            </a:r>
            <a:r>
              <a:rPr lang="ar-SA" dirty="0" err="1" smtClean="0"/>
              <a:t>متقدم </a:t>
            </a:r>
            <a:r>
              <a:rPr lang="ar-SA" dirty="0" smtClean="0"/>
              <a:t>، بخطاب متراخ عنه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r>
              <a:rPr lang="ar-SA" sz="3600" dirty="0" smtClean="0">
                <a:latin typeface="Arial" pitchFamily="34" charset="0"/>
                <a:cs typeface="Arial" pitchFamily="34" charset="0"/>
              </a:rPr>
              <a:t>مثال: أن الله تعالى حكم أن عدة المتوفى زوجها حول كامل وهو </a:t>
            </a:r>
            <a:r>
              <a:rPr lang="ar-SA" sz="3600" dirty="0" err="1" smtClean="0">
                <a:latin typeface="Arial" pitchFamily="34" charset="0"/>
                <a:cs typeface="Arial" pitchFamily="34" charset="0"/>
              </a:rPr>
              <a:t>قوله: </a:t>
            </a:r>
            <a:r>
              <a:rPr lang="ar-SA" sz="3600" dirty="0" smtClean="0">
                <a:latin typeface="Arial" pitchFamily="34" charset="0"/>
                <a:cs typeface="Arial" pitchFamily="34" charset="0"/>
              </a:rPr>
              <a:t>( والذين يتوفون منكم ويذرون أزواجا وصية لأزواجهم متاعا إلى الحول غير إخراج</a:t>
            </a:r>
            <a:r>
              <a:rPr lang="ar-SA" sz="3600" dirty="0" err="1" smtClean="0">
                <a:latin typeface="Arial" pitchFamily="34" charset="0"/>
                <a:cs typeface="Arial" pitchFamily="34" charset="0"/>
              </a:rPr>
              <a:t>)</a:t>
            </a:r>
            <a:endParaRPr lang="ar-SA" sz="3600" dirty="0" smtClean="0">
              <a:latin typeface="Arial" pitchFamily="34" charset="0"/>
              <a:cs typeface="Arial" pitchFamily="34" charset="0"/>
            </a:endParaRPr>
          </a:p>
          <a:p>
            <a:pPr algn="just">
              <a:buNone/>
            </a:pPr>
            <a:r>
              <a:rPr lang="ar-SA" sz="3600" dirty="0" smtClean="0">
                <a:latin typeface="Arial" pitchFamily="34" charset="0"/>
                <a:cs typeface="Arial" pitchFamily="34" charset="0"/>
              </a:rPr>
              <a:t>	بعد ذلك بمدة رفع هذا الحكم الثابت بالخطاب المتقدم بخطاب متأخر عنه وهو قوله </a:t>
            </a:r>
            <a:r>
              <a:rPr lang="ar-SA" sz="3600" dirty="0" err="1" smtClean="0">
                <a:latin typeface="Arial" pitchFamily="34" charset="0"/>
                <a:cs typeface="Arial" pitchFamily="34" charset="0"/>
              </a:rPr>
              <a:t>تعالى: </a:t>
            </a:r>
            <a:r>
              <a:rPr lang="ar-SA" sz="3600" dirty="0" smtClean="0">
                <a:latin typeface="Arial" pitchFamily="34" charset="0"/>
                <a:cs typeface="Arial" pitchFamily="34" charset="0"/>
              </a:rPr>
              <a:t>( والذين يتوفون منكم ويذرون أزواجا يتربصن بأنفسهن أربعة أشهر وعشرا</a:t>
            </a:r>
            <a:r>
              <a:rPr lang="ar-SA" sz="3600" dirty="0" err="1" smtClean="0">
                <a:latin typeface="Arial" pitchFamily="34" charset="0"/>
                <a:cs typeface="Arial" pitchFamily="34" charset="0"/>
              </a:rPr>
              <a:t>)</a:t>
            </a:r>
            <a:endParaRPr lang="ar-SA" sz="3600" dirty="0" smtClean="0">
              <a:latin typeface="Arial" pitchFamily="34" charset="0"/>
              <a:cs typeface="Arial" pitchFamily="34" charset="0"/>
            </a:endParaRP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pPr algn="r"/>
            <a:r>
              <a:rPr lang="ar-SA" dirty="0" smtClean="0"/>
              <a:t>رفع الحكم الثابت بخطاب </a:t>
            </a:r>
            <a:r>
              <a:rPr lang="ar-SA" dirty="0" err="1" smtClean="0"/>
              <a:t>متقدم </a:t>
            </a:r>
            <a:r>
              <a:rPr lang="ar-SA" dirty="0" smtClean="0"/>
              <a:t>، بخطاب متراخ عنه </a:t>
            </a:r>
            <a:endParaRPr lang="ar-SA" dirty="0"/>
          </a:p>
        </p:txBody>
      </p:sp>
      <p:sp>
        <p:nvSpPr>
          <p:cNvPr id="3" name="عنصر نائب للمحتوى 2"/>
          <p:cNvSpPr>
            <a:spLocks noGrp="1"/>
          </p:cNvSpPr>
          <p:nvPr>
            <p:ph idx="1"/>
          </p:nvPr>
        </p:nvSpPr>
        <p:spPr>
          <a:xfrm>
            <a:off x="304800" y="1554162"/>
            <a:ext cx="8686800" cy="4899174"/>
          </a:xfrm>
        </p:spPr>
        <p:txBody>
          <a:bodyPr>
            <a:normAutofit fontScale="70000" lnSpcReduction="20000"/>
          </a:bodyPr>
          <a:lstStyle/>
          <a:p>
            <a:pPr algn="just"/>
            <a:r>
              <a:rPr lang="ar-SA" sz="4600" dirty="0" smtClean="0"/>
              <a:t>وقيدنا الحد بالخطاب المتقدم لأن ابتداء العبادات في </a:t>
            </a:r>
            <a:r>
              <a:rPr lang="ar-SA" sz="4600" dirty="0" err="1" smtClean="0"/>
              <a:t>الشرع</a:t>
            </a:r>
            <a:r>
              <a:rPr lang="ar-SA" sz="4600" dirty="0" smtClean="0"/>
              <a:t> مزيل لحكم العقل من براءة الذمة وليس بنسخ</a:t>
            </a:r>
          </a:p>
          <a:p>
            <a:pPr algn="just">
              <a:buNone/>
            </a:pPr>
            <a:endParaRPr lang="ar-SA" sz="3600" dirty="0" smtClean="0"/>
          </a:p>
          <a:p>
            <a:pPr algn="just">
              <a:buNone/>
            </a:pPr>
            <a:r>
              <a:rPr lang="ar-SA" sz="3600" dirty="0" smtClean="0">
                <a:latin typeface="Arial" pitchFamily="34" charset="0"/>
                <a:cs typeface="Arial" pitchFamily="34" charset="0"/>
              </a:rPr>
              <a:t>	</a:t>
            </a:r>
            <a:r>
              <a:rPr lang="ar-SA" sz="4100" dirty="0" smtClean="0">
                <a:latin typeface="Arial" pitchFamily="34" charset="0"/>
                <a:cs typeface="Arial" pitchFamily="34" charset="0"/>
              </a:rPr>
              <a:t>هناك أحكام ثبتت بالبراءة </a:t>
            </a:r>
            <a:r>
              <a:rPr lang="ar-SA" sz="4100" dirty="0" err="1" smtClean="0">
                <a:latin typeface="Arial" pitchFamily="34" charset="0"/>
                <a:cs typeface="Arial" pitchFamily="34" charset="0"/>
              </a:rPr>
              <a:t>الأصلية </a:t>
            </a:r>
            <a:r>
              <a:rPr lang="ar-SA" sz="4100" dirty="0" smtClean="0">
                <a:latin typeface="Arial" pitchFamily="34" charset="0"/>
                <a:cs typeface="Arial" pitchFamily="34" charset="0"/>
              </a:rPr>
              <a:t>( براءة الذمة) أو العدم </a:t>
            </a:r>
            <a:r>
              <a:rPr lang="ar-SA" sz="4100" dirty="0" err="1" smtClean="0">
                <a:latin typeface="Arial" pitchFamily="34" charset="0"/>
                <a:cs typeface="Arial" pitchFamily="34" charset="0"/>
              </a:rPr>
              <a:t>الأصلي </a:t>
            </a:r>
            <a:r>
              <a:rPr lang="ar-SA" sz="4100" dirty="0" smtClean="0">
                <a:latin typeface="Arial" pitchFamily="34" charset="0"/>
                <a:cs typeface="Arial" pitchFamily="34" charset="0"/>
              </a:rPr>
              <a:t>، وهناك أحكام تثبت بالخطاب الشرعي.</a:t>
            </a:r>
          </a:p>
          <a:p>
            <a:pPr algn="just">
              <a:buNone/>
            </a:pPr>
            <a:r>
              <a:rPr lang="ar-SA" sz="4100" dirty="0" smtClean="0">
                <a:latin typeface="Arial" pitchFamily="34" charset="0"/>
                <a:cs typeface="Arial" pitchFamily="34" charset="0"/>
              </a:rPr>
              <a:t>	فالذي يثبت بالخطاب الشرعي رفعه يعد نسخا.</a:t>
            </a:r>
          </a:p>
          <a:p>
            <a:pPr algn="just">
              <a:buNone/>
            </a:pPr>
            <a:r>
              <a:rPr lang="ar-SA" sz="4100" dirty="0" smtClean="0">
                <a:latin typeface="Arial" pitchFamily="34" charset="0"/>
                <a:cs typeface="Arial" pitchFamily="34" charset="0"/>
              </a:rPr>
              <a:t>	أما الذي يثبت بالبراءة فإذا أزيل بخطاب شرعي فهذا ليس نسخا فهو لم يكن ثابتا بخطاب من الشارع متقدم بل هو ثابت من حيث </a:t>
            </a:r>
            <a:r>
              <a:rPr lang="ar-SA" sz="4100" dirty="0" err="1" smtClean="0">
                <a:latin typeface="Arial" pitchFamily="34" charset="0"/>
                <a:cs typeface="Arial" pitchFamily="34" charset="0"/>
              </a:rPr>
              <a:t>الأصل </a:t>
            </a:r>
            <a:r>
              <a:rPr lang="ar-SA" sz="4100" dirty="0" smtClean="0">
                <a:latin typeface="Arial" pitchFamily="34" charset="0"/>
                <a:cs typeface="Arial" pitchFamily="34" charset="0"/>
              </a:rPr>
              <a:t>، فالأصل براءة الذمة.</a:t>
            </a:r>
          </a:p>
          <a:p>
            <a:pPr algn="just">
              <a:buNone/>
            </a:pPr>
            <a:r>
              <a:rPr lang="ar-SA" sz="4100" dirty="0" smtClean="0">
                <a:latin typeface="Arial" pitchFamily="34" charset="0"/>
                <a:cs typeface="Arial" pitchFamily="34" charset="0"/>
              </a:rPr>
              <a:t>فيشترط أن يكون الحكم المنسوخ قد ثبت بخطاب متقدم على الخطاب الناسخ.</a:t>
            </a:r>
          </a:p>
          <a:p>
            <a:endParaRPr lang="ar-SA" dirty="0"/>
          </a:p>
        </p:txBody>
      </p:sp>
      <p:cxnSp>
        <p:nvCxnSpPr>
          <p:cNvPr id="4" name="رابط مستقيم 3"/>
          <p:cNvCxnSpPr/>
          <p:nvPr/>
        </p:nvCxnSpPr>
        <p:spPr>
          <a:xfrm flipH="1">
            <a:off x="3131840" y="2996952"/>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54162"/>
            <a:ext cx="8686800" cy="4755158"/>
          </a:xfrm>
        </p:spPr>
        <p:txBody>
          <a:bodyPr>
            <a:noAutofit/>
          </a:bodyPr>
          <a:lstStyle/>
          <a:p>
            <a:r>
              <a:rPr lang="ar-SA" sz="3600" dirty="0" smtClean="0"/>
              <a:t>وقيدناه بالخطاب الثاني، لأن زوال الحكم بالموت والجنون ليس </a:t>
            </a:r>
            <a:r>
              <a:rPr lang="ar-SA" sz="3600" dirty="0" err="1" smtClean="0"/>
              <a:t>بنسخ.</a:t>
            </a:r>
            <a:r>
              <a:rPr lang="ar-SA" sz="3600" dirty="0" smtClean="0"/>
              <a:t> </a:t>
            </a:r>
          </a:p>
          <a:p>
            <a:pPr>
              <a:buNone/>
            </a:pPr>
            <a:r>
              <a:rPr lang="ar-SA" sz="3600" dirty="0" smtClean="0">
                <a:latin typeface="Arial" pitchFamily="34" charset="0"/>
                <a:cs typeface="Arial" pitchFamily="34" charset="0"/>
              </a:rPr>
              <a:t>	</a:t>
            </a:r>
            <a:endParaRPr lang="ar-SA" sz="800" dirty="0" smtClean="0">
              <a:latin typeface="Arial" pitchFamily="34" charset="0"/>
              <a:cs typeface="Arial" pitchFamily="34" charset="0"/>
            </a:endParaRPr>
          </a:p>
          <a:p>
            <a:pPr algn="just">
              <a:buNone/>
            </a:pPr>
            <a:r>
              <a:rPr lang="ar-SA" sz="3600" dirty="0" smtClean="0">
                <a:latin typeface="Arial" pitchFamily="34" charset="0"/>
                <a:cs typeface="Arial" pitchFamily="34" charset="0"/>
              </a:rPr>
              <a:t>	قيد ابن </a:t>
            </a:r>
            <a:r>
              <a:rPr lang="ar-SA" sz="3600" dirty="0" err="1" smtClean="0">
                <a:latin typeface="Arial" pitchFamily="34" charset="0"/>
                <a:cs typeface="Arial" pitchFamily="34" charset="0"/>
              </a:rPr>
              <a:t>قدامة</a:t>
            </a:r>
            <a:r>
              <a:rPr lang="ar-SA" sz="3600" dirty="0" smtClean="0">
                <a:latin typeface="Arial" pitchFamily="34" charset="0"/>
                <a:cs typeface="Arial" pitchFamily="34" charset="0"/>
              </a:rPr>
              <a:t> تعريفه السابق بالخطاب المتراخي عن الخطاب </a:t>
            </a:r>
            <a:r>
              <a:rPr lang="ar-SA" sz="3600" dirty="0" err="1" smtClean="0">
                <a:latin typeface="Arial" pitchFamily="34" charset="0"/>
                <a:cs typeface="Arial" pitchFamily="34" charset="0"/>
              </a:rPr>
              <a:t>المنسوخ </a:t>
            </a:r>
            <a:r>
              <a:rPr lang="ar-SA" sz="3600" dirty="0" smtClean="0">
                <a:latin typeface="Arial" pitchFamily="34" charset="0"/>
                <a:cs typeface="Arial" pitchFamily="34" charset="0"/>
              </a:rPr>
              <a:t>، للاحتراز من زوال الحكم بدون خطاب كالموت أو </a:t>
            </a:r>
            <a:r>
              <a:rPr lang="ar-SA" sz="3600" dirty="0" err="1" smtClean="0">
                <a:latin typeface="Arial" pitchFamily="34" charset="0"/>
                <a:cs typeface="Arial" pitchFamily="34" charset="0"/>
              </a:rPr>
              <a:t>الجنون </a:t>
            </a:r>
            <a:r>
              <a:rPr lang="ar-SA" sz="3600" dirty="0" smtClean="0">
                <a:latin typeface="Arial" pitchFamily="34" charset="0"/>
                <a:cs typeface="Arial" pitchFamily="34" charset="0"/>
              </a:rPr>
              <a:t>، فمن مات أو جن فإن التكاليف ترتفع عنه ولا يسمى ذلك </a:t>
            </a:r>
            <a:r>
              <a:rPr lang="ar-SA" sz="3600" dirty="0" err="1" smtClean="0">
                <a:latin typeface="Arial" pitchFamily="34" charset="0"/>
                <a:cs typeface="Arial" pitchFamily="34" charset="0"/>
              </a:rPr>
              <a:t>نسخا </a:t>
            </a:r>
            <a:r>
              <a:rPr lang="ar-SA" sz="3600" dirty="0" smtClean="0">
                <a:latin typeface="Arial" pitchFamily="34" charset="0"/>
                <a:cs typeface="Arial" pitchFamily="34" charset="0"/>
              </a:rPr>
              <a:t>، لأن رفع الحكم عنهما لم يكن بخطاب.</a:t>
            </a:r>
          </a:p>
        </p:txBody>
      </p:sp>
      <p:sp>
        <p:nvSpPr>
          <p:cNvPr id="4"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pPr algn="r"/>
            <a:r>
              <a:rPr lang="ar-SA" dirty="0" smtClean="0"/>
              <a:t>رفع الحكم الثابت بخطاب </a:t>
            </a:r>
            <a:r>
              <a:rPr lang="ar-SA" dirty="0" err="1" smtClean="0"/>
              <a:t>متقدم </a:t>
            </a:r>
            <a:r>
              <a:rPr lang="ar-SA" dirty="0" smtClean="0"/>
              <a:t>، بخطاب متراخ عنه </a:t>
            </a:r>
            <a:endParaRPr lang="ar-SA" dirty="0"/>
          </a:p>
        </p:txBody>
      </p:sp>
      <p:cxnSp>
        <p:nvCxnSpPr>
          <p:cNvPr id="6" name="رابط مستقيم 5"/>
          <p:cNvCxnSpPr/>
          <p:nvPr/>
        </p:nvCxnSpPr>
        <p:spPr>
          <a:xfrm flipH="1">
            <a:off x="3383360" y="2852936"/>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sz="3600" dirty="0" smtClean="0"/>
              <a:t>وقولنا مع تراخيه عنه، لأنه لو كان متصلا </a:t>
            </a:r>
            <a:r>
              <a:rPr lang="ar-SA" sz="3600" dirty="0" err="1" smtClean="0"/>
              <a:t>به</a:t>
            </a:r>
            <a:r>
              <a:rPr lang="ar-SA" sz="3600" dirty="0" smtClean="0"/>
              <a:t> كان بيانا وإتماما لمعنى الكلام وتقييدا له بمدة وشرط</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endParaRPr lang="ar-SA" dirty="0"/>
          </a:p>
        </p:txBody>
      </p:sp>
      <p:sp>
        <p:nvSpPr>
          <p:cNvPr id="3" name="عنصر نائب للمحتوى 2"/>
          <p:cNvSpPr>
            <a:spLocks noGrp="1"/>
          </p:cNvSpPr>
          <p:nvPr>
            <p:ph idx="1"/>
          </p:nvPr>
        </p:nvSpPr>
        <p:spPr/>
        <p:txBody>
          <a:bodyPr>
            <a:normAutofit/>
          </a:bodyPr>
          <a:lstStyle/>
          <a:p>
            <a:pPr>
              <a:buNone/>
            </a:pPr>
            <a:r>
              <a:rPr lang="ar-SA" sz="3600" dirty="0" smtClean="0"/>
              <a:t>فإن قيل: فما الفرق بين النسخ </a:t>
            </a:r>
            <a:r>
              <a:rPr lang="ar-SA" sz="3600" dirty="0" err="1" smtClean="0"/>
              <a:t>والتخصيص؟</a:t>
            </a:r>
            <a:r>
              <a:rPr lang="ar-SA" sz="3600" dirty="0" smtClean="0"/>
              <a:t> </a:t>
            </a:r>
            <a:br>
              <a:rPr lang="ar-SA" sz="3600" dirty="0" smtClean="0"/>
            </a:br>
            <a:r>
              <a:rPr lang="ar-SA" sz="3600" dirty="0" smtClean="0"/>
              <a:t>قلنا: هما مشتركان من حيث إن كل واحد يوجب اختصاص بعض متناول اللفظ.</a:t>
            </a:r>
          </a:p>
          <a:p>
            <a:pPr>
              <a:buNone/>
            </a:pPr>
            <a:endParaRPr lang="ar-SA" sz="3600" dirty="0" smtClean="0">
              <a:latin typeface="Arial" pitchFamily="34" charset="0"/>
              <a:cs typeface="Arial" pitchFamily="34" charset="0"/>
            </a:endParaRPr>
          </a:p>
          <a:p>
            <a:pPr algn="just">
              <a:buNone/>
            </a:pPr>
            <a:r>
              <a:rPr lang="ar-SA" sz="3600" dirty="0" smtClean="0">
                <a:latin typeface="Arial" pitchFamily="34" charset="0"/>
                <a:cs typeface="Arial" pitchFamily="34" charset="0"/>
              </a:rPr>
              <a:t>أي أن كلا منهما فيه قصر للحكم على بعض </a:t>
            </a:r>
            <a:r>
              <a:rPr lang="ar-SA" sz="3600" dirty="0" err="1" smtClean="0">
                <a:latin typeface="Arial" pitchFamily="34" charset="0"/>
                <a:cs typeface="Arial" pitchFamily="34" charset="0"/>
              </a:rPr>
              <a:t>مشتملاته:</a:t>
            </a:r>
            <a:r>
              <a:rPr lang="ar-SA" sz="3600" dirty="0" smtClean="0">
                <a:latin typeface="Arial" pitchFamily="34" charset="0"/>
                <a:cs typeface="Arial" pitchFamily="34" charset="0"/>
              </a:rPr>
              <a:t> </a:t>
            </a:r>
          </a:p>
          <a:p>
            <a:pPr algn="just">
              <a:buNone/>
            </a:pPr>
            <a:r>
              <a:rPr lang="ar-SA" sz="3600" dirty="0" smtClean="0">
                <a:latin typeface="Arial" pitchFamily="34" charset="0"/>
                <a:cs typeface="Arial" pitchFamily="34" charset="0"/>
              </a:rPr>
              <a:t>	- فالتخصيص قصر للحكم على بعض أفراده.</a:t>
            </a:r>
          </a:p>
          <a:p>
            <a:pPr algn="just">
              <a:buNone/>
            </a:pPr>
            <a:r>
              <a:rPr lang="ar-SA" sz="3600" dirty="0" smtClean="0">
                <a:latin typeface="Arial" pitchFamily="34" charset="0"/>
                <a:cs typeface="Arial" pitchFamily="34" charset="0"/>
              </a:rPr>
              <a:t>	- والنسخ قصر للحكم على بعض الأزمان.</a:t>
            </a:r>
            <a:endParaRPr lang="ar-SA" sz="3600" dirty="0">
              <a:latin typeface="Arial" pitchFamily="34" charset="0"/>
              <a:cs typeface="Arial" pitchFamily="34" charset="0"/>
            </a:endParaRPr>
          </a:p>
        </p:txBody>
      </p:sp>
      <p:cxnSp>
        <p:nvCxnSpPr>
          <p:cNvPr id="7" name="رابط مستقيم 6"/>
          <p:cNvCxnSpPr/>
          <p:nvPr/>
        </p:nvCxnSpPr>
        <p:spPr>
          <a:xfrm flipH="1">
            <a:off x="3383360" y="3717032"/>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304800" y="1554162"/>
            <a:ext cx="8686800" cy="4827166"/>
          </a:xfrm>
        </p:spPr>
        <p:txBody>
          <a:bodyPr>
            <a:normAutofit fontScale="92500" lnSpcReduction="20000"/>
          </a:bodyPr>
          <a:lstStyle/>
          <a:p>
            <a:pPr algn="just"/>
            <a:r>
              <a:rPr lang="ar-SA" sz="3900" dirty="0" smtClean="0"/>
              <a:t>مفترقان من حيث </a:t>
            </a:r>
            <a:r>
              <a:rPr lang="ar-SA" sz="3900" dirty="0" err="1" smtClean="0"/>
              <a:t>أن :</a:t>
            </a:r>
            <a:endParaRPr lang="ar-SA" sz="3900" dirty="0" smtClean="0"/>
          </a:p>
          <a:p>
            <a:pPr algn="just">
              <a:buNone/>
            </a:pPr>
            <a:r>
              <a:rPr lang="ar-SA" sz="3900" dirty="0" smtClean="0"/>
              <a:t>	التخصيص بيان أن المخصوص غير مراد </a:t>
            </a:r>
            <a:r>
              <a:rPr lang="ar-SA" sz="3900" dirty="0" err="1" smtClean="0"/>
              <a:t>باللفظ،</a:t>
            </a:r>
            <a:r>
              <a:rPr lang="ar-SA" sz="3900" dirty="0" smtClean="0"/>
              <a:t> </a:t>
            </a:r>
          </a:p>
          <a:p>
            <a:pPr algn="just">
              <a:buNone/>
            </a:pPr>
            <a:r>
              <a:rPr lang="ar-SA" sz="3900" dirty="0" smtClean="0"/>
              <a:t>	والنسخ يخرج ما أريد باللفظ الدلالة عليه.</a:t>
            </a:r>
          </a:p>
          <a:p>
            <a:pPr>
              <a:buNone/>
            </a:pPr>
            <a:endParaRPr lang="ar-SA" dirty="0" smtClean="0"/>
          </a:p>
          <a:p>
            <a:pPr algn="just">
              <a:buNone/>
            </a:pPr>
            <a:r>
              <a:rPr lang="ar-SA" sz="3900" dirty="0" smtClean="0">
                <a:latin typeface="Arial" pitchFamily="34" charset="0"/>
                <a:cs typeface="Arial" pitchFamily="34" charset="0"/>
              </a:rPr>
              <a:t>يفترق التخصيص عن النسخ من جهة المراد باللفظ، فالتخصيص يدل على أن ما خرج عن العموم لم يكن مرادا من </a:t>
            </a:r>
            <a:r>
              <a:rPr lang="ar-SA" sz="3900" dirty="0" err="1" smtClean="0">
                <a:latin typeface="Arial" pitchFamily="34" charset="0"/>
                <a:cs typeface="Arial" pitchFamily="34" charset="0"/>
              </a:rPr>
              <a:t>اللفظ،</a:t>
            </a:r>
            <a:r>
              <a:rPr lang="ar-SA" sz="3900" dirty="0" smtClean="0">
                <a:latin typeface="Arial" pitchFamily="34" charset="0"/>
                <a:cs typeface="Arial" pitchFamily="34" charset="0"/>
              </a:rPr>
              <a:t> </a:t>
            </a:r>
          </a:p>
          <a:p>
            <a:pPr algn="just">
              <a:buNone/>
            </a:pPr>
            <a:r>
              <a:rPr lang="ar-SA" sz="3900" dirty="0" smtClean="0">
                <a:latin typeface="Arial" pitchFamily="34" charset="0"/>
                <a:cs typeface="Arial" pitchFamily="34" charset="0"/>
              </a:rPr>
              <a:t>والنسخ يدل على أن المنسوخ كان مرادا من اللفظ.</a:t>
            </a:r>
            <a:endParaRPr lang="ar-SA" sz="3900" dirty="0">
              <a:latin typeface="Arial" pitchFamily="34" charset="0"/>
              <a:cs typeface="Arial" pitchFamily="34" charset="0"/>
            </a:endParaRPr>
          </a:p>
        </p:txBody>
      </p:sp>
      <p:cxnSp>
        <p:nvCxnSpPr>
          <p:cNvPr id="4" name="رابط مستقيم 3"/>
          <p:cNvCxnSpPr/>
          <p:nvPr/>
        </p:nvCxnSpPr>
        <p:spPr>
          <a:xfrm flipH="1">
            <a:off x="3383360" y="3717032"/>
            <a:ext cx="576064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8110</TotalTime>
  <Words>394</Words>
  <Application>Microsoft Office PowerPoint</Application>
  <PresentationFormat>عرض على الشاشة (3:4)‏</PresentationFormat>
  <Paragraphs>66</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رحلة</vt:lpstr>
      <vt:lpstr>باب النسخ</vt:lpstr>
      <vt:lpstr>الشريحة 2</vt:lpstr>
      <vt:lpstr>رفع الحكم الثابت بخطاب متقدم ، بخطاب متراخ عنه </vt:lpstr>
      <vt:lpstr>الشريحة 4</vt:lpstr>
      <vt:lpstr>رفع الحكم الثابت بخطاب متقدم ، بخطاب متراخ عنه </vt:lpstr>
      <vt:lpstr>رفع الحكم الثابت بخطاب متقدم ، بخطاب متراخ عنه </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ثبوت النسخ بالأدلة العقلية والنقلية:</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باب النسخ</dc:title>
  <dc:creator>DELL</dc:creator>
  <cp:lastModifiedBy>zx</cp:lastModifiedBy>
  <cp:revision>710</cp:revision>
  <dcterms:created xsi:type="dcterms:W3CDTF">2013-02-01T15:55:47Z</dcterms:created>
  <dcterms:modified xsi:type="dcterms:W3CDTF">2013-04-20T01:51:07Z</dcterms:modified>
</cp:coreProperties>
</file>