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15" r:id="rId2"/>
    <p:sldId id="331" r:id="rId3"/>
    <p:sldId id="329" r:id="rId4"/>
    <p:sldId id="330" r:id="rId5"/>
    <p:sldId id="320" r:id="rId6"/>
    <p:sldId id="324" r:id="rId7"/>
    <p:sldId id="321" r:id="rId8"/>
    <p:sldId id="325" r:id="rId9"/>
    <p:sldId id="322" r:id="rId10"/>
    <p:sldId id="326" r:id="rId11"/>
    <p:sldId id="323" r:id="rId12"/>
    <p:sldId id="327" r:id="rId13"/>
    <p:sldId id="328" r:id="rId14"/>
    <p:sldId id="332" r:id="rId15"/>
    <p:sldId id="333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9286" autoAdjust="0"/>
  </p:normalViewPr>
  <p:slideViewPr>
    <p:cSldViewPr>
      <p:cViewPr>
        <p:scale>
          <a:sx n="85" d="100"/>
          <a:sy n="85" d="100"/>
        </p:scale>
        <p:origin x="-71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333785-CDC3-4E03-A218-B9F42ECFB679}" type="datetimeFigureOut">
              <a:rPr lang="ar-SA" smtClean="0"/>
              <a:pPr/>
              <a:t>05/06/34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/>
          <p:cNvSpPr/>
          <p:nvPr/>
        </p:nvSpPr>
        <p:spPr>
          <a:xfrm>
            <a:off x="1259632" y="3573016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بيضاوي 6"/>
          <p:cNvSpPr/>
          <p:nvPr/>
        </p:nvSpPr>
        <p:spPr>
          <a:xfrm>
            <a:off x="3131840" y="3573016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5004048" y="3645024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بيضاوي 4"/>
          <p:cNvSpPr/>
          <p:nvPr/>
        </p:nvSpPr>
        <p:spPr>
          <a:xfrm>
            <a:off x="6804248" y="3645024"/>
            <a:ext cx="10801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فَصْلٌ في الأَشْكالِ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412776"/>
            <a:ext cx="874008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2800" dirty="0" smtClean="0"/>
              <a:t>ينقسم القياس </a:t>
            </a:r>
            <a:r>
              <a:rPr lang="ar-SA" sz="2800" dirty="0" err="1" smtClean="0"/>
              <a:t>الإقتراني</a:t>
            </a:r>
            <a:r>
              <a:rPr lang="ar-SA" sz="2800" dirty="0" smtClean="0"/>
              <a:t>(الحملي)</a:t>
            </a:r>
            <a:r>
              <a:rPr lang="ar-SA" sz="2800" dirty="0" err="1" smtClean="0"/>
              <a:t>باعتباركيفية</a:t>
            </a:r>
            <a:r>
              <a:rPr lang="ar-SA" sz="2800" dirty="0" smtClean="0"/>
              <a:t> الحد الأوسط في مقدمتيه إلى أربعة هيئات تسمى </a:t>
            </a:r>
            <a:r>
              <a:rPr lang="ar-SA" sz="2800" dirty="0" err="1" smtClean="0"/>
              <a:t>بـ</a:t>
            </a:r>
            <a:r>
              <a:rPr lang="ar-SA" sz="2400" b="1" dirty="0" smtClean="0"/>
              <a:t>(الأشكال الأربعة</a:t>
            </a:r>
            <a:r>
              <a:rPr lang="ar-SA" sz="2400" b="1" dirty="0" err="1" smtClean="0"/>
              <a:t>)</a:t>
            </a:r>
            <a:endParaRPr lang="ar-SA" sz="2400" b="1" dirty="0" smtClean="0"/>
          </a:p>
          <a:p>
            <a:pPr algn="ctr">
              <a:buNone/>
            </a:pPr>
            <a:endParaRPr lang="ar-SA" sz="2000" b="1" dirty="0" smtClean="0"/>
          </a:p>
          <a:p>
            <a:pPr algn="ctr">
              <a:buNone/>
            </a:pPr>
            <a:r>
              <a:rPr lang="ar-SA" sz="2000" b="1" dirty="0" smtClean="0"/>
              <a:t>المقدمة الصغرى		المقدمة الكبرى</a:t>
            </a:r>
          </a:p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r>
              <a:rPr lang="ar-SA" sz="2400" dirty="0" smtClean="0"/>
              <a:t>موضوع		محمول		موضوع 	محمول </a:t>
            </a:r>
          </a:p>
          <a:p>
            <a:pPr algn="ctr">
              <a:buNone/>
            </a:pPr>
            <a:endParaRPr lang="ar-SA" sz="2800" dirty="0" smtClean="0"/>
          </a:p>
        </p:txBody>
      </p:sp>
      <p:sp>
        <p:nvSpPr>
          <p:cNvPr id="4" name="قوس كبير أيمن 3"/>
          <p:cNvSpPr/>
          <p:nvPr/>
        </p:nvSpPr>
        <p:spPr>
          <a:xfrm rot="16200000">
            <a:off x="2429762" y="2258870"/>
            <a:ext cx="612068" cy="20882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قوس كبير أيمن 9"/>
          <p:cNvSpPr/>
          <p:nvPr/>
        </p:nvSpPr>
        <p:spPr>
          <a:xfrm rot="16200000">
            <a:off x="6174178" y="2330878"/>
            <a:ext cx="612068" cy="20882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قوس كبير أيمن 10"/>
          <p:cNvSpPr/>
          <p:nvPr/>
        </p:nvSpPr>
        <p:spPr>
          <a:xfrm rot="5400000">
            <a:off x="4427984" y="3501008"/>
            <a:ext cx="432048" cy="2016224"/>
          </a:xfrm>
          <a:prstGeom prst="righ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قوس كبير أيمن 11"/>
          <p:cNvSpPr/>
          <p:nvPr/>
        </p:nvSpPr>
        <p:spPr>
          <a:xfrm rot="5400000">
            <a:off x="3779912" y="2348880"/>
            <a:ext cx="1512168" cy="5544616"/>
          </a:xfrm>
          <a:prstGeom prst="rightBrace">
            <a:avLst/>
          </a:prstGeom>
          <a:ln w="25400" cap="flat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4427984" y="4725144"/>
            <a:ext cx="360040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ar-SA" dirty="0"/>
          </a:p>
        </p:txBody>
      </p:sp>
      <p:sp>
        <p:nvSpPr>
          <p:cNvPr id="17" name="مستطيل 16"/>
          <p:cNvSpPr/>
          <p:nvPr/>
        </p:nvSpPr>
        <p:spPr>
          <a:xfrm>
            <a:off x="4355976" y="5949280"/>
            <a:ext cx="360040" cy="21602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endParaRPr lang="ar-SA" dirty="0"/>
          </a:p>
        </p:txBody>
      </p:sp>
      <p:grpSp>
        <p:nvGrpSpPr>
          <p:cNvPr id="31" name="مجموعة 30"/>
          <p:cNvGrpSpPr/>
          <p:nvPr/>
        </p:nvGrpSpPr>
        <p:grpSpPr>
          <a:xfrm>
            <a:off x="1547664" y="4259651"/>
            <a:ext cx="3614564" cy="1473605"/>
            <a:chOff x="1547664" y="4259651"/>
            <a:chExt cx="3614564" cy="1473605"/>
          </a:xfrm>
        </p:grpSpPr>
        <p:cxnSp>
          <p:nvCxnSpPr>
            <p:cNvPr id="23" name="رابط مستقيم 22"/>
            <p:cNvCxnSpPr/>
            <p:nvPr/>
          </p:nvCxnSpPr>
          <p:spPr>
            <a:xfrm>
              <a:off x="1547664" y="4293096"/>
              <a:ext cx="0" cy="144016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مستقيم 29"/>
            <p:cNvCxnSpPr>
              <a:stCxn id="6" idx="3"/>
            </p:cNvCxnSpPr>
            <p:nvPr/>
          </p:nvCxnSpPr>
          <p:spPr>
            <a:xfrm flipH="1">
              <a:off x="1547664" y="4259651"/>
              <a:ext cx="3614564" cy="147360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مجموعة 41"/>
          <p:cNvGrpSpPr/>
          <p:nvPr/>
        </p:nvGrpSpPr>
        <p:grpSpPr>
          <a:xfrm>
            <a:off x="4053780" y="4187643"/>
            <a:ext cx="3470548" cy="1617621"/>
            <a:chOff x="4053780" y="4187643"/>
            <a:chExt cx="3470548" cy="1617621"/>
          </a:xfrm>
        </p:grpSpPr>
        <p:cxnSp>
          <p:nvCxnSpPr>
            <p:cNvPr id="36" name="رابط مستقيم 35"/>
            <p:cNvCxnSpPr/>
            <p:nvPr/>
          </p:nvCxnSpPr>
          <p:spPr>
            <a:xfrm>
              <a:off x="7524328" y="4365104"/>
              <a:ext cx="0" cy="144016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رابط مستقيم 37"/>
            <p:cNvCxnSpPr>
              <a:stCxn id="7" idx="5"/>
            </p:cNvCxnSpPr>
            <p:nvPr/>
          </p:nvCxnSpPr>
          <p:spPr>
            <a:xfrm>
              <a:off x="4053780" y="4187643"/>
              <a:ext cx="3470548" cy="1617621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مستطيل 42"/>
          <p:cNvSpPr/>
          <p:nvPr/>
        </p:nvSpPr>
        <p:spPr>
          <a:xfrm>
            <a:off x="7452320" y="5877272"/>
            <a:ext cx="360040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endParaRPr lang="ar-SA" dirty="0"/>
          </a:p>
        </p:txBody>
      </p:sp>
      <p:sp>
        <p:nvSpPr>
          <p:cNvPr id="44" name="مستطيل 43"/>
          <p:cNvSpPr/>
          <p:nvPr/>
        </p:nvSpPr>
        <p:spPr>
          <a:xfrm>
            <a:off x="1259632" y="5805264"/>
            <a:ext cx="360040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61662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ar-SA" dirty="0" err="1" smtClean="0"/>
              <a:t>الأمثلة:</a:t>
            </a:r>
            <a:endParaRPr lang="ar-SA" dirty="0" smtClean="0"/>
          </a:p>
          <a:p>
            <a:pPr>
              <a:buNone/>
            </a:pPr>
            <a:r>
              <a:rPr lang="ar-SA" sz="4000" b="1" dirty="0" smtClean="0"/>
              <a:t>القسم الأول: موجبة </a:t>
            </a:r>
            <a:r>
              <a:rPr lang="ar-SA" sz="4000" b="1" dirty="0" err="1" smtClean="0"/>
              <a:t>كلية   </a:t>
            </a:r>
            <a:r>
              <a:rPr lang="ar-SA" sz="4000" b="1" dirty="0" smtClean="0"/>
              <a:t>+ موجبة </a:t>
            </a:r>
            <a:r>
              <a:rPr lang="ar-SA" sz="4000" b="1" dirty="0" err="1" smtClean="0"/>
              <a:t>كلية    </a:t>
            </a:r>
            <a:r>
              <a:rPr lang="ar-SA" sz="4000" b="1" dirty="0" smtClean="0"/>
              <a:t>= موجبة جزئية.</a:t>
            </a:r>
          </a:p>
          <a:p>
            <a:pPr algn="ctr">
              <a:buNone/>
            </a:pPr>
            <a:r>
              <a:rPr lang="ar-SA" sz="4000" dirty="0" smtClean="0"/>
              <a:t>كل ذهب </a:t>
            </a:r>
            <a:r>
              <a:rPr lang="ar-SA" sz="4000" dirty="0" err="1" smtClean="0"/>
              <a:t>معدن </a:t>
            </a:r>
            <a:r>
              <a:rPr lang="ar-SA" sz="4000" dirty="0" smtClean="0"/>
              <a:t>+ وكل ذهب غالي الثمن.</a:t>
            </a:r>
          </a:p>
          <a:p>
            <a:pPr algn="ctr">
              <a:buNone/>
            </a:pPr>
            <a:r>
              <a:rPr lang="ar-SA" sz="4000" dirty="0" smtClean="0"/>
              <a:t>=بعض المعدن غالي الثمن</a:t>
            </a:r>
          </a:p>
          <a:p>
            <a:pPr>
              <a:buNone/>
            </a:pPr>
            <a:r>
              <a:rPr lang="ar-SA" sz="4000" b="1" dirty="0" smtClean="0"/>
              <a:t>القسم الثاني: موجبة </a:t>
            </a:r>
            <a:r>
              <a:rPr lang="ar-SA" sz="4000" b="1" dirty="0" err="1" smtClean="0"/>
              <a:t>كلية </a:t>
            </a:r>
            <a:r>
              <a:rPr lang="ar-SA" sz="4000" b="1" dirty="0" smtClean="0"/>
              <a:t>+ سالبة </a:t>
            </a:r>
            <a:r>
              <a:rPr lang="ar-SA" sz="4000" b="1" dirty="0" err="1" smtClean="0"/>
              <a:t>كلية    </a:t>
            </a:r>
            <a:r>
              <a:rPr lang="ar-SA" sz="4000" b="1" dirty="0" smtClean="0"/>
              <a:t>= سالبة جزئية.</a:t>
            </a:r>
          </a:p>
          <a:p>
            <a:pPr algn="ctr">
              <a:buNone/>
            </a:pPr>
            <a:r>
              <a:rPr lang="ar-SA" sz="4000" dirty="0" smtClean="0"/>
              <a:t>كل ذهب </a:t>
            </a:r>
            <a:r>
              <a:rPr lang="ar-SA" sz="4000" dirty="0" err="1" smtClean="0"/>
              <a:t>معدن </a:t>
            </a:r>
            <a:r>
              <a:rPr lang="ar-SA" sz="4000" dirty="0" smtClean="0"/>
              <a:t>+ ولا شيء من الذهب بفضة</a:t>
            </a:r>
          </a:p>
          <a:p>
            <a:pPr algn="ctr">
              <a:buNone/>
            </a:pPr>
            <a:r>
              <a:rPr lang="ar-SA" sz="4000" dirty="0" smtClean="0"/>
              <a:t>=بعض المعدن ليس بفضة.</a:t>
            </a:r>
          </a:p>
          <a:p>
            <a:pPr>
              <a:buNone/>
            </a:pPr>
            <a:r>
              <a:rPr lang="ar-SA" sz="4000" b="1" dirty="0" smtClean="0"/>
              <a:t>القسم الثالث: موجبة </a:t>
            </a:r>
            <a:r>
              <a:rPr lang="ar-SA" sz="4000" b="1" dirty="0" err="1" smtClean="0"/>
              <a:t>جزئية </a:t>
            </a:r>
            <a:r>
              <a:rPr lang="ar-SA" sz="4000" b="1" dirty="0" smtClean="0"/>
              <a:t>+ موجبة </a:t>
            </a:r>
            <a:r>
              <a:rPr lang="ar-SA" sz="4000" b="1" dirty="0" err="1" smtClean="0"/>
              <a:t>كلية   </a:t>
            </a:r>
            <a:r>
              <a:rPr lang="ar-SA" sz="4000" b="1" dirty="0" smtClean="0"/>
              <a:t>= موجبة </a:t>
            </a:r>
            <a:r>
              <a:rPr lang="ar-SA" sz="4000" b="1" dirty="0" smtClean="0"/>
              <a:t>جزئية.</a:t>
            </a:r>
          </a:p>
          <a:p>
            <a:pPr algn="ctr">
              <a:buNone/>
            </a:pPr>
            <a:r>
              <a:rPr lang="ar-SA" sz="4000" dirty="0" smtClean="0"/>
              <a:t>بعض </a:t>
            </a:r>
            <a:r>
              <a:rPr lang="ar-SA" sz="4000" dirty="0" smtClean="0"/>
              <a:t>الطائر </a:t>
            </a:r>
            <a:r>
              <a:rPr lang="ar-SA" sz="4000" dirty="0" err="1" smtClean="0"/>
              <a:t>أبيض </a:t>
            </a:r>
            <a:r>
              <a:rPr lang="ar-SA" sz="4000" dirty="0" smtClean="0"/>
              <a:t>+ وكل طائر حيوان</a:t>
            </a:r>
          </a:p>
          <a:p>
            <a:pPr algn="ctr">
              <a:buNone/>
            </a:pPr>
            <a:r>
              <a:rPr lang="ar-SA" sz="4000" dirty="0" smtClean="0"/>
              <a:t>=بعض الأبيض حيوان.</a:t>
            </a:r>
          </a:p>
          <a:p>
            <a:pPr>
              <a:buNone/>
            </a:pPr>
            <a:r>
              <a:rPr lang="ar-SA" sz="4000" b="1" dirty="0" smtClean="0"/>
              <a:t>القسم الرابع: موجبة </a:t>
            </a:r>
            <a:r>
              <a:rPr lang="ar-SA" sz="4000" b="1" dirty="0" err="1" smtClean="0"/>
              <a:t>كلية   </a:t>
            </a:r>
            <a:r>
              <a:rPr lang="ar-SA" sz="4000" b="1" dirty="0" smtClean="0"/>
              <a:t>+ موجبة </a:t>
            </a:r>
            <a:r>
              <a:rPr lang="ar-SA" sz="4000" b="1" dirty="0" err="1" smtClean="0"/>
              <a:t>جزئية  </a:t>
            </a:r>
            <a:r>
              <a:rPr lang="ar-SA" sz="4000" b="1" dirty="0" smtClean="0"/>
              <a:t>= موجبة جزئية.</a:t>
            </a:r>
          </a:p>
          <a:p>
            <a:pPr algn="ctr">
              <a:buNone/>
            </a:pPr>
            <a:r>
              <a:rPr lang="ar-SA" sz="4000" dirty="0" smtClean="0"/>
              <a:t>كل طائر </a:t>
            </a:r>
            <a:r>
              <a:rPr lang="ar-SA" sz="4000" dirty="0" err="1" smtClean="0"/>
              <a:t>حيوان </a:t>
            </a:r>
            <a:r>
              <a:rPr lang="ar-SA" sz="4000" dirty="0" smtClean="0"/>
              <a:t>+ وبعض الطائر أبيض</a:t>
            </a:r>
          </a:p>
          <a:p>
            <a:pPr algn="ctr">
              <a:buNone/>
            </a:pPr>
            <a:r>
              <a:rPr lang="ar-SA" sz="4000" dirty="0" smtClean="0"/>
              <a:t>=بعض الحيوان أبيض.</a:t>
            </a:r>
          </a:p>
          <a:p>
            <a:pPr>
              <a:buNone/>
            </a:pPr>
            <a:r>
              <a:rPr lang="ar-SA" sz="4000" b="1" dirty="0" smtClean="0"/>
              <a:t>القسم الخامس: موجبة </a:t>
            </a:r>
            <a:r>
              <a:rPr lang="ar-SA" sz="4000" b="1" dirty="0" err="1" smtClean="0"/>
              <a:t>كلية </a:t>
            </a:r>
            <a:r>
              <a:rPr lang="ar-SA" sz="4000" b="1" dirty="0" smtClean="0"/>
              <a:t>+ سالبة </a:t>
            </a:r>
            <a:r>
              <a:rPr lang="ar-SA" sz="4000" b="1" dirty="0" err="1" smtClean="0"/>
              <a:t>جزئية </a:t>
            </a:r>
            <a:r>
              <a:rPr lang="ar-SA" sz="4000" b="1" dirty="0" smtClean="0"/>
              <a:t>= سالبة جزئية.</a:t>
            </a:r>
          </a:p>
          <a:p>
            <a:pPr algn="ctr">
              <a:buNone/>
            </a:pPr>
            <a:r>
              <a:rPr lang="ar-SA" sz="4000" dirty="0" smtClean="0"/>
              <a:t>كل حيوان </a:t>
            </a:r>
            <a:r>
              <a:rPr lang="ar-SA" sz="4000" dirty="0" err="1" smtClean="0"/>
              <a:t>حسّاس </a:t>
            </a:r>
            <a:r>
              <a:rPr lang="ar-SA" sz="4000" dirty="0" smtClean="0"/>
              <a:t>+ وبعض الحيوان ليس بإنسان</a:t>
            </a:r>
          </a:p>
          <a:p>
            <a:pPr algn="ctr">
              <a:buNone/>
            </a:pPr>
            <a:r>
              <a:rPr lang="ar-SA" sz="4000" dirty="0" smtClean="0"/>
              <a:t>=بعض الحساس ليس بإنسان.</a:t>
            </a:r>
          </a:p>
          <a:p>
            <a:pPr>
              <a:buNone/>
            </a:pPr>
            <a:r>
              <a:rPr lang="ar-SA" sz="4000" b="1" dirty="0" smtClean="0"/>
              <a:t>القسم السادس: موجبة </a:t>
            </a:r>
            <a:r>
              <a:rPr lang="ar-SA" sz="4000" b="1" dirty="0" err="1" smtClean="0"/>
              <a:t>جزئية </a:t>
            </a:r>
            <a:r>
              <a:rPr lang="ar-SA" sz="4000" b="1" dirty="0" smtClean="0"/>
              <a:t>+ سالبة </a:t>
            </a:r>
            <a:r>
              <a:rPr lang="ar-SA" sz="4000" b="1" dirty="0" err="1" smtClean="0"/>
              <a:t>كلية </a:t>
            </a:r>
            <a:r>
              <a:rPr lang="ar-SA" sz="4000" b="1" dirty="0" smtClean="0"/>
              <a:t>= سالبة جزئية.</a:t>
            </a:r>
          </a:p>
          <a:p>
            <a:pPr algn="ctr">
              <a:buNone/>
            </a:pPr>
            <a:r>
              <a:rPr lang="ar-SA" sz="4000" dirty="0" smtClean="0"/>
              <a:t>بعض الذهب </a:t>
            </a:r>
            <a:r>
              <a:rPr lang="ar-SA" sz="4000" dirty="0" err="1" smtClean="0"/>
              <a:t>معدن </a:t>
            </a:r>
            <a:r>
              <a:rPr lang="ar-SA" sz="4000" dirty="0" smtClean="0"/>
              <a:t>+ ولا شيء من الذهب بحديد</a:t>
            </a:r>
          </a:p>
          <a:p>
            <a:pPr algn="ctr">
              <a:buNone/>
            </a:pPr>
            <a:r>
              <a:rPr lang="ar-SA" sz="4000" dirty="0" smtClean="0"/>
              <a:t>=بعض المعدن ليس بحديد.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sz="2600" dirty="0" smtClean="0"/>
              <a:t>وَرَابِـعٌ عَـدَمُ جَـمْـعِ </a:t>
            </a:r>
            <a:r>
              <a:rPr lang="ar-SA" sz="2600" dirty="0" err="1" smtClean="0"/>
              <a:t>الخِسَّـتَـيْـنْ</a:t>
            </a:r>
            <a:r>
              <a:rPr lang="ar-SA" sz="2600" dirty="0" smtClean="0"/>
              <a:t>  	إِلاّ بِـصُـورَةٍ فَـفِـيـها يَـسْتَـبـيـنْ</a:t>
            </a:r>
          </a:p>
          <a:p>
            <a:pPr>
              <a:buNone/>
            </a:pPr>
            <a:r>
              <a:rPr lang="ar-SA" sz="2600" dirty="0" smtClean="0"/>
              <a:t>صُغْـرَاهُـمَـا مُـوجِـبَـةٌ جُـزْئِـيَّــــةْ 	كُـبْـرَاهُمَـــا سَـالِــبَـةٌ كُـلِّــيَّـــةْ</a:t>
            </a:r>
            <a:endParaRPr lang="ar-SA" sz="2600" b="1" dirty="0" smtClean="0"/>
          </a:p>
          <a:p>
            <a:pPr>
              <a:buNone/>
            </a:pPr>
            <a:r>
              <a:rPr lang="ar-SA" sz="2400" b="1" dirty="0" smtClean="0"/>
              <a:t>الشكل الرابع:</a:t>
            </a:r>
            <a:r>
              <a:rPr lang="ar-SA" sz="2400" dirty="0" smtClean="0"/>
              <a:t> هو ما كان الأوسط فيه موضوعا في الصغرى ومحمولا في الكبرى.</a:t>
            </a:r>
          </a:p>
          <a:p>
            <a:pPr algn="ctr">
              <a:lnSpc>
                <a:spcPct val="120000"/>
              </a:lnSpc>
              <a:buNone/>
            </a:pPr>
            <a:r>
              <a:rPr lang="ar-SA" sz="2400" b="1" dirty="0" err="1" smtClean="0"/>
              <a:t>شروطه:</a:t>
            </a:r>
            <a:endParaRPr lang="ar-SA" sz="2400" b="1" dirty="0" smtClean="0"/>
          </a:p>
          <a:p>
            <a:pPr>
              <a:lnSpc>
                <a:spcPct val="120000"/>
              </a:lnSpc>
              <a:buNone/>
            </a:pPr>
            <a:r>
              <a:rPr lang="ar-SA" sz="2400" dirty="0" smtClean="0"/>
              <a:t>لأجل أن يكون الشكل الرابع منتجا يشترط فيه ما </a:t>
            </a:r>
            <a:r>
              <a:rPr lang="ar-SA" sz="2400" dirty="0" err="1" smtClean="0"/>
              <a:t>يلي:</a:t>
            </a:r>
            <a:endParaRPr lang="ar-SA" sz="2400" dirty="0" smtClean="0"/>
          </a:p>
          <a:p>
            <a:pPr algn="ctr">
              <a:buNone/>
            </a:pPr>
            <a:r>
              <a:rPr lang="ar-SA" sz="2400" dirty="0" err="1" smtClean="0"/>
              <a:t>1 </a:t>
            </a:r>
            <a:r>
              <a:rPr lang="ar-SA" sz="2400" dirty="0" smtClean="0"/>
              <a:t>- أن لا تكون إحدى مقدمتيه سالبة جزئية.</a:t>
            </a:r>
          </a:p>
          <a:p>
            <a:pPr algn="ctr">
              <a:buNone/>
            </a:pPr>
            <a:r>
              <a:rPr lang="ar-SA" sz="2400" dirty="0" err="1" smtClean="0"/>
              <a:t>2 </a:t>
            </a:r>
            <a:r>
              <a:rPr lang="ar-SA" sz="2400" dirty="0" smtClean="0"/>
              <a:t>- أن تكون صغراه كلية إذا كانت مقدمتاه موجبتين.</a:t>
            </a:r>
          </a:p>
          <a:p>
            <a:pPr algn="ctr">
              <a:lnSpc>
                <a:spcPct val="120000"/>
              </a:lnSpc>
              <a:buNone/>
            </a:pPr>
            <a:r>
              <a:rPr lang="ar-SA" sz="2400" dirty="0" err="1" smtClean="0"/>
              <a:t>أقسامه </a:t>
            </a:r>
            <a:r>
              <a:rPr lang="ar-SA" sz="2400" dirty="0" smtClean="0"/>
              <a:t>(</a:t>
            </a:r>
            <a:r>
              <a:rPr lang="ar-SA" sz="2400" dirty="0" err="1" smtClean="0"/>
              <a:t>الأضرب</a:t>
            </a:r>
            <a:r>
              <a:rPr lang="ar-SA" sz="2400" dirty="0" smtClean="0"/>
              <a:t>) المنتجة من هذا الشكل خمسة </a:t>
            </a:r>
            <a:r>
              <a:rPr lang="ar-SA" sz="2400" dirty="0" err="1" smtClean="0"/>
              <a:t>وهي:</a:t>
            </a:r>
            <a:endParaRPr lang="ar-SA" sz="2400" dirty="0" smtClean="0"/>
          </a:p>
          <a:p>
            <a:pPr>
              <a:buNone/>
            </a:pPr>
            <a:r>
              <a:rPr lang="ar-SA" sz="2400" dirty="0" smtClean="0"/>
              <a:t>القسم الأول: موجبة </a:t>
            </a:r>
            <a:r>
              <a:rPr lang="ar-SA" sz="2400" dirty="0" err="1" smtClean="0"/>
              <a:t>كلية       </a:t>
            </a:r>
            <a:r>
              <a:rPr lang="ar-SA" sz="2400" dirty="0" smtClean="0"/>
              <a:t>+   موجبة </a:t>
            </a:r>
            <a:r>
              <a:rPr lang="ar-SA" sz="2400" dirty="0" err="1" smtClean="0"/>
              <a:t>كلية       </a:t>
            </a:r>
            <a:r>
              <a:rPr lang="ar-SA" sz="2400" dirty="0" smtClean="0"/>
              <a:t>= موجبة جزئية.</a:t>
            </a:r>
          </a:p>
          <a:p>
            <a:pPr>
              <a:buNone/>
            </a:pPr>
            <a:r>
              <a:rPr lang="ar-SA" sz="2400" dirty="0" smtClean="0"/>
              <a:t>القسم الثاني: موجبة </a:t>
            </a:r>
            <a:r>
              <a:rPr lang="ar-SA" sz="2400" dirty="0" err="1" smtClean="0"/>
              <a:t>كلية     </a:t>
            </a:r>
            <a:r>
              <a:rPr lang="ar-SA" sz="2400" dirty="0" smtClean="0"/>
              <a:t>+   موجبة </a:t>
            </a:r>
            <a:r>
              <a:rPr lang="ar-SA" sz="2400" dirty="0" err="1" smtClean="0"/>
              <a:t>جزئية      </a:t>
            </a:r>
            <a:r>
              <a:rPr lang="ar-SA" sz="2400" dirty="0" smtClean="0"/>
              <a:t>= موجبة جزئية.</a:t>
            </a:r>
          </a:p>
          <a:p>
            <a:pPr>
              <a:buNone/>
            </a:pPr>
            <a:r>
              <a:rPr lang="ar-SA" sz="2400" dirty="0" smtClean="0"/>
              <a:t>القسم الثالث: سالبة </a:t>
            </a:r>
            <a:r>
              <a:rPr lang="ar-SA" sz="2400" dirty="0" err="1" smtClean="0"/>
              <a:t>كلية     </a:t>
            </a:r>
            <a:r>
              <a:rPr lang="ar-SA" sz="2400" dirty="0" smtClean="0"/>
              <a:t>+   موجبة </a:t>
            </a:r>
            <a:r>
              <a:rPr lang="ar-SA" sz="2400" dirty="0" err="1" smtClean="0"/>
              <a:t>كلية        </a:t>
            </a:r>
            <a:r>
              <a:rPr lang="ar-SA" sz="2400" dirty="0" smtClean="0"/>
              <a:t>= سالبة كلية.</a:t>
            </a:r>
          </a:p>
          <a:p>
            <a:pPr>
              <a:buNone/>
            </a:pPr>
            <a:r>
              <a:rPr lang="ar-SA" sz="2400" dirty="0" smtClean="0"/>
              <a:t>القسم الرابع: موجبة </a:t>
            </a:r>
            <a:r>
              <a:rPr lang="ar-SA" sz="2400" dirty="0" err="1" smtClean="0"/>
              <a:t>كلية      </a:t>
            </a:r>
            <a:r>
              <a:rPr lang="ar-SA" sz="2400" dirty="0" smtClean="0"/>
              <a:t>+   سالبة </a:t>
            </a:r>
            <a:r>
              <a:rPr lang="ar-SA" sz="2400" dirty="0" err="1" smtClean="0"/>
              <a:t>كلية        </a:t>
            </a:r>
            <a:r>
              <a:rPr lang="ar-SA" sz="2400" dirty="0" smtClean="0"/>
              <a:t>= سالبة جزئية.</a:t>
            </a:r>
          </a:p>
          <a:p>
            <a:pPr>
              <a:buNone/>
            </a:pPr>
            <a:r>
              <a:rPr lang="ar-SA" sz="2400" dirty="0" smtClean="0"/>
              <a:t>القسم الخامس: موجبة </a:t>
            </a:r>
            <a:r>
              <a:rPr lang="ar-SA" sz="2400" dirty="0" err="1" smtClean="0"/>
              <a:t>جزئية </a:t>
            </a:r>
            <a:r>
              <a:rPr lang="ar-SA" sz="2400" dirty="0" smtClean="0"/>
              <a:t>+   سالبة </a:t>
            </a:r>
            <a:r>
              <a:rPr lang="ar-SA" sz="2400" dirty="0" err="1" smtClean="0"/>
              <a:t>كلية       </a:t>
            </a:r>
            <a:r>
              <a:rPr lang="ar-SA" sz="2400" dirty="0" smtClean="0"/>
              <a:t>= سالبة جزئية.</a:t>
            </a:r>
            <a:endParaRPr lang="ar-SA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ar-SA" dirty="0" err="1" smtClean="0"/>
              <a:t>الأمثلة:</a:t>
            </a:r>
            <a:endParaRPr lang="ar-SA" dirty="0" smtClean="0"/>
          </a:p>
          <a:p>
            <a:pPr>
              <a:buNone/>
            </a:pPr>
            <a:r>
              <a:rPr lang="ar-SA" b="1" dirty="0" smtClean="0"/>
              <a:t>القسم الأول: موجبة </a:t>
            </a:r>
            <a:r>
              <a:rPr lang="ar-SA" b="1" dirty="0" err="1" smtClean="0"/>
              <a:t>كلية  </a:t>
            </a:r>
            <a:r>
              <a:rPr lang="ar-SA" b="1" dirty="0" smtClean="0"/>
              <a:t>+ موجبة </a:t>
            </a:r>
            <a:r>
              <a:rPr lang="ar-SA" b="1" dirty="0" err="1" smtClean="0"/>
              <a:t>كلية  </a:t>
            </a:r>
            <a:r>
              <a:rPr lang="ar-SA" b="1" dirty="0" smtClean="0"/>
              <a:t>= موجبة جزئية.</a:t>
            </a:r>
          </a:p>
          <a:p>
            <a:pPr algn="ctr">
              <a:buNone/>
            </a:pPr>
            <a:r>
              <a:rPr lang="ar-SA" dirty="0" smtClean="0"/>
              <a:t>كل إنسان </a:t>
            </a:r>
            <a:r>
              <a:rPr lang="ar-SA" dirty="0" err="1" smtClean="0"/>
              <a:t>حيوان </a:t>
            </a:r>
            <a:r>
              <a:rPr lang="ar-SA" dirty="0" smtClean="0"/>
              <a:t>+ وكل ناطق إنسان.</a:t>
            </a:r>
          </a:p>
          <a:p>
            <a:pPr algn="ctr">
              <a:buNone/>
            </a:pPr>
            <a:r>
              <a:rPr lang="ar-SA" dirty="0" smtClean="0"/>
              <a:t>بعض الحيوان ناطق.</a:t>
            </a:r>
          </a:p>
          <a:p>
            <a:pPr>
              <a:buNone/>
            </a:pPr>
            <a:r>
              <a:rPr lang="ar-SA" b="1" dirty="0" smtClean="0"/>
              <a:t>القسم الثاني: موجبة </a:t>
            </a:r>
            <a:r>
              <a:rPr lang="ar-SA" b="1" dirty="0" err="1" smtClean="0"/>
              <a:t>كلية </a:t>
            </a:r>
            <a:r>
              <a:rPr lang="ar-SA" b="1" dirty="0" smtClean="0"/>
              <a:t>+ موجبة </a:t>
            </a:r>
            <a:r>
              <a:rPr lang="ar-SA" b="1" dirty="0" err="1" smtClean="0"/>
              <a:t>جزئية </a:t>
            </a:r>
            <a:r>
              <a:rPr lang="ar-SA" b="1" dirty="0" smtClean="0"/>
              <a:t>= موجبة جزئية.</a:t>
            </a:r>
          </a:p>
          <a:p>
            <a:pPr algn="ctr">
              <a:buNone/>
            </a:pPr>
            <a:r>
              <a:rPr lang="ar-SA" dirty="0" smtClean="0"/>
              <a:t>كل إنسان حيوان+ وبعض الولود إنسان.</a:t>
            </a:r>
          </a:p>
          <a:p>
            <a:pPr algn="ctr">
              <a:buNone/>
            </a:pPr>
            <a:r>
              <a:rPr lang="ar-SA" dirty="0" smtClean="0"/>
              <a:t>بعض الحيوان ولود.</a:t>
            </a:r>
          </a:p>
          <a:p>
            <a:pPr>
              <a:buNone/>
            </a:pPr>
            <a:r>
              <a:rPr lang="ar-SA" b="1" dirty="0" smtClean="0"/>
              <a:t>القسم الثالث: سالبة كلية+موجبة </a:t>
            </a:r>
            <a:r>
              <a:rPr lang="ar-SA" b="1" dirty="0" err="1" smtClean="0"/>
              <a:t>كلية </a:t>
            </a:r>
            <a:r>
              <a:rPr lang="ar-SA" b="1" dirty="0" smtClean="0"/>
              <a:t>= سالبة كلية.</a:t>
            </a:r>
          </a:p>
          <a:p>
            <a:pPr algn="ctr">
              <a:buNone/>
            </a:pPr>
            <a:r>
              <a:rPr lang="ar-SA" dirty="0" smtClean="0"/>
              <a:t>لا شيء من الإنسان </a:t>
            </a:r>
            <a:r>
              <a:rPr lang="ar-SA" dirty="0" err="1" smtClean="0"/>
              <a:t>بجماد </a:t>
            </a:r>
            <a:r>
              <a:rPr lang="ar-SA" dirty="0" smtClean="0"/>
              <a:t>+ وكل ناطق إنسان.</a:t>
            </a:r>
          </a:p>
          <a:p>
            <a:pPr algn="ctr">
              <a:buNone/>
            </a:pPr>
            <a:r>
              <a:rPr lang="ar-SA" dirty="0" smtClean="0"/>
              <a:t>=لا شيء من الجماد بناطق.</a:t>
            </a:r>
          </a:p>
          <a:p>
            <a:pPr>
              <a:buNone/>
            </a:pPr>
            <a:r>
              <a:rPr lang="ar-SA" b="1" dirty="0" smtClean="0"/>
              <a:t>القسم الرابع: موجبة كلية+سالبة كلية= سالبة جزئية.</a:t>
            </a:r>
          </a:p>
          <a:p>
            <a:pPr algn="ctr">
              <a:buNone/>
            </a:pPr>
            <a:r>
              <a:rPr lang="ar-SA" dirty="0" smtClean="0"/>
              <a:t>كل </a:t>
            </a:r>
            <a:r>
              <a:rPr lang="ar-SA" dirty="0" smtClean="0"/>
              <a:t>انسان </a:t>
            </a:r>
            <a:r>
              <a:rPr lang="ar-SA" dirty="0" err="1" smtClean="0"/>
              <a:t>حيوان</a:t>
            </a:r>
            <a:r>
              <a:rPr lang="ar-SA" dirty="0" err="1" smtClean="0"/>
              <a:t> </a:t>
            </a:r>
            <a:r>
              <a:rPr lang="ar-SA" dirty="0" smtClean="0"/>
              <a:t>+ لا شيء من </a:t>
            </a:r>
            <a:r>
              <a:rPr lang="ar-SA" dirty="0" smtClean="0"/>
              <a:t>الجماد إنسان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=بعض </a:t>
            </a:r>
            <a:r>
              <a:rPr lang="ar-SA" dirty="0" smtClean="0"/>
              <a:t>الحيوان ليس بجماد.</a:t>
            </a:r>
            <a:endParaRPr lang="ar-SA" dirty="0" smtClean="0"/>
          </a:p>
          <a:p>
            <a:pPr>
              <a:buNone/>
            </a:pPr>
            <a:r>
              <a:rPr lang="ar-SA" b="1" dirty="0" smtClean="0"/>
              <a:t>القسم الخامس:موجبة جزئية+</a:t>
            </a:r>
            <a:r>
              <a:rPr lang="ar-SA" b="1" dirty="0" err="1" smtClean="0"/>
              <a:t>سالبةكلية</a:t>
            </a:r>
            <a:r>
              <a:rPr lang="ar-SA" b="1" dirty="0" smtClean="0"/>
              <a:t> =سالبة جزئية.</a:t>
            </a:r>
          </a:p>
          <a:p>
            <a:pPr algn="ctr">
              <a:buNone/>
            </a:pPr>
            <a:r>
              <a:rPr lang="ar-SA" dirty="0" smtClean="0"/>
              <a:t>بعض </a:t>
            </a:r>
            <a:r>
              <a:rPr lang="ar-SA" dirty="0" smtClean="0"/>
              <a:t>الفضة </a:t>
            </a:r>
            <a:r>
              <a:rPr lang="ar-SA" dirty="0" err="1" smtClean="0"/>
              <a:t>خواتم </a:t>
            </a:r>
            <a:r>
              <a:rPr lang="ar-SA" dirty="0" smtClean="0"/>
              <a:t>+ لا شيء من </a:t>
            </a:r>
            <a:r>
              <a:rPr lang="ar-SA" dirty="0" smtClean="0"/>
              <a:t>الذهب بفضة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=بعض </a:t>
            </a:r>
            <a:r>
              <a:rPr lang="ar-SA" dirty="0" smtClean="0"/>
              <a:t>الخواتم ليس بذهب.</a:t>
            </a:r>
            <a:endParaRPr lang="ar-SA" dirty="0" smtClean="0"/>
          </a:p>
          <a:p>
            <a:pPr algn="ctr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600" dirty="0" smtClean="0"/>
              <a:t>فَــمُــنْــتِــجٌ لِأَوَّلٍ أَرْ </a:t>
            </a:r>
            <a:r>
              <a:rPr lang="ar-SA" sz="2600" dirty="0" err="1" smtClean="0"/>
              <a:t>بَـــــعَــــــةٌ</a:t>
            </a:r>
            <a:r>
              <a:rPr lang="ar-SA" sz="2600" dirty="0" smtClean="0"/>
              <a:t> 	</a:t>
            </a:r>
            <a:r>
              <a:rPr lang="ar-SA" sz="2600" dirty="0" err="1" smtClean="0"/>
              <a:t>كَالــثَّـانِ</a:t>
            </a:r>
            <a:r>
              <a:rPr lang="ar-SA" sz="2600" dirty="0" smtClean="0"/>
              <a:t> ثُــمَّ ثَــالِـثٌ فَــسِـتَّــةٌ</a:t>
            </a:r>
          </a:p>
          <a:p>
            <a:pPr>
              <a:buNone/>
            </a:pPr>
            <a:r>
              <a:rPr lang="ar-SA" sz="2600" dirty="0" smtClean="0"/>
              <a:t>وَرَابِـــعٌ بِخَـمْـسَـةٍ قَـــدْ أَنْـتَـجَـا 	وَغَـيْـرُ مَـا ذَكَرْتُـــهُ لَـمْ يُـنْـتِـجـا</a:t>
            </a:r>
          </a:p>
          <a:p>
            <a:pPr>
              <a:buNone/>
            </a:pPr>
            <a:r>
              <a:rPr lang="ar-SA" sz="2600" dirty="0" smtClean="0"/>
              <a:t>وَتَتْـبَـعُ النَّتِيـجَـةُ </a:t>
            </a:r>
            <a:r>
              <a:rPr lang="ar-SA" sz="2600" dirty="0" err="1" smtClean="0"/>
              <a:t>الأَخَـــسُّ</a:t>
            </a:r>
            <a:r>
              <a:rPr lang="ar-SA" sz="2600" dirty="0" smtClean="0"/>
              <a:t> مِـنْ 	تِـلْـكَ الـمُـقَدِّماتِ هكَـذا </a:t>
            </a:r>
            <a:r>
              <a:rPr lang="ar-SA" sz="2600" dirty="0" err="1" smtClean="0"/>
              <a:t>زُكِــنْ</a:t>
            </a:r>
            <a:endParaRPr lang="ar-SA" sz="2600" dirty="0" smtClean="0"/>
          </a:p>
          <a:p>
            <a:pPr>
              <a:buNone/>
            </a:pPr>
            <a:endParaRPr lang="ar-SA" sz="2600" dirty="0" smtClean="0"/>
          </a:p>
          <a:p>
            <a:pPr algn="ctr">
              <a:buNone/>
            </a:pPr>
            <a:r>
              <a:rPr lang="ar-SA" sz="2600" dirty="0" smtClean="0"/>
              <a:t>	الأول والثاني أنتجا أربعة أقسام( أضرب) والثالث أنتج ستة والرابع أنتج خمسة.</a:t>
            </a:r>
          </a:p>
          <a:p>
            <a:pPr algn="ctr">
              <a:buNone/>
            </a:pPr>
            <a:r>
              <a:rPr lang="ar-SA" sz="2600" dirty="0" smtClean="0"/>
              <a:t>	والخسة هي السلب والجزئية،وقوله: </a:t>
            </a:r>
            <a:r>
              <a:rPr lang="ar-SA" sz="2600" dirty="0" err="1" smtClean="0"/>
              <a:t>زكن</a:t>
            </a:r>
            <a:r>
              <a:rPr lang="ar-SA" sz="2600" dirty="0" smtClean="0"/>
              <a:t>، بمعنى: علم.</a:t>
            </a:r>
          </a:p>
          <a:p>
            <a:pPr algn="ctr">
              <a:buNone/>
            </a:pPr>
            <a:r>
              <a:rPr lang="ar-SA" sz="2600" dirty="0" smtClean="0"/>
              <a:t>	 فإذا اشتملت مقدمات القياس على أحد </a:t>
            </a:r>
            <a:r>
              <a:rPr lang="ar-SA" sz="2600" dirty="0" err="1" smtClean="0"/>
              <a:t>الخستين</a:t>
            </a:r>
            <a:r>
              <a:rPr lang="ar-SA" sz="2600" dirty="0" smtClean="0"/>
              <a:t> فإن النتيجة تأتي مشتملة </a:t>
            </a:r>
            <a:r>
              <a:rPr lang="ar-SA" sz="2600" dirty="0" err="1" smtClean="0"/>
              <a:t>عليها،</a:t>
            </a:r>
            <a:endParaRPr lang="ar-SA" sz="2600" dirty="0" smtClean="0"/>
          </a:p>
          <a:p>
            <a:pPr algn="ctr">
              <a:buNone/>
            </a:pPr>
            <a:r>
              <a:rPr lang="ar-SA" sz="2600" dirty="0" smtClean="0"/>
              <a:t> 	وإن اشتملت مقدمات القياس على كلا </a:t>
            </a:r>
            <a:r>
              <a:rPr lang="ar-SA" sz="2600" dirty="0" err="1" smtClean="0"/>
              <a:t>الخستين</a:t>
            </a:r>
            <a:r>
              <a:rPr lang="ar-SA" sz="2600" dirty="0" smtClean="0"/>
              <a:t> -كما في الضرب الخامس من الشكل الرابع- فإن النتيجة تأتي مشتملة عليها أيضا.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600" dirty="0" smtClean="0"/>
              <a:t>وَهــذِهِ الأَشْكـالُ </a:t>
            </a:r>
            <a:r>
              <a:rPr lang="ar-SA" sz="2600" dirty="0" err="1" smtClean="0"/>
              <a:t>بِـالـحَـمْـلِــيِّ</a:t>
            </a:r>
            <a:r>
              <a:rPr lang="ar-SA" sz="2600" dirty="0" smtClean="0"/>
              <a:t>  	مُـخْـتَـصَّـةٌ وَلَـيْـسَ بِالشَّرْطِيِّ</a:t>
            </a:r>
          </a:p>
          <a:p>
            <a:pPr>
              <a:buNone/>
            </a:pPr>
            <a:r>
              <a:rPr lang="ar-SA" sz="2600" dirty="0" smtClean="0"/>
              <a:t>وَالحَـذْفُ فـي بَعْـضِ المُقَدِّمـاتِ  	أَوْ الــنَّـتــيــجَـةِ لِــعِــلْـــــمٍ آتِ</a:t>
            </a:r>
          </a:p>
          <a:p>
            <a:pPr>
              <a:buNone/>
            </a:pPr>
            <a:r>
              <a:rPr lang="ar-SA" sz="2600" dirty="0" smtClean="0"/>
              <a:t> </a:t>
            </a:r>
          </a:p>
          <a:p>
            <a:pPr algn="ctr">
              <a:buNone/>
            </a:pPr>
            <a:r>
              <a:rPr lang="ar-SA" sz="2600" dirty="0" smtClean="0"/>
              <a:t>الأشكال الأربعة المذكورة هي خاصة بالقياس الحملي.</a:t>
            </a:r>
          </a:p>
          <a:p>
            <a:pPr algn="ctr">
              <a:buNone/>
            </a:pPr>
            <a:r>
              <a:rPr lang="ar-SA" sz="2600" dirty="0" smtClean="0"/>
              <a:t>ثم إنه يصح حذف إحدى المقدمتين أو النتيجة إن كانت معروفة.</a:t>
            </a:r>
          </a:p>
          <a:p>
            <a:pPr algn="ctr">
              <a:buNone/>
            </a:pPr>
            <a:r>
              <a:rPr lang="ar-SA" sz="2600" dirty="0" smtClean="0"/>
              <a:t>فحذف الكبرى مثل:زيد آكل للربا فهو </a:t>
            </a:r>
            <a:r>
              <a:rPr lang="ar-SA" sz="2600" dirty="0" err="1" smtClean="0"/>
              <a:t>ملعون،</a:t>
            </a:r>
            <a:r>
              <a:rPr lang="ar-SA" sz="2600" dirty="0" smtClean="0"/>
              <a:t> </a:t>
            </a:r>
          </a:p>
          <a:p>
            <a:pPr algn="ctr">
              <a:buNone/>
            </a:pPr>
            <a:r>
              <a:rPr lang="ar-SA" sz="2600" dirty="0" smtClean="0"/>
              <a:t>فلم تذكر المقدمة الكبرى: كل آكل للربا ملعون.</a:t>
            </a:r>
          </a:p>
          <a:p>
            <a:pPr algn="ctr">
              <a:buNone/>
            </a:pPr>
            <a:r>
              <a:rPr lang="ar-SA" sz="2600" dirty="0" smtClean="0"/>
              <a:t>وحذف الصغرى مثل:كل ساحر كافر، وزيد كافر.</a:t>
            </a:r>
          </a:p>
          <a:p>
            <a:pPr algn="ctr">
              <a:buNone/>
            </a:pPr>
            <a:r>
              <a:rPr lang="ar-SA" sz="2600" dirty="0" smtClean="0"/>
              <a:t>فلم يذكر الصغرى وهي:زيد ساحر</a:t>
            </a:r>
          </a:p>
          <a:p>
            <a:pPr algn="ctr">
              <a:buNone/>
            </a:pPr>
            <a:r>
              <a:rPr lang="ar-SA" sz="2600" dirty="0" smtClean="0"/>
              <a:t>وحذف النتيجة مثل:زيد سارق وكل سارق تقطع </a:t>
            </a:r>
            <a:r>
              <a:rPr lang="ar-SA" sz="2600" dirty="0" err="1" smtClean="0"/>
              <a:t>يده.</a:t>
            </a:r>
            <a:r>
              <a:rPr lang="ar-SA" sz="2600" dirty="0" smtClean="0"/>
              <a:t> </a:t>
            </a:r>
          </a:p>
          <a:p>
            <a:pPr algn="ctr">
              <a:buNone/>
            </a:pPr>
            <a:r>
              <a:rPr lang="ar-SA" sz="2600" dirty="0" smtClean="0"/>
              <a:t>فلم تذكر النتيجة وهي زيد تقطع يده.</a:t>
            </a:r>
          </a:p>
          <a:p>
            <a:pPr>
              <a:buNone/>
            </a:pPr>
            <a:endParaRPr lang="ar-SA" sz="26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sz="2600" dirty="0" smtClean="0"/>
              <a:t>وَتَنْتَـهـي إِلــى ضَـــرُورَةٍ لِـمَــا	مِـنْ دَوْرٍ أَوْ تَسَلْـسُلٍ قَدْ لَـزِمَا</a:t>
            </a:r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لابد أن تنتهي تلك المقدمات إلى نتيجة ضرورية واجبة </a:t>
            </a:r>
            <a:r>
              <a:rPr lang="ar-SA" dirty="0" err="1" smtClean="0"/>
              <a:t>التسليم،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 وإلا احتاجت النتيجة </a:t>
            </a:r>
            <a:r>
              <a:rPr lang="ar-SA" smtClean="0"/>
              <a:t>إلى نظر وتأمل</a:t>
            </a:r>
            <a:r>
              <a:rPr lang="ar-SA" dirty="0" smtClean="0"/>
              <a:t>، والتأمل في النتيجة يحتاج معه إلى النظر في المقدمات وهذا تسلسل أو دور بحيث تعود إلى نقطة البداية.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268760"/>
            <a:ext cx="8884096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sz="3100" dirty="0" smtClean="0"/>
              <a:t>الشَّـكْـلُ عِـنْـدَ هـؤُلاءِ الـنَّـاسِ 	يُـطْـلَـقُ عَنْ قَـضِيَّتَيْ </a:t>
            </a:r>
            <a:r>
              <a:rPr lang="ar-SA" sz="3100" dirty="0" smtClean="0"/>
              <a:t>قِـيَــــاسِ</a:t>
            </a:r>
            <a:endParaRPr lang="ar-SA" sz="3100" dirty="0" smtClean="0"/>
          </a:p>
          <a:p>
            <a:pPr>
              <a:buNone/>
            </a:pPr>
            <a:r>
              <a:rPr lang="ar-SA" sz="3100" dirty="0" smtClean="0"/>
              <a:t>مِـنْ غَـيْـرِ أَنْ تُعْتَـبَـرَ الأَسْــوارُ 	إِذْ ذَاكَ بِـالــضَّــرْبِ لَـهُ </a:t>
            </a:r>
            <a:r>
              <a:rPr lang="ar-SA" sz="3100" dirty="0" smtClean="0"/>
              <a:t>يُــشَـــارُ</a:t>
            </a:r>
            <a:endParaRPr lang="ar-SA" sz="3100" dirty="0" smtClean="0"/>
          </a:p>
          <a:p>
            <a:pPr>
              <a:buNone/>
            </a:pPr>
            <a:r>
              <a:rPr lang="ar-SA" sz="3100" dirty="0" smtClean="0"/>
              <a:t>ولِلْـمُقَـدِّماتِ أَشْكَـالٌ فَـقَــطْ 	أَرْبَـعَـةٌ بِـحَـسَبِ الحَدِّ </a:t>
            </a:r>
            <a:r>
              <a:rPr lang="ar-SA" sz="3100" dirty="0" smtClean="0"/>
              <a:t>الـوَسَــطْ</a:t>
            </a:r>
            <a:endParaRPr lang="ar-SA" sz="3100" dirty="0" smtClean="0"/>
          </a:p>
          <a:p>
            <a:pPr>
              <a:buNone/>
            </a:pPr>
            <a:r>
              <a:rPr lang="ar-SA" sz="3100" dirty="0" smtClean="0"/>
              <a:t>حَمْلٌ بِصُغْرَى وَضْعُـهُ بِكُبْـرَى 	يُـدْعَـى بِـشَكْـلٍ أَوَّلٍ </a:t>
            </a:r>
            <a:r>
              <a:rPr lang="ar-SA" sz="3100" dirty="0" smtClean="0"/>
              <a:t>وَيُـــــدْرَى</a:t>
            </a:r>
            <a:endParaRPr lang="ar-SA" sz="3100" dirty="0" smtClean="0"/>
          </a:p>
          <a:p>
            <a:pPr>
              <a:buNone/>
            </a:pPr>
            <a:r>
              <a:rPr lang="ar-SA" sz="3100" dirty="0" smtClean="0"/>
              <a:t>وَحَمْلُـهُ فِي الْكُلِّ ثَانِيـاً عُرِفْ 	وَوَضْعُـهُ فِي الْكُلِّ ثَـالِـثَـاً </a:t>
            </a:r>
            <a:r>
              <a:rPr lang="ar-SA" sz="3100" dirty="0" smtClean="0"/>
              <a:t>أُلِــــفْ</a:t>
            </a:r>
            <a:endParaRPr lang="ar-SA" sz="3100" dirty="0" smtClean="0"/>
          </a:p>
          <a:p>
            <a:pPr>
              <a:buNone/>
            </a:pPr>
            <a:r>
              <a:rPr lang="ar-SA" sz="3100" dirty="0" smtClean="0"/>
              <a:t>وَرَابِـعُ الأَشكَالِ عَكْـسُ الأَوَّلِ		وَهْيَ عَلى التَّرْتِيبِ فِي </a:t>
            </a:r>
            <a:r>
              <a:rPr lang="ar-SA" sz="3100" dirty="0" err="1" smtClean="0"/>
              <a:t>التَّكَمُّلِ</a:t>
            </a:r>
            <a:endParaRPr lang="ar-SA" sz="3100" dirty="0" smtClean="0"/>
          </a:p>
          <a:p>
            <a:pPr>
              <a:buNone/>
            </a:pPr>
            <a:r>
              <a:rPr lang="ar-SA" sz="3100" dirty="0" smtClean="0"/>
              <a:t>فَحَيْثُ عَنْ هذا النِّظَامِ يُعْــدَلُ 	فَـفَـاسِـدُ </a:t>
            </a:r>
            <a:r>
              <a:rPr lang="ar-SA" sz="3100" dirty="0" err="1" smtClean="0"/>
              <a:t>الـنِّـظَــام </a:t>
            </a:r>
            <a:r>
              <a:rPr lang="ar-SA" sz="3100" dirty="0" err="1" smtClean="0"/>
              <a:t>..............</a:t>
            </a:r>
            <a:endParaRPr lang="ar-SA" sz="3100" dirty="0" smtClean="0"/>
          </a:p>
          <a:p>
            <a:pPr algn="ctr">
              <a:buNone/>
            </a:pPr>
            <a:r>
              <a:rPr lang="ar-SA" sz="3100" dirty="0" smtClean="0"/>
              <a:t> ”عن“ في كلام المصنف بمعنى </a:t>
            </a:r>
            <a:r>
              <a:rPr lang="ar-SA" sz="3100" dirty="0" err="1" smtClean="0"/>
              <a:t>على،</a:t>
            </a:r>
            <a:endParaRPr lang="ar-SA" sz="3100" dirty="0" smtClean="0"/>
          </a:p>
          <a:p>
            <a:pPr algn="ctr">
              <a:buNone/>
            </a:pPr>
            <a:r>
              <a:rPr lang="ar-SA" sz="3100" dirty="0" smtClean="0"/>
              <a:t> والمعنى أن الشكل يطلق على هيئة قضيتي القياس من حيث ترتيب واقتران </a:t>
            </a:r>
            <a:r>
              <a:rPr lang="ar-SA" sz="3100" dirty="0" err="1" smtClean="0"/>
              <a:t>الحدود </a:t>
            </a:r>
            <a:r>
              <a:rPr lang="ar-SA" sz="3100" dirty="0" smtClean="0"/>
              <a:t>”الأصغر والأكبر </a:t>
            </a:r>
            <a:r>
              <a:rPr lang="ar-SA" sz="3100" dirty="0" err="1" smtClean="0"/>
              <a:t>والوسط“</a:t>
            </a:r>
            <a:r>
              <a:rPr lang="ar-SA" sz="3100" dirty="0" smtClean="0"/>
              <a:t> </a:t>
            </a:r>
          </a:p>
          <a:p>
            <a:pPr algn="ctr">
              <a:buNone/>
            </a:pPr>
            <a:r>
              <a:rPr lang="ar-SA" sz="3100" dirty="0" smtClean="0"/>
              <a:t>من غير نظر إلى الأسوار( الكم والكيف</a:t>
            </a:r>
            <a:r>
              <a:rPr lang="ar-SA" sz="3100" dirty="0" err="1" smtClean="0"/>
              <a:t>)</a:t>
            </a:r>
            <a:endParaRPr lang="ar-SA" sz="3100" dirty="0" smtClean="0"/>
          </a:p>
          <a:p>
            <a:pPr algn="ctr">
              <a:buNone/>
            </a:pPr>
            <a:r>
              <a:rPr lang="ar-SA" sz="3100" dirty="0" smtClean="0"/>
              <a:t>فإذا سورت </a:t>
            </a:r>
            <a:r>
              <a:rPr lang="ar-SA" sz="3100" dirty="0" err="1" smtClean="0"/>
              <a:t>اعتبر </a:t>
            </a:r>
            <a:r>
              <a:rPr lang="ar-SA" sz="3100" dirty="0" smtClean="0"/>
              <a:t>(ضربا) أي نوعا من </a:t>
            </a:r>
            <a:r>
              <a:rPr lang="ar-SA" sz="3100" dirty="0" err="1" smtClean="0"/>
              <a:t>الشكل،</a:t>
            </a:r>
            <a:r>
              <a:rPr lang="ar-SA" sz="3100" dirty="0" smtClean="0"/>
              <a:t> </a:t>
            </a:r>
          </a:p>
          <a:p>
            <a:pPr algn="ctr">
              <a:buNone/>
            </a:pPr>
            <a:r>
              <a:rPr lang="ar-SA" sz="3100" dirty="0" smtClean="0"/>
              <a:t>فالضرب اقتران الصغرى بالكبرى في الإيجاب والسلب والكلية والجزئية.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/>
              <a:t>الشكل الأول:</a:t>
            </a:r>
            <a:r>
              <a:rPr lang="ar-SA" dirty="0" smtClean="0"/>
              <a:t> هو ما كان الأوسط فيه محمولا في الصغرى، موضوعا في الكبرى.</a:t>
            </a:r>
          </a:p>
          <a:p>
            <a:pPr>
              <a:buNone/>
            </a:pPr>
            <a:r>
              <a:rPr lang="ar-SA" b="1" dirty="0" smtClean="0"/>
              <a:t>الشكل الثاني:</a:t>
            </a:r>
            <a:r>
              <a:rPr lang="ar-SA" dirty="0" smtClean="0"/>
              <a:t> هو ما كان الأوسط فيه محمولا في المقدمتين معا.</a:t>
            </a:r>
          </a:p>
          <a:p>
            <a:pPr>
              <a:buNone/>
            </a:pPr>
            <a:r>
              <a:rPr lang="ar-SA" b="1" dirty="0" smtClean="0"/>
              <a:t>الشكل الثالث:</a:t>
            </a:r>
            <a:r>
              <a:rPr lang="ar-SA" dirty="0" smtClean="0"/>
              <a:t> هو ما كان الأوسط فيه موضوعا في المقدمتين معا.</a:t>
            </a:r>
          </a:p>
          <a:p>
            <a:pPr>
              <a:buNone/>
            </a:pPr>
            <a:r>
              <a:rPr lang="ar-SA" b="1" dirty="0" smtClean="0"/>
              <a:t>الشكل الرابع:</a:t>
            </a:r>
            <a:r>
              <a:rPr lang="ar-SA" dirty="0" smtClean="0"/>
              <a:t> هو ما كان الأوسط فيه موضوعا في الصغرى ومحمولا في الكبرى.</a:t>
            </a:r>
          </a:p>
          <a:p>
            <a:pPr algn="ctr">
              <a:buNone/>
            </a:pPr>
            <a:r>
              <a:rPr lang="ar-SA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24744"/>
            <a:ext cx="8884096" cy="561662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ar-SA" sz="3100" dirty="0" smtClean="0"/>
              <a:t>ثم كل شكل من الأشكال الأربعة يتصور فيه </a:t>
            </a:r>
            <a:r>
              <a:rPr lang="ar-SA" sz="3100" dirty="0" err="1" smtClean="0"/>
              <a:t>16ضربا</a:t>
            </a:r>
            <a:r>
              <a:rPr lang="ar-SA" sz="3100" dirty="0" smtClean="0"/>
              <a:t> (</a:t>
            </a:r>
            <a:r>
              <a:rPr lang="ar-SA" sz="2600" dirty="0" err="1" smtClean="0"/>
              <a:t>نوعاأو</a:t>
            </a:r>
            <a:r>
              <a:rPr lang="ar-SA" sz="2600" dirty="0" smtClean="0"/>
              <a:t> قسما</a:t>
            </a:r>
            <a:r>
              <a:rPr lang="ar-SA" sz="3100" dirty="0" err="1" smtClean="0"/>
              <a:t>)،</a:t>
            </a:r>
            <a:r>
              <a:rPr lang="ar-SA" sz="3100" dirty="0" smtClean="0"/>
              <a:t> </a:t>
            </a:r>
            <a:endParaRPr lang="ar-SA" sz="3100" dirty="0" smtClean="0"/>
          </a:p>
          <a:p>
            <a:pPr algn="ctr">
              <a:buNone/>
            </a:pPr>
            <a:r>
              <a:rPr lang="ar-SA" sz="3100" dirty="0" smtClean="0"/>
              <a:t>لأن لنتائجه-</a:t>
            </a:r>
            <a:r>
              <a:rPr lang="ar-SA" sz="2600" dirty="0" smtClean="0"/>
              <a:t>المكونة من حديه الأصغر والأكبر</a:t>
            </a:r>
            <a:r>
              <a:rPr lang="ar-SA" sz="3100" dirty="0" smtClean="0"/>
              <a:t>-</a:t>
            </a:r>
            <a:r>
              <a:rPr lang="ar-SA" sz="3100" dirty="0" err="1" smtClean="0"/>
              <a:t>باعتبارالكيف</a:t>
            </a:r>
            <a:r>
              <a:rPr lang="ar-SA" sz="3100" dirty="0" smtClean="0"/>
              <a:t> </a:t>
            </a:r>
            <a:r>
              <a:rPr lang="ar-SA" sz="3100" dirty="0" smtClean="0"/>
              <a:t>والكم- </a:t>
            </a:r>
            <a:r>
              <a:rPr lang="ar-SA" sz="3100" dirty="0" smtClean="0"/>
              <a:t>أربعة </a:t>
            </a:r>
            <a:r>
              <a:rPr lang="ar-SA" sz="3100" dirty="0" err="1" smtClean="0"/>
              <a:t>أحوال،</a:t>
            </a:r>
            <a:r>
              <a:rPr lang="ar-SA" sz="3100" dirty="0" smtClean="0"/>
              <a:t> </a:t>
            </a:r>
          </a:p>
          <a:p>
            <a:pPr algn="ctr">
              <a:buNone/>
            </a:pPr>
            <a:r>
              <a:rPr lang="ar-SA" sz="3100" dirty="0" smtClean="0"/>
              <a:t>وكل حالة من حالات </a:t>
            </a:r>
            <a:r>
              <a:rPr lang="ar-SA" sz="3100" dirty="0" smtClean="0"/>
              <a:t>الأولى( </a:t>
            </a:r>
            <a:r>
              <a:rPr lang="ar-SA" sz="3100" dirty="0" err="1" smtClean="0"/>
              <a:t>الحدالأصغر)</a:t>
            </a:r>
            <a:r>
              <a:rPr lang="ar-SA" sz="3100" dirty="0" smtClean="0"/>
              <a:t> </a:t>
            </a:r>
          </a:p>
          <a:p>
            <a:pPr algn="ctr">
              <a:buNone/>
            </a:pPr>
            <a:r>
              <a:rPr lang="ar-SA" sz="3100" dirty="0" smtClean="0"/>
              <a:t>تؤخذ </a:t>
            </a:r>
            <a:r>
              <a:rPr lang="ar-SA" sz="3100" dirty="0" smtClean="0"/>
              <a:t>مع الأربع حالات </a:t>
            </a:r>
            <a:r>
              <a:rPr lang="ar-SA" sz="3100" dirty="0" err="1" smtClean="0"/>
              <a:t>للثانية </a:t>
            </a:r>
            <a:r>
              <a:rPr lang="ar-SA" sz="3100" dirty="0" smtClean="0"/>
              <a:t>(الحد الأكبر</a:t>
            </a:r>
            <a:r>
              <a:rPr lang="ar-SA" sz="3100" dirty="0" err="1" smtClean="0"/>
              <a:t>)،</a:t>
            </a:r>
            <a:r>
              <a:rPr lang="ar-SA" sz="3100" dirty="0" smtClean="0"/>
              <a:t> </a:t>
            </a:r>
            <a:endParaRPr lang="ar-SA" sz="1400" dirty="0" smtClean="0"/>
          </a:p>
          <a:p>
            <a:pPr algn="ctr">
              <a:buNone/>
            </a:pPr>
            <a:endParaRPr lang="ar-SA" sz="2800" b="1" dirty="0" smtClean="0"/>
          </a:p>
          <a:p>
            <a:pPr algn="ctr">
              <a:buNone/>
            </a:pPr>
            <a:r>
              <a:rPr lang="ar-SA" sz="2800" b="1" dirty="0" smtClean="0"/>
              <a:t>الحد </a:t>
            </a:r>
            <a:r>
              <a:rPr lang="ar-SA" sz="2800" b="1" dirty="0" smtClean="0"/>
              <a:t>الأصغر			الحد الأكبر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lnSpc>
                <a:spcPct val="120000"/>
              </a:lnSpc>
              <a:buNone/>
            </a:pPr>
            <a:r>
              <a:rPr lang="ar-SA" dirty="0" smtClean="0">
                <a:latin typeface="Courier New" pitchFamily="49" charset="0"/>
                <a:cs typeface="Courier New" pitchFamily="49" charset="0"/>
              </a:rPr>
              <a:t>موجبة كلية 		 موجبة كلية </a:t>
            </a:r>
          </a:p>
          <a:p>
            <a:pPr algn="ctr">
              <a:lnSpc>
                <a:spcPct val="120000"/>
              </a:lnSpc>
              <a:buNone/>
            </a:pPr>
            <a:r>
              <a:rPr lang="ar-SA" dirty="0" err="1" smtClean="0">
                <a:latin typeface="Courier New" pitchFamily="49" charset="0"/>
                <a:cs typeface="Courier New" pitchFamily="49" charset="0"/>
              </a:rPr>
              <a:t>موجبةجزئية</a:t>
            </a:r>
            <a:r>
              <a:rPr lang="ar-SA" dirty="0" smtClean="0">
                <a:latin typeface="Courier New" pitchFamily="49" charset="0"/>
                <a:cs typeface="Courier New" pitchFamily="49" charset="0"/>
              </a:rPr>
              <a:t> 		 </a:t>
            </a:r>
            <a:r>
              <a:rPr lang="ar-SA" dirty="0" err="1" smtClean="0">
                <a:latin typeface="Courier New" pitchFamily="49" charset="0"/>
                <a:cs typeface="Courier New" pitchFamily="49" charset="0"/>
              </a:rPr>
              <a:t>موجبةجزئية</a:t>
            </a:r>
            <a:endParaRPr lang="ar-SA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ar-SA" dirty="0" smtClean="0">
                <a:latin typeface="Courier New" pitchFamily="49" charset="0"/>
                <a:cs typeface="Courier New" pitchFamily="49" charset="0"/>
              </a:rPr>
              <a:t>سالبة كلية 		 سالبة كلية </a:t>
            </a:r>
          </a:p>
          <a:p>
            <a:pPr algn="ctr">
              <a:lnSpc>
                <a:spcPct val="120000"/>
              </a:lnSpc>
              <a:buNone/>
            </a:pPr>
            <a:r>
              <a:rPr lang="ar-SA" dirty="0" err="1" smtClean="0">
                <a:latin typeface="Courier New" pitchFamily="49" charset="0"/>
                <a:cs typeface="Courier New" pitchFamily="49" charset="0"/>
              </a:rPr>
              <a:t>سالبةجزئية</a:t>
            </a:r>
            <a:r>
              <a:rPr lang="ar-SA" dirty="0" smtClean="0">
                <a:latin typeface="Courier New" pitchFamily="49" charset="0"/>
                <a:cs typeface="Courier New" pitchFamily="49" charset="0"/>
              </a:rPr>
              <a:t> 		 </a:t>
            </a:r>
            <a:r>
              <a:rPr lang="ar-SA" dirty="0" err="1" smtClean="0">
                <a:latin typeface="Courier New" pitchFamily="49" charset="0"/>
                <a:cs typeface="Courier New" pitchFamily="49" charset="0"/>
              </a:rPr>
              <a:t>سالبةجزئية</a:t>
            </a:r>
            <a:endParaRPr lang="ar-SA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endParaRPr lang="ar-SA" sz="3100" dirty="0" smtClean="0"/>
          </a:p>
          <a:p>
            <a:pPr algn="ctr">
              <a:buNone/>
            </a:pPr>
            <a:r>
              <a:rPr lang="ar-SA" sz="3100" dirty="0" smtClean="0"/>
              <a:t>وفي </a:t>
            </a:r>
            <a:r>
              <a:rPr lang="ar-SA" sz="3100" dirty="0" err="1" smtClean="0"/>
              <a:t>الحقيقةليست</a:t>
            </a:r>
            <a:r>
              <a:rPr lang="ar-SA" sz="3100" dirty="0" smtClean="0"/>
              <a:t> كلها منتجة، بل المنتج أقل من ذلك كما سيظهر.</a:t>
            </a:r>
          </a:p>
          <a:p>
            <a:pPr algn="ctr">
              <a:buNone/>
            </a:pPr>
            <a:r>
              <a:rPr lang="ar-SA" sz="3100" dirty="0" smtClean="0"/>
              <a:t>كما أنه يشترط شروطا لكل شكل من الأشكال حتى يكون منتجا</a:t>
            </a:r>
            <a:r>
              <a:rPr lang="ar-SA" sz="3100" dirty="0" smtClean="0"/>
              <a:t>.</a:t>
            </a:r>
            <a:endParaRPr lang="ar-SA" dirty="0" smtClean="0"/>
          </a:p>
          <a:p>
            <a:pPr algn="ctr">
              <a:buNone/>
            </a:pPr>
            <a:endParaRPr lang="ar-SA" dirty="0"/>
          </a:p>
        </p:txBody>
      </p:sp>
      <p:grpSp>
        <p:nvGrpSpPr>
          <p:cNvPr id="13" name="مجموعة 12"/>
          <p:cNvGrpSpPr/>
          <p:nvPr/>
        </p:nvGrpSpPr>
        <p:grpSpPr>
          <a:xfrm>
            <a:off x="3851920" y="3789040"/>
            <a:ext cx="1512168" cy="1584176"/>
            <a:chOff x="3851920" y="3068960"/>
            <a:chExt cx="1656184" cy="1728192"/>
          </a:xfrm>
        </p:grpSpPr>
        <p:cxnSp>
          <p:nvCxnSpPr>
            <p:cNvPr id="5" name="رابط كسهم مستقيم 4"/>
            <p:cNvCxnSpPr/>
            <p:nvPr/>
          </p:nvCxnSpPr>
          <p:spPr>
            <a:xfrm flipH="1">
              <a:off x="3851920" y="3068960"/>
              <a:ext cx="1656184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كسهم مستقيم 6"/>
            <p:cNvCxnSpPr/>
            <p:nvPr/>
          </p:nvCxnSpPr>
          <p:spPr>
            <a:xfrm flipH="1">
              <a:off x="3851920" y="3068960"/>
              <a:ext cx="1656184" cy="576064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كسهم مستقيم 8"/>
            <p:cNvCxnSpPr/>
            <p:nvPr/>
          </p:nvCxnSpPr>
          <p:spPr>
            <a:xfrm flipH="1">
              <a:off x="3923928" y="3068960"/>
              <a:ext cx="1584176" cy="115212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كسهم مستقيم 10"/>
            <p:cNvCxnSpPr/>
            <p:nvPr/>
          </p:nvCxnSpPr>
          <p:spPr>
            <a:xfrm flipH="1">
              <a:off x="3923928" y="3068960"/>
              <a:ext cx="1584176" cy="172819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مجموعة 21"/>
          <p:cNvGrpSpPr/>
          <p:nvPr/>
        </p:nvGrpSpPr>
        <p:grpSpPr>
          <a:xfrm>
            <a:off x="3851920" y="3861048"/>
            <a:ext cx="1512168" cy="1584176"/>
            <a:chOff x="3851920" y="3212976"/>
            <a:chExt cx="1656184" cy="1656184"/>
          </a:xfrm>
        </p:grpSpPr>
        <p:cxnSp>
          <p:nvCxnSpPr>
            <p:cNvPr id="15" name="رابط كسهم مستقيم 14"/>
            <p:cNvCxnSpPr/>
            <p:nvPr/>
          </p:nvCxnSpPr>
          <p:spPr>
            <a:xfrm flipH="1" flipV="1">
              <a:off x="3851920" y="3212976"/>
              <a:ext cx="1656184" cy="43204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كسهم مستقيم 16"/>
            <p:cNvCxnSpPr/>
            <p:nvPr/>
          </p:nvCxnSpPr>
          <p:spPr>
            <a:xfrm flipH="1">
              <a:off x="3851920" y="3645024"/>
              <a:ext cx="1656184" cy="7200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كسهم مستقيم 18"/>
            <p:cNvCxnSpPr/>
            <p:nvPr/>
          </p:nvCxnSpPr>
          <p:spPr>
            <a:xfrm flipH="1">
              <a:off x="3923928" y="3645024"/>
              <a:ext cx="1584176" cy="64807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كسهم مستقيم 20"/>
            <p:cNvCxnSpPr/>
            <p:nvPr/>
          </p:nvCxnSpPr>
          <p:spPr>
            <a:xfrm flipH="1">
              <a:off x="3923928" y="3645024"/>
              <a:ext cx="1584176" cy="1224136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مجموعة 30"/>
          <p:cNvGrpSpPr/>
          <p:nvPr/>
        </p:nvGrpSpPr>
        <p:grpSpPr>
          <a:xfrm>
            <a:off x="3851920" y="3861048"/>
            <a:ext cx="1440160" cy="1584176"/>
            <a:chOff x="3851920" y="3212976"/>
            <a:chExt cx="1512168" cy="1728192"/>
          </a:xfrm>
        </p:grpSpPr>
        <p:cxnSp>
          <p:nvCxnSpPr>
            <p:cNvPr id="24" name="رابط كسهم مستقيم 23"/>
            <p:cNvCxnSpPr/>
            <p:nvPr/>
          </p:nvCxnSpPr>
          <p:spPr>
            <a:xfrm flipH="1" flipV="1">
              <a:off x="3851920" y="3212976"/>
              <a:ext cx="1512168" cy="1008112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كسهم مستقيم 25"/>
            <p:cNvCxnSpPr/>
            <p:nvPr/>
          </p:nvCxnSpPr>
          <p:spPr>
            <a:xfrm flipH="1" flipV="1">
              <a:off x="3851920" y="3789040"/>
              <a:ext cx="1512168" cy="43204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رابط كسهم مستقيم 27"/>
            <p:cNvCxnSpPr/>
            <p:nvPr/>
          </p:nvCxnSpPr>
          <p:spPr>
            <a:xfrm flipH="1">
              <a:off x="3923928" y="4221088"/>
              <a:ext cx="1440160" cy="144016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كسهم مستقيم 29"/>
            <p:cNvCxnSpPr/>
            <p:nvPr/>
          </p:nvCxnSpPr>
          <p:spPr>
            <a:xfrm flipH="1">
              <a:off x="3923928" y="4221088"/>
              <a:ext cx="1440160" cy="72008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مجموعة 41"/>
          <p:cNvGrpSpPr/>
          <p:nvPr/>
        </p:nvGrpSpPr>
        <p:grpSpPr>
          <a:xfrm>
            <a:off x="3779912" y="3789040"/>
            <a:ext cx="1512168" cy="1656184"/>
            <a:chOff x="3851920" y="3284984"/>
            <a:chExt cx="1512168" cy="1656184"/>
          </a:xfrm>
        </p:grpSpPr>
        <p:cxnSp>
          <p:nvCxnSpPr>
            <p:cNvPr id="35" name="رابط كسهم مستقيم 34"/>
            <p:cNvCxnSpPr/>
            <p:nvPr/>
          </p:nvCxnSpPr>
          <p:spPr>
            <a:xfrm flipH="1">
              <a:off x="4067944" y="4869160"/>
              <a:ext cx="1296144" cy="72008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رابط كسهم مستقيم 36"/>
            <p:cNvCxnSpPr/>
            <p:nvPr/>
          </p:nvCxnSpPr>
          <p:spPr>
            <a:xfrm flipH="1" flipV="1">
              <a:off x="3923928" y="4437112"/>
              <a:ext cx="1440160" cy="432048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رابط كسهم مستقيم 38"/>
            <p:cNvCxnSpPr/>
            <p:nvPr/>
          </p:nvCxnSpPr>
          <p:spPr>
            <a:xfrm flipH="1" flipV="1">
              <a:off x="3851920" y="3861048"/>
              <a:ext cx="1512168" cy="1008112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رابط كسهم مستقيم 40"/>
            <p:cNvCxnSpPr/>
            <p:nvPr/>
          </p:nvCxnSpPr>
          <p:spPr>
            <a:xfrm flipH="1" flipV="1">
              <a:off x="3851920" y="3284984"/>
              <a:ext cx="1512168" cy="1584176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سهم للأسفل 42"/>
          <p:cNvSpPr/>
          <p:nvPr/>
        </p:nvSpPr>
        <p:spPr>
          <a:xfrm>
            <a:off x="6300192" y="328498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سهم للأسفل 44"/>
          <p:cNvSpPr/>
          <p:nvPr/>
        </p:nvSpPr>
        <p:spPr>
          <a:xfrm>
            <a:off x="2483768" y="328498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sz="2800" dirty="0" err="1" smtClean="0"/>
              <a:t>....................................</a:t>
            </a:r>
            <a:r>
              <a:rPr lang="ar-SA" sz="2800" dirty="0" smtClean="0"/>
              <a:t>		</a:t>
            </a:r>
            <a:r>
              <a:rPr lang="ar-SA" sz="2800" dirty="0" err="1" smtClean="0"/>
              <a:t>......................</a:t>
            </a:r>
            <a:r>
              <a:rPr lang="ar-SA" sz="2800" dirty="0" smtClean="0"/>
              <a:t> </a:t>
            </a:r>
            <a:r>
              <a:rPr lang="ar-SA" sz="2800" dirty="0" smtClean="0"/>
              <a:t>أَمَّــــا الأَوَّلُ</a:t>
            </a:r>
          </a:p>
          <a:p>
            <a:pPr>
              <a:buNone/>
            </a:pPr>
            <a:r>
              <a:rPr lang="ar-SA" sz="2800" dirty="0" smtClean="0"/>
              <a:t>فَشَرْطُهُ الإِيْجَــابُ فِي صُغْـرَاهُ 	وَأَنْ تُـــرَى كُــلِّــيَّــةً كُـــبْـــرَاهُ</a:t>
            </a:r>
            <a:endParaRPr lang="ar-SA" sz="2800" b="1" dirty="0" smtClean="0"/>
          </a:p>
          <a:p>
            <a:pPr>
              <a:buNone/>
            </a:pPr>
            <a:r>
              <a:rPr lang="ar-SA" sz="2600" b="1" dirty="0" smtClean="0"/>
              <a:t>الشكل الأول:</a:t>
            </a:r>
            <a:r>
              <a:rPr lang="ar-SA" sz="2600" dirty="0" smtClean="0"/>
              <a:t> هو ما كان الأوسط فيه محمولا في الصغرى، موضوعا في الكبرى.</a:t>
            </a:r>
          </a:p>
          <a:p>
            <a:pPr algn="ctr">
              <a:buNone/>
            </a:pPr>
            <a:r>
              <a:rPr lang="ar-SA" sz="2600" b="1" dirty="0" err="1" smtClean="0"/>
              <a:t>شروطه:</a:t>
            </a:r>
            <a:endParaRPr lang="ar-SA" sz="2600" b="1" dirty="0" smtClean="0"/>
          </a:p>
          <a:p>
            <a:pPr>
              <a:buNone/>
            </a:pPr>
            <a:r>
              <a:rPr lang="ar-SA" sz="2600" dirty="0" smtClean="0"/>
              <a:t>لأجل أن يكون الشكل الأول منتجا يشترط فيه ما </a:t>
            </a:r>
            <a:r>
              <a:rPr lang="ar-SA" sz="2600" dirty="0" err="1" smtClean="0"/>
              <a:t>يلي:</a:t>
            </a:r>
            <a:endParaRPr lang="ar-SA" sz="2600" dirty="0" smtClean="0"/>
          </a:p>
          <a:p>
            <a:pPr algn="ctr">
              <a:buNone/>
            </a:pPr>
            <a:r>
              <a:rPr lang="ar-SA" sz="2600" dirty="0" err="1" smtClean="0"/>
              <a:t>1 </a:t>
            </a:r>
            <a:r>
              <a:rPr lang="ar-SA" sz="2600" dirty="0" smtClean="0"/>
              <a:t>- أن تكون صغراه موجبة.</a:t>
            </a:r>
          </a:p>
          <a:p>
            <a:pPr algn="ctr">
              <a:buNone/>
            </a:pPr>
            <a:r>
              <a:rPr lang="ar-SA" sz="2600" dirty="0" err="1" smtClean="0"/>
              <a:t>2 </a:t>
            </a:r>
            <a:r>
              <a:rPr lang="ar-SA" sz="2600" dirty="0" smtClean="0"/>
              <a:t>- أن تكون كبراه كلية.</a:t>
            </a:r>
          </a:p>
          <a:p>
            <a:pPr algn="ctr">
              <a:buNone/>
            </a:pPr>
            <a:r>
              <a:rPr lang="ar-SA" sz="2600" dirty="0" err="1" smtClean="0"/>
              <a:t>أقسامه </a:t>
            </a:r>
            <a:r>
              <a:rPr lang="ar-SA" sz="2600" dirty="0" smtClean="0"/>
              <a:t>(</a:t>
            </a:r>
            <a:r>
              <a:rPr lang="ar-SA" sz="2600" dirty="0" err="1" smtClean="0"/>
              <a:t>الأضرب</a:t>
            </a:r>
            <a:r>
              <a:rPr lang="ar-SA" sz="2600" dirty="0" smtClean="0"/>
              <a:t>) المنتجة من هذا الشكل أربعة </a:t>
            </a:r>
            <a:r>
              <a:rPr lang="ar-SA" sz="2600" dirty="0" err="1" smtClean="0"/>
              <a:t>وهي:</a:t>
            </a:r>
            <a:endParaRPr lang="ar-SA" sz="2600" dirty="0" smtClean="0"/>
          </a:p>
          <a:p>
            <a:pPr>
              <a:buNone/>
            </a:pPr>
            <a:r>
              <a:rPr lang="ar-SA" sz="2600" dirty="0" smtClean="0"/>
              <a:t>القسم الأول: موجبة </a:t>
            </a:r>
            <a:r>
              <a:rPr lang="ar-SA" sz="2600" dirty="0" err="1" smtClean="0"/>
              <a:t>كلية      </a:t>
            </a:r>
            <a:r>
              <a:rPr lang="ar-SA" sz="2600" dirty="0" smtClean="0"/>
              <a:t>+ موجبة </a:t>
            </a:r>
            <a:r>
              <a:rPr lang="ar-SA" sz="2600" dirty="0" err="1" smtClean="0"/>
              <a:t>كلية     </a:t>
            </a:r>
            <a:r>
              <a:rPr lang="ar-SA" sz="2600" dirty="0" smtClean="0"/>
              <a:t>= موجبة كلية.</a:t>
            </a:r>
          </a:p>
          <a:p>
            <a:pPr>
              <a:buNone/>
            </a:pPr>
            <a:r>
              <a:rPr lang="ar-SA" sz="2600" dirty="0" smtClean="0"/>
              <a:t>القسم الثاني: موجبة </a:t>
            </a:r>
            <a:r>
              <a:rPr lang="ar-SA" sz="2600" dirty="0" err="1" smtClean="0"/>
              <a:t>كلية    </a:t>
            </a:r>
            <a:r>
              <a:rPr lang="ar-SA" sz="2600" dirty="0" smtClean="0"/>
              <a:t>+ سالبة </a:t>
            </a:r>
            <a:r>
              <a:rPr lang="ar-SA" sz="2600" dirty="0" err="1" smtClean="0"/>
              <a:t>كلية      </a:t>
            </a:r>
            <a:r>
              <a:rPr lang="ar-SA" sz="2600" dirty="0" smtClean="0"/>
              <a:t>= سالبة كلية.</a:t>
            </a:r>
          </a:p>
          <a:p>
            <a:pPr>
              <a:buNone/>
            </a:pPr>
            <a:r>
              <a:rPr lang="ar-SA" sz="2600" dirty="0" smtClean="0"/>
              <a:t>القسم الثالث: موجبة </a:t>
            </a:r>
            <a:r>
              <a:rPr lang="ar-SA" sz="2600" dirty="0" err="1" smtClean="0"/>
              <a:t>جزئية  </a:t>
            </a:r>
            <a:r>
              <a:rPr lang="ar-SA" sz="2600" dirty="0" smtClean="0"/>
              <a:t>+ موجبة </a:t>
            </a:r>
            <a:r>
              <a:rPr lang="ar-SA" sz="2600" dirty="0" err="1" smtClean="0"/>
              <a:t>كلية     </a:t>
            </a:r>
            <a:r>
              <a:rPr lang="ar-SA" sz="2600" dirty="0" smtClean="0"/>
              <a:t>= موجبة جزئية.</a:t>
            </a:r>
          </a:p>
          <a:p>
            <a:pPr>
              <a:buNone/>
            </a:pPr>
            <a:r>
              <a:rPr lang="ar-SA" sz="2600" dirty="0" smtClean="0"/>
              <a:t>القسم الرابع: موجبة </a:t>
            </a:r>
            <a:r>
              <a:rPr lang="ar-SA" sz="2600" dirty="0" err="1" smtClean="0"/>
              <a:t>جزئية   </a:t>
            </a:r>
            <a:r>
              <a:rPr lang="ar-SA" sz="2600" dirty="0" smtClean="0"/>
              <a:t>+ سالبة </a:t>
            </a:r>
            <a:r>
              <a:rPr lang="ar-SA" sz="2600" dirty="0" err="1" smtClean="0"/>
              <a:t>كلية      </a:t>
            </a:r>
            <a:r>
              <a:rPr lang="ar-SA" sz="2600" dirty="0" smtClean="0"/>
              <a:t>= سالبة جزئية.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ar-SA" b="1" dirty="0" err="1" smtClean="0"/>
              <a:t>الأمثلة:</a:t>
            </a:r>
            <a:endParaRPr lang="ar-SA" b="1" dirty="0" smtClean="0"/>
          </a:p>
          <a:p>
            <a:pPr>
              <a:lnSpc>
                <a:spcPct val="120000"/>
              </a:lnSpc>
              <a:buNone/>
            </a:pPr>
            <a:r>
              <a:rPr lang="ar-SA" sz="3600" b="1" dirty="0" smtClean="0"/>
              <a:t>القسم الأول: موجبة </a:t>
            </a:r>
            <a:r>
              <a:rPr lang="ar-SA" sz="3600" b="1" dirty="0" err="1" smtClean="0"/>
              <a:t>كلية    </a:t>
            </a:r>
            <a:r>
              <a:rPr lang="ar-SA" sz="3600" b="1" dirty="0" smtClean="0"/>
              <a:t>+ موجبة </a:t>
            </a:r>
            <a:r>
              <a:rPr lang="ar-SA" sz="3600" b="1" dirty="0" err="1" smtClean="0"/>
              <a:t>كلية     </a:t>
            </a:r>
            <a:r>
              <a:rPr lang="ar-SA" sz="3600" b="1" dirty="0" smtClean="0"/>
              <a:t>= موجبة كلية.</a:t>
            </a:r>
          </a:p>
          <a:p>
            <a:pPr algn="ctr">
              <a:lnSpc>
                <a:spcPct val="120000"/>
              </a:lnSpc>
              <a:buNone/>
            </a:pPr>
            <a:r>
              <a:rPr lang="ar-SA" sz="3600" dirty="0" smtClean="0"/>
              <a:t>كل خمر </a:t>
            </a:r>
            <a:r>
              <a:rPr lang="ar-SA" sz="3600" dirty="0" err="1" smtClean="0"/>
              <a:t>مسكر </a:t>
            </a:r>
            <a:r>
              <a:rPr lang="ar-SA" sz="3600" dirty="0" smtClean="0"/>
              <a:t>+ وكل مسكر </a:t>
            </a:r>
            <a:r>
              <a:rPr lang="ar-SA" sz="3600" dirty="0" err="1" smtClean="0"/>
              <a:t>حرام </a:t>
            </a:r>
            <a:r>
              <a:rPr lang="ar-SA" sz="3600" dirty="0" smtClean="0"/>
              <a:t>=كل خمر حرام.</a:t>
            </a:r>
          </a:p>
          <a:p>
            <a:pPr>
              <a:lnSpc>
                <a:spcPct val="120000"/>
              </a:lnSpc>
              <a:buNone/>
            </a:pPr>
            <a:r>
              <a:rPr lang="ar-SA" sz="3600" b="1" dirty="0" smtClean="0"/>
              <a:t>القسم الثاني: موجبة </a:t>
            </a:r>
            <a:r>
              <a:rPr lang="ar-SA" sz="3600" b="1" dirty="0" err="1" smtClean="0"/>
              <a:t>كلية    </a:t>
            </a:r>
            <a:r>
              <a:rPr lang="ar-SA" sz="3600" b="1" dirty="0" smtClean="0"/>
              <a:t>+ سالبة </a:t>
            </a:r>
            <a:r>
              <a:rPr lang="ar-SA" sz="3600" b="1" dirty="0" err="1" smtClean="0"/>
              <a:t>كلية    </a:t>
            </a:r>
            <a:r>
              <a:rPr lang="ar-SA" sz="3600" b="1" dirty="0" smtClean="0"/>
              <a:t>= سالبة </a:t>
            </a:r>
            <a:r>
              <a:rPr lang="ar-SA" sz="3600" b="1" dirty="0" err="1" smtClean="0"/>
              <a:t>كلية.</a:t>
            </a:r>
            <a:r>
              <a:rPr lang="ar-SA" sz="3600" b="1" dirty="0" smtClean="0"/>
              <a:t> </a:t>
            </a:r>
          </a:p>
          <a:p>
            <a:pPr algn="ctr">
              <a:lnSpc>
                <a:spcPct val="120000"/>
              </a:lnSpc>
              <a:buNone/>
            </a:pPr>
            <a:r>
              <a:rPr lang="ar-SA" sz="3600" dirty="0" smtClean="0"/>
              <a:t>كل خمر </a:t>
            </a:r>
            <a:r>
              <a:rPr lang="ar-SA" sz="3600" dirty="0" err="1" smtClean="0"/>
              <a:t>مسكر </a:t>
            </a:r>
            <a:r>
              <a:rPr lang="ar-SA" sz="3600" dirty="0" smtClean="0"/>
              <a:t>+ ولا شيء من المسكر </a:t>
            </a:r>
            <a:r>
              <a:rPr lang="ar-SA" sz="3600" dirty="0" err="1" smtClean="0"/>
              <a:t>بنافع =</a:t>
            </a:r>
            <a:endParaRPr lang="ar-SA" sz="3600" dirty="0" smtClean="0"/>
          </a:p>
          <a:p>
            <a:pPr algn="ctr">
              <a:lnSpc>
                <a:spcPct val="120000"/>
              </a:lnSpc>
              <a:buNone/>
            </a:pPr>
            <a:r>
              <a:rPr lang="ar-SA" sz="3600" dirty="0" smtClean="0"/>
              <a:t>لا شيء من الخمر بنافع.</a:t>
            </a:r>
          </a:p>
          <a:p>
            <a:pPr>
              <a:lnSpc>
                <a:spcPct val="120000"/>
              </a:lnSpc>
              <a:buNone/>
            </a:pPr>
            <a:r>
              <a:rPr lang="ar-SA" sz="3600" b="1" dirty="0" smtClean="0"/>
              <a:t>القسم الثالث: موجبة </a:t>
            </a:r>
            <a:r>
              <a:rPr lang="ar-SA" sz="3600" b="1" dirty="0" err="1" smtClean="0"/>
              <a:t>جزئية  </a:t>
            </a:r>
            <a:r>
              <a:rPr lang="ar-SA" sz="3600" b="1" dirty="0" smtClean="0"/>
              <a:t>+ موجبة </a:t>
            </a:r>
            <a:r>
              <a:rPr lang="ar-SA" sz="3600" b="1" dirty="0" err="1" smtClean="0"/>
              <a:t>كلية     </a:t>
            </a:r>
            <a:r>
              <a:rPr lang="ar-SA" sz="3600" b="1" dirty="0" smtClean="0"/>
              <a:t>= موجبة جزئية.</a:t>
            </a:r>
          </a:p>
          <a:p>
            <a:pPr algn="ctr">
              <a:lnSpc>
                <a:spcPct val="120000"/>
              </a:lnSpc>
              <a:buNone/>
            </a:pPr>
            <a:r>
              <a:rPr lang="ar-SA" sz="3600" dirty="0" smtClean="0"/>
              <a:t>بعض المعدن </a:t>
            </a:r>
            <a:r>
              <a:rPr lang="ar-SA" sz="3600" dirty="0" err="1" smtClean="0"/>
              <a:t>حديد </a:t>
            </a:r>
            <a:r>
              <a:rPr lang="ar-SA" sz="3600" dirty="0" smtClean="0"/>
              <a:t>+ وكل حديد يتمدد </a:t>
            </a:r>
            <a:r>
              <a:rPr lang="ar-SA" sz="3600" dirty="0" err="1" smtClean="0"/>
              <a:t>بالحرارة=</a:t>
            </a:r>
            <a:endParaRPr lang="ar-SA" sz="3600" dirty="0" smtClean="0"/>
          </a:p>
          <a:p>
            <a:pPr algn="ctr">
              <a:lnSpc>
                <a:spcPct val="120000"/>
              </a:lnSpc>
              <a:buNone/>
            </a:pPr>
            <a:r>
              <a:rPr lang="ar-SA" sz="3600" dirty="0" smtClean="0"/>
              <a:t>بعض المعدن يتمدد بالحرارة.</a:t>
            </a:r>
          </a:p>
          <a:p>
            <a:pPr>
              <a:lnSpc>
                <a:spcPct val="120000"/>
              </a:lnSpc>
              <a:buNone/>
            </a:pPr>
            <a:r>
              <a:rPr lang="ar-SA" sz="3600" b="1" dirty="0" smtClean="0"/>
              <a:t>القسم الرابع: موجبة </a:t>
            </a:r>
            <a:r>
              <a:rPr lang="ar-SA" sz="3600" b="1" dirty="0" err="1" smtClean="0"/>
              <a:t>جزئية    </a:t>
            </a:r>
            <a:r>
              <a:rPr lang="ar-SA" sz="3600" b="1" dirty="0" smtClean="0"/>
              <a:t>+ سالبة </a:t>
            </a:r>
            <a:r>
              <a:rPr lang="ar-SA" sz="3600" b="1" dirty="0" err="1" smtClean="0"/>
              <a:t>كلية      </a:t>
            </a:r>
            <a:r>
              <a:rPr lang="ar-SA" sz="3600" b="1" dirty="0" smtClean="0"/>
              <a:t>= سالبة جزئية.</a:t>
            </a:r>
          </a:p>
          <a:p>
            <a:pPr algn="ctr">
              <a:lnSpc>
                <a:spcPct val="120000"/>
              </a:lnSpc>
              <a:buNone/>
            </a:pPr>
            <a:r>
              <a:rPr lang="ar-SA" sz="3600" dirty="0" smtClean="0"/>
              <a:t>بعض الطيور له </a:t>
            </a:r>
            <a:r>
              <a:rPr lang="ar-SA" sz="3600" dirty="0" err="1" smtClean="0"/>
              <a:t>أذنان </a:t>
            </a:r>
            <a:r>
              <a:rPr lang="ar-SA" sz="3600" dirty="0" smtClean="0"/>
              <a:t>+ ولا شيء مما له أذنان </a:t>
            </a:r>
            <a:r>
              <a:rPr lang="ar-SA" sz="3600" dirty="0" err="1" smtClean="0"/>
              <a:t>يبيض =</a:t>
            </a:r>
            <a:endParaRPr lang="ar-SA" sz="3600" dirty="0" smtClean="0"/>
          </a:p>
          <a:p>
            <a:pPr algn="ctr">
              <a:lnSpc>
                <a:spcPct val="120000"/>
              </a:lnSpc>
              <a:buNone/>
            </a:pPr>
            <a:r>
              <a:rPr lang="ar-SA" sz="3600" dirty="0" smtClean="0"/>
              <a:t>بعض الطيور لا يبيض.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dirty="0" err="1" smtClean="0"/>
              <a:t>وَالثَّانِ</a:t>
            </a:r>
            <a:r>
              <a:rPr lang="ar-SA" sz="2800" dirty="0" smtClean="0"/>
              <a:t> أَنْ يَخْتَلِفا فِي الْكَيْفِ مَعْ	كُلِّـيَّةِ الْكُبْرَى لَهُ شَرْطٌ وَقَــــعْ</a:t>
            </a:r>
            <a:endParaRPr lang="ar-SA" sz="2500" b="1" dirty="0" smtClean="0"/>
          </a:p>
          <a:p>
            <a:pPr>
              <a:buNone/>
            </a:pPr>
            <a:r>
              <a:rPr lang="ar-SA" sz="2500" b="1" dirty="0" smtClean="0"/>
              <a:t>الشكل الثاني:</a:t>
            </a:r>
            <a:r>
              <a:rPr lang="ar-SA" sz="2500" dirty="0" smtClean="0"/>
              <a:t> هو ما كان الأوسط فيه محمولا في المقدمتين معا.</a:t>
            </a:r>
          </a:p>
          <a:p>
            <a:pPr algn="ctr">
              <a:buNone/>
            </a:pPr>
            <a:r>
              <a:rPr lang="ar-SA" sz="2500" b="1" dirty="0" err="1" smtClean="0"/>
              <a:t>شروطه:</a:t>
            </a:r>
            <a:endParaRPr lang="ar-SA" sz="2500" b="1" dirty="0" smtClean="0"/>
          </a:p>
          <a:p>
            <a:pPr algn="ctr">
              <a:buNone/>
            </a:pPr>
            <a:r>
              <a:rPr lang="ar-SA" sz="2500" dirty="0" smtClean="0"/>
              <a:t>لأجل أن يكون الشكل الثاني منتجا يشترط فيه ما </a:t>
            </a:r>
            <a:r>
              <a:rPr lang="ar-SA" sz="2500" dirty="0" err="1" smtClean="0"/>
              <a:t>يلي:</a:t>
            </a:r>
            <a:endParaRPr lang="ar-SA" sz="2500" dirty="0" smtClean="0"/>
          </a:p>
          <a:p>
            <a:pPr algn="ctr">
              <a:buNone/>
            </a:pPr>
            <a:r>
              <a:rPr lang="ar-SA" sz="2500" dirty="0" smtClean="0"/>
              <a:t>1- أن تختلف مقدمتاه </a:t>
            </a:r>
            <a:r>
              <a:rPr lang="ar-SA" sz="2500" dirty="0" smtClean="0"/>
              <a:t>بالكيف،فإحداهما </a:t>
            </a:r>
            <a:r>
              <a:rPr lang="ar-SA" sz="2500" dirty="0" smtClean="0"/>
              <a:t>موجبة والأخرى سالبة.</a:t>
            </a:r>
          </a:p>
          <a:p>
            <a:pPr algn="ctr">
              <a:buNone/>
            </a:pPr>
            <a:r>
              <a:rPr lang="ar-SA" sz="2500" dirty="0" err="1" smtClean="0"/>
              <a:t>2 </a:t>
            </a:r>
            <a:r>
              <a:rPr lang="ar-SA" sz="2500" dirty="0" smtClean="0"/>
              <a:t>- أن تكون كبراه كلية.</a:t>
            </a:r>
          </a:p>
          <a:p>
            <a:pPr algn="ctr">
              <a:buNone/>
            </a:pPr>
            <a:r>
              <a:rPr lang="ar-SA" sz="2500" dirty="0" err="1" smtClean="0"/>
              <a:t>أقسامه </a:t>
            </a:r>
            <a:r>
              <a:rPr lang="ar-SA" sz="2500" dirty="0" smtClean="0"/>
              <a:t>(</a:t>
            </a:r>
            <a:r>
              <a:rPr lang="ar-SA" sz="2500" dirty="0" err="1" smtClean="0"/>
              <a:t>الأضرب</a:t>
            </a:r>
            <a:r>
              <a:rPr lang="ar-SA" sz="2500" dirty="0" smtClean="0"/>
              <a:t>) المنتجة من هذا الشكل أربعة </a:t>
            </a:r>
            <a:r>
              <a:rPr lang="ar-SA" sz="2500" dirty="0" err="1" smtClean="0"/>
              <a:t>وهي:</a:t>
            </a:r>
            <a:endParaRPr lang="ar-SA" sz="2500" dirty="0" smtClean="0"/>
          </a:p>
          <a:p>
            <a:pPr>
              <a:buNone/>
            </a:pPr>
            <a:r>
              <a:rPr lang="ar-SA" sz="2500" dirty="0" smtClean="0"/>
              <a:t>القسم الأول: موجبة </a:t>
            </a:r>
            <a:r>
              <a:rPr lang="ar-SA" sz="2500" dirty="0" err="1" smtClean="0"/>
              <a:t>كلية     </a:t>
            </a:r>
            <a:r>
              <a:rPr lang="ar-SA" sz="2500" dirty="0" smtClean="0"/>
              <a:t>+  سالبة </a:t>
            </a:r>
            <a:r>
              <a:rPr lang="ar-SA" sz="2500" dirty="0" err="1" smtClean="0"/>
              <a:t>كلية        </a:t>
            </a:r>
            <a:r>
              <a:rPr lang="ar-SA" sz="2500" dirty="0" smtClean="0"/>
              <a:t>= سالبة كلية.</a:t>
            </a:r>
          </a:p>
          <a:p>
            <a:pPr>
              <a:buNone/>
            </a:pPr>
            <a:r>
              <a:rPr lang="ar-SA" sz="2500" dirty="0" smtClean="0"/>
              <a:t>القسم الثاني: سالبة </a:t>
            </a:r>
            <a:r>
              <a:rPr lang="ar-SA" sz="2500" dirty="0" err="1" smtClean="0"/>
              <a:t>كلية   </a:t>
            </a:r>
            <a:r>
              <a:rPr lang="ar-SA" sz="2500" dirty="0" smtClean="0"/>
              <a:t>+   موجبة </a:t>
            </a:r>
            <a:r>
              <a:rPr lang="ar-SA" sz="2500" dirty="0" err="1" smtClean="0"/>
              <a:t>كلية       </a:t>
            </a:r>
            <a:r>
              <a:rPr lang="ar-SA" sz="2500" dirty="0" smtClean="0"/>
              <a:t>= سالبة كلية.</a:t>
            </a:r>
          </a:p>
          <a:p>
            <a:pPr>
              <a:buNone/>
            </a:pPr>
            <a:r>
              <a:rPr lang="ar-SA" sz="2500" dirty="0" smtClean="0"/>
              <a:t>القسم الثالث: موجبة </a:t>
            </a:r>
            <a:r>
              <a:rPr lang="ar-SA" sz="2500" dirty="0" err="1" smtClean="0"/>
              <a:t>جزئية  </a:t>
            </a:r>
            <a:r>
              <a:rPr lang="ar-SA" sz="2500" dirty="0" smtClean="0"/>
              <a:t>+  سالبة </a:t>
            </a:r>
            <a:r>
              <a:rPr lang="ar-SA" sz="2500" dirty="0" err="1" smtClean="0"/>
              <a:t>كلية        </a:t>
            </a:r>
            <a:r>
              <a:rPr lang="ar-SA" sz="2500" dirty="0" smtClean="0"/>
              <a:t>= سالبة جزئية.</a:t>
            </a:r>
          </a:p>
          <a:p>
            <a:pPr>
              <a:buNone/>
            </a:pPr>
            <a:r>
              <a:rPr lang="ar-SA" sz="2500" dirty="0" smtClean="0"/>
              <a:t>القسم الرابع: سالبة </a:t>
            </a:r>
            <a:r>
              <a:rPr lang="ar-SA" sz="2500" dirty="0" err="1" smtClean="0"/>
              <a:t>جزئية   </a:t>
            </a:r>
            <a:r>
              <a:rPr lang="ar-SA" sz="2500" dirty="0" smtClean="0"/>
              <a:t>+   موجبة </a:t>
            </a:r>
            <a:r>
              <a:rPr lang="ar-SA" sz="2500" dirty="0" err="1" smtClean="0"/>
              <a:t>كلية       </a:t>
            </a:r>
            <a:r>
              <a:rPr lang="ar-SA" sz="2500" dirty="0" smtClean="0"/>
              <a:t>= سالبة جزئية</a:t>
            </a:r>
            <a:r>
              <a:rPr lang="ar-SA" sz="2400" dirty="0" smtClean="0"/>
              <a:t>.</a:t>
            </a:r>
            <a:endParaRPr lang="ar-S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54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ar-SA" dirty="0" err="1" smtClean="0"/>
              <a:t>الأمثلة:</a:t>
            </a:r>
            <a:endParaRPr lang="ar-SA" dirty="0" smtClean="0"/>
          </a:p>
          <a:p>
            <a:pPr>
              <a:buNone/>
            </a:pPr>
            <a:r>
              <a:rPr lang="ar-SA" b="1" dirty="0" smtClean="0"/>
              <a:t>القسم الأول: موجبة </a:t>
            </a:r>
            <a:r>
              <a:rPr lang="ar-SA" b="1" dirty="0" err="1" smtClean="0"/>
              <a:t>كلية   </a:t>
            </a:r>
            <a:r>
              <a:rPr lang="ar-SA" b="1" dirty="0" smtClean="0"/>
              <a:t>+  سالبة </a:t>
            </a:r>
            <a:r>
              <a:rPr lang="ar-SA" b="1" dirty="0" err="1" smtClean="0"/>
              <a:t>كلية     </a:t>
            </a:r>
            <a:r>
              <a:rPr lang="ar-SA" b="1" dirty="0" smtClean="0"/>
              <a:t>= سالبة كلية.</a:t>
            </a:r>
          </a:p>
          <a:p>
            <a:pPr algn="ctr">
              <a:buNone/>
            </a:pPr>
            <a:r>
              <a:rPr lang="ar-SA" dirty="0" smtClean="0"/>
              <a:t>كل بخيل </a:t>
            </a:r>
            <a:r>
              <a:rPr lang="ar-SA" dirty="0" err="1" smtClean="0"/>
              <a:t>مذموم </a:t>
            </a:r>
            <a:r>
              <a:rPr lang="ar-SA" dirty="0" smtClean="0"/>
              <a:t>+ ولا أحد من الكرماء بمذموم </a:t>
            </a:r>
          </a:p>
          <a:p>
            <a:pPr algn="ctr">
              <a:buNone/>
            </a:pPr>
            <a:r>
              <a:rPr lang="ar-SA" dirty="0" smtClean="0"/>
              <a:t>=لا أحد من البخلاء بكريم.</a:t>
            </a:r>
          </a:p>
          <a:p>
            <a:pPr>
              <a:buNone/>
            </a:pPr>
            <a:r>
              <a:rPr lang="ar-SA" b="1" dirty="0" smtClean="0"/>
              <a:t>القسم الثاني: سالبة </a:t>
            </a:r>
            <a:r>
              <a:rPr lang="ar-SA" b="1" dirty="0" err="1" smtClean="0"/>
              <a:t>كلية   </a:t>
            </a:r>
            <a:r>
              <a:rPr lang="ar-SA" b="1" dirty="0" smtClean="0"/>
              <a:t>+ موجبة </a:t>
            </a:r>
            <a:r>
              <a:rPr lang="ar-SA" b="1" dirty="0" err="1" smtClean="0"/>
              <a:t>كلية    </a:t>
            </a:r>
            <a:r>
              <a:rPr lang="ar-SA" b="1" dirty="0" smtClean="0"/>
              <a:t>= سالبة كلية.</a:t>
            </a:r>
          </a:p>
          <a:p>
            <a:pPr algn="ctr">
              <a:buNone/>
            </a:pPr>
            <a:r>
              <a:rPr lang="ar-SA" dirty="0" smtClean="0"/>
              <a:t>لا طالب من الكسالى </a:t>
            </a:r>
            <a:r>
              <a:rPr lang="ar-SA" dirty="0" err="1" smtClean="0"/>
              <a:t>بناجح </a:t>
            </a:r>
            <a:r>
              <a:rPr lang="ar-SA" dirty="0" smtClean="0"/>
              <a:t>+ وكل مجد ناجح</a:t>
            </a:r>
          </a:p>
          <a:p>
            <a:pPr algn="ctr">
              <a:buNone/>
            </a:pPr>
            <a:r>
              <a:rPr lang="ar-SA" dirty="0" smtClean="0"/>
              <a:t>=لا طالب من الكسالى بمجد.</a:t>
            </a:r>
          </a:p>
          <a:p>
            <a:pPr>
              <a:buNone/>
            </a:pPr>
            <a:r>
              <a:rPr lang="ar-SA" b="1" dirty="0" smtClean="0"/>
              <a:t>القسم الثالث: موجبة </a:t>
            </a:r>
            <a:r>
              <a:rPr lang="ar-SA" b="1" dirty="0" err="1" smtClean="0"/>
              <a:t>جزئية  </a:t>
            </a:r>
            <a:r>
              <a:rPr lang="ar-SA" b="1" dirty="0" smtClean="0"/>
              <a:t>+ سالبة </a:t>
            </a:r>
            <a:r>
              <a:rPr lang="ar-SA" b="1" dirty="0" err="1" smtClean="0"/>
              <a:t>كلية  </a:t>
            </a:r>
            <a:r>
              <a:rPr lang="ar-SA" b="1" dirty="0" smtClean="0"/>
              <a:t>= </a:t>
            </a:r>
            <a:r>
              <a:rPr lang="ar-SA" b="1" dirty="0" err="1" smtClean="0"/>
              <a:t>سالبةجزئية</a:t>
            </a:r>
            <a:r>
              <a:rPr lang="ar-SA" b="1" dirty="0" smtClean="0"/>
              <a:t>.</a:t>
            </a:r>
          </a:p>
          <a:p>
            <a:pPr algn="ctr">
              <a:buNone/>
            </a:pPr>
            <a:r>
              <a:rPr lang="ar-SA" dirty="0" smtClean="0"/>
              <a:t>بعض المعدن </a:t>
            </a:r>
            <a:r>
              <a:rPr lang="ar-SA" dirty="0" err="1" smtClean="0"/>
              <a:t>ذهب </a:t>
            </a:r>
            <a:r>
              <a:rPr lang="ar-SA" dirty="0" smtClean="0"/>
              <a:t>+ ولا شي من الفضة بذهب</a:t>
            </a:r>
          </a:p>
          <a:p>
            <a:pPr algn="ctr">
              <a:buNone/>
            </a:pPr>
            <a:r>
              <a:rPr lang="ar-SA" dirty="0" smtClean="0"/>
              <a:t>=بعض المعدن ليس بفضة.</a:t>
            </a:r>
          </a:p>
          <a:p>
            <a:pPr>
              <a:buNone/>
            </a:pPr>
            <a:r>
              <a:rPr lang="ar-SA" b="1" dirty="0" smtClean="0"/>
              <a:t>القسم الرابع: سالبة </a:t>
            </a:r>
            <a:r>
              <a:rPr lang="ar-SA" b="1" dirty="0" err="1" smtClean="0"/>
              <a:t>جزئية   </a:t>
            </a:r>
            <a:r>
              <a:rPr lang="ar-SA" b="1" dirty="0" smtClean="0"/>
              <a:t>+ موجبة </a:t>
            </a:r>
            <a:r>
              <a:rPr lang="ar-SA" b="1" dirty="0" err="1" smtClean="0"/>
              <a:t>كلية</a:t>
            </a:r>
            <a:r>
              <a:rPr lang="ar-SA" b="1" dirty="0" err="1" smtClean="0"/>
              <a:t> </a:t>
            </a:r>
            <a:r>
              <a:rPr lang="ar-SA" b="1" dirty="0" smtClean="0"/>
              <a:t>= سالبة جزئية</a:t>
            </a:r>
            <a:r>
              <a:rPr lang="ar-SA" sz="2800" b="1" dirty="0" smtClean="0"/>
              <a:t>.</a:t>
            </a:r>
          </a:p>
          <a:p>
            <a:pPr algn="ctr">
              <a:buNone/>
            </a:pPr>
            <a:r>
              <a:rPr lang="ar-SA" dirty="0" smtClean="0"/>
              <a:t>بعض الجسم ليس </a:t>
            </a:r>
            <a:r>
              <a:rPr lang="ar-SA" dirty="0" err="1" smtClean="0"/>
              <a:t>بمعدن </a:t>
            </a:r>
            <a:r>
              <a:rPr lang="ar-SA" dirty="0" smtClean="0"/>
              <a:t>+ وكل ذهب معدن</a:t>
            </a:r>
          </a:p>
          <a:p>
            <a:pPr algn="ctr">
              <a:buNone/>
            </a:pPr>
            <a:r>
              <a:rPr lang="ar-SA" dirty="0" smtClean="0"/>
              <a:t>=بعض الجسم ليس بذهب.</a:t>
            </a:r>
          </a:p>
          <a:p>
            <a:pPr>
              <a:buNone/>
            </a:pPr>
            <a:endParaRPr lang="ar-SA" sz="28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sz="3100" dirty="0" smtClean="0"/>
              <a:t>وَالثَّالِثُ الإِيْجَابُ فِي صُغْرَاهُمَا 	وَأَنْ تُـــرَى كُـلِّـيَّـةً إِحْدَاهُـمَـا</a:t>
            </a:r>
            <a:endParaRPr lang="ar-SA" sz="3100" b="1" dirty="0" smtClean="0"/>
          </a:p>
          <a:p>
            <a:pPr>
              <a:buNone/>
            </a:pPr>
            <a:r>
              <a:rPr lang="ar-SA" sz="2800" b="1" dirty="0" smtClean="0"/>
              <a:t>الشكل الثالث:</a:t>
            </a:r>
            <a:r>
              <a:rPr lang="ar-SA" sz="2800" dirty="0" smtClean="0"/>
              <a:t> هو ما كان الأوسط فيه موضوعا في المقدمتين معا.</a:t>
            </a:r>
          </a:p>
          <a:p>
            <a:pPr algn="ctr">
              <a:buNone/>
            </a:pPr>
            <a:r>
              <a:rPr lang="ar-SA" sz="2600" b="1" dirty="0" err="1" smtClean="0"/>
              <a:t>شروطه:</a:t>
            </a:r>
            <a:endParaRPr lang="ar-SA" sz="2600" b="1" dirty="0" smtClean="0"/>
          </a:p>
          <a:p>
            <a:pPr>
              <a:buNone/>
            </a:pPr>
            <a:r>
              <a:rPr lang="ar-SA" sz="2600" dirty="0" smtClean="0"/>
              <a:t>لأجل أن يكون الشكل الثالث منتجا يشترط فيه ما </a:t>
            </a:r>
            <a:r>
              <a:rPr lang="ar-SA" sz="2600" dirty="0" err="1" smtClean="0"/>
              <a:t>يلي:</a:t>
            </a:r>
            <a:endParaRPr lang="ar-SA" sz="2600" dirty="0" smtClean="0"/>
          </a:p>
          <a:p>
            <a:pPr algn="ctr">
              <a:buNone/>
            </a:pPr>
            <a:r>
              <a:rPr lang="ar-SA" sz="2800" dirty="0" err="1" smtClean="0"/>
              <a:t>1 </a:t>
            </a:r>
            <a:r>
              <a:rPr lang="ar-SA" sz="2800" dirty="0" smtClean="0"/>
              <a:t>- أن تكون صغراه موجبة.</a:t>
            </a:r>
          </a:p>
          <a:p>
            <a:pPr algn="ctr">
              <a:buNone/>
            </a:pPr>
            <a:r>
              <a:rPr lang="ar-SA" sz="2800" dirty="0" err="1" smtClean="0"/>
              <a:t>2 </a:t>
            </a:r>
            <a:r>
              <a:rPr lang="ar-SA" sz="2800" dirty="0" smtClean="0"/>
              <a:t>- أن تكون إحدى مقدمتيه كلية.</a:t>
            </a:r>
          </a:p>
          <a:p>
            <a:pPr algn="ctr">
              <a:buNone/>
            </a:pPr>
            <a:r>
              <a:rPr lang="ar-SA" sz="2600" dirty="0" err="1" smtClean="0"/>
              <a:t>أقسامه </a:t>
            </a:r>
            <a:r>
              <a:rPr lang="ar-SA" sz="2600" dirty="0" smtClean="0"/>
              <a:t>(</a:t>
            </a:r>
            <a:r>
              <a:rPr lang="ar-SA" sz="2600" dirty="0" err="1" smtClean="0"/>
              <a:t>الأضرب</a:t>
            </a:r>
            <a:r>
              <a:rPr lang="ar-SA" sz="2600" dirty="0" smtClean="0"/>
              <a:t>) المنتجة من هذا الشكل ستة </a:t>
            </a:r>
            <a:r>
              <a:rPr lang="ar-SA" sz="2600" dirty="0" err="1" smtClean="0"/>
              <a:t>وهي:</a:t>
            </a:r>
            <a:endParaRPr lang="ar-SA" sz="2600" dirty="0" smtClean="0"/>
          </a:p>
          <a:p>
            <a:pPr>
              <a:buNone/>
            </a:pPr>
            <a:r>
              <a:rPr lang="ar-SA" sz="2800" dirty="0" smtClean="0"/>
              <a:t>القسم الأول: موجبة </a:t>
            </a:r>
            <a:r>
              <a:rPr lang="ar-SA" sz="2800" dirty="0" err="1" smtClean="0"/>
              <a:t>كلية       </a:t>
            </a:r>
            <a:r>
              <a:rPr lang="ar-SA" sz="2800" dirty="0" smtClean="0"/>
              <a:t>+  موجبة </a:t>
            </a:r>
            <a:r>
              <a:rPr lang="ar-SA" sz="2800" dirty="0" err="1" smtClean="0"/>
              <a:t>كلية        </a:t>
            </a:r>
            <a:r>
              <a:rPr lang="ar-SA" sz="2800" dirty="0" smtClean="0"/>
              <a:t>= موجبة جزئية.</a:t>
            </a:r>
          </a:p>
          <a:p>
            <a:pPr>
              <a:buNone/>
            </a:pPr>
            <a:r>
              <a:rPr lang="ar-SA" sz="2800" dirty="0" smtClean="0"/>
              <a:t>القسم الثاني: موجبة </a:t>
            </a:r>
            <a:r>
              <a:rPr lang="ar-SA" sz="2800" dirty="0" err="1" smtClean="0"/>
              <a:t>كلية     </a:t>
            </a:r>
            <a:r>
              <a:rPr lang="ar-SA" sz="2800" dirty="0" smtClean="0"/>
              <a:t>+  سالبة </a:t>
            </a:r>
            <a:r>
              <a:rPr lang="ar-SA" sz="2800" dirty="0" err="1" smtClean="0"/>
              <a:t>كلية        </a:t>
            </a:r>
            <a:r>
              <a:rPr lang="ar-SA" sz="2800" dirty="0" smtClean="0"/>
              <a:t>= سالبة جزئية.</a:t>
            </a:r>
          </a:p>
          <a:p>
            <a:pPr>
              <a:buNone/>
            </a:pPr>
            <a:r>
              <a:rPr lang="ar-SA" sz="2800" dirty="0" smtClean="0"/>
              <a:t>القسم الثالث: موجبة </a:t>
            </a:r>
            <a:r>
              <a:rPr lang="ar-SA" sz="2800" dirty="0" err="1" smtClean="0"/>
              <a:t>جزئية    </a:t>
            </a:r>
            <a:r>
              <a:rPr lang="ar-SA" sz="2800" dirty="0" smtClean="0"/>
              <a:t>+  موجبة </a:t>
            </a:r>
            <a:r>
              <a:rPr lang="ar-SA" sz="2800" dirty="0" err="1" smtClean="0"/>
              <a:t>كلية       </a:t>
            </a:r>
            <a:r>
              <a:rPr lang="ar-SA" sz="2800" dirty="0" smtClean="0"/>
              <a:t>= موجبة جزئية.</a:t>
            </a:r>
          </a:p>
          <a:p>
            <a:pPr>
              <a:buNone/>
            </a:pPr>
            <a:r>
              <a:rPr lang="ar-SA" sz="2800" dirty="0" smtClean="0"/>
              <a:t>القسم الرابع: موجبة </a:t>
            </a:r>
            <a:r>
              <a:rPr lang="ar-SA" sz="2800" dirty="0" err="1" smtClean="0"/>
              <a:t>كلية       </a:t>
            </a:r>
            <a:r>
              <a:rPr lang="ar-SA" sz="2800" dirty="0" smtClean="0"/>
              <a:t>+ موجبة </a:t>
            </a:r>
            <a:r>
              <a:rPr lang="ar-SA" sz="2800" dirty="0" err="1" smtClean="0"/>
              <a:t>جزئية      </a:t>
            </a:r>
            <a:r>
              <a:rPr lang="ar-SA" sz="2800" dirty="0" smtClean="0"/>
              <a:t>= موجبة جزئية.</a:t>
            </a:r>
          </a:p>
          <a:p>
            <a:pPr>
              <a:buNone/>
            </a:pPr>
            <a:r>
              <a:rPr lang="ar-SA" sz="2800" dirty="0" smtClean="0"/>
              <a:t>القسم الخامس: موجبة </a:t>
            </a:r>
            <a:r>
              <a:rPr lang="ar-SA" sz="2800" dirty="0" err="1" smtClean="0"/>
              <a:t>كلية   </a:t>
            </a:r>
            <a:r>
              <a:rPr lang="ar-SA" sz="2800" dirty="0" smtClean="0"/>
              <a:t>+  سالبة </a:t>
            </a:r>
            <a:r>
              <a:rPr lang="ar-SA" sz="2800" dirty="0" err="1" smtClean="0"/>
              <a:t>جزئية     </a:t>
            </a:r>
            <a:r>
              <a:rPr lang="ar-SA" sz="2800" dirty="0" smtClean="0"/>
              <a:t>= سالبة جزئية.</a:t>
            </a:r>
          </a:p>
          <a:p>
            <a:pPr>
              <a:buNone/>
            </a:pPr>
            <a:r>
              <a:rPr lang="ar-SA" sz="2800" dirty="0" smtClean="0"/>
              <a:t>القسم السادس: موجبة </a:t>
            </a:r>
            <a:r>
              <a:rPr lang="ar-SA" sz="2800" dirty="0" err="1" smtClean="0"/>
              <a:t>جزئية </a:t>
            </a:r>
            <a:r>
              <a:rPr lang="ar-SA" sz="2800" dirty="0" smtClean="0"/>
              <a:t>+ سالبة </a:t>
            </a:r>
            <a:r>
              <a:rPr lang="ar-SA" sz="2800" dirty="0" err="1" smtClean="0"/>
              <a:t>كلية       </a:t>
            </a:r>
            <a:r>
              <a:rPr lang="ar-SA" sz="2800" dirty="0" smtClean="0"/>
              <a:t>= سالبة جزئية.</a:t>
            </a:r>
            <a:endParaRPr lang="ar-SA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5914</TotalTime>
  <Words>159</Words>
  <Application>Microsoft Office PowerPoint</Application>
  <PresentationFormat>عرض على الشاشة (3:4)‏</PresentationFormat>
  <Paragraphs>173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رحلة</vt:lpstr>
      <vt:lpstr>فَصْلٌ في الأَشْكالِ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zx</cp:lastModifiedBy>
  <cp:revision>473</cp:revision>
  <dcterms:created xsi:type="dcterms:W3CDTF">2013-02-11T14:11:51Z</dcterms:created>
  <dcterms:modified xsi:type="dcterms:W3CDTF">2013-04-15T04:31:15Z</dcterms:modified>
</cp:coreProperties>
</file>