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10" r:id="rId2"/>
    <p:sldId id="323" r:id="rId3"/>
    <p:sldId id="313" r:id="rId4"/>
    <p:sldId id="325" r:id="rId5"/>
    <p:sldId id="311" r:id="rId6"/>
    <p:sldId id="318" r:id="rId7"/>
    <p:sldId id="320" r:id="rId8"/>
    <p:sldId id="314" r:id="rId9"/>
    <p:sldId id="321" r:id="rId10"/>
    <p:sldId id="322" r:id="rId11"/>
    <p:sldId id="327" r:id="rId12"/>
    <p:sldId id="333" r:id="rId13"/>
    <p:sldId id="326" r:id="rId14"/>
    <p:sldId id="328" r:id="rId15"/>
    <p:sldId id="329" r:id="rId16"/>
    <p:sldId id="312" r:id="rId17"/>
    <p:sldId id="331" r:id="rId18"/>
    <p:sldId id="332" r:id="rId19"/>
    <p:sldId id="330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9286" autoAdjust="0"/>
  </p:normalViewPr>
  <p:slideViewPr>
    <p:cSldViewPr>
      <p:cViewPr varScale="1">
        <p:scale>
          <a:sx n="45" d="100"/>
          <a:sy n="45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333785-CDC3-4E03-A218-B9F42ECFB679}" type="datetimeFigureOut">
              <a:rPr lang="ar-SA" smtClean="0"/>
              <a:pPr/>
              <a:t>27/02/35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67FE8A-D325-476B-AA5B-9A23CA8B425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أحكام القضايا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04319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بعد الكلام على القضايا </a:t>
            </a:r>
            <a:r>
              <a:rPr lang="ar-SA" dirty="0" err="1" smtClean="0"/>
              <a:t>وأقسامها: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( شخصية، مهملة، جزئية، كلية وكل منها موجب </a:t>
            </a:r>
            <a:r>
              <a:rPr lang="ar-SA" dirty="0" err="1" smtClean="0"/>
              <a:t>وسالب ).</a:t>
            </a:r>
            <a:r>
              <a:rPr lang="ar-SA" dirty="0" smtClean="0"/>
              <a:t> </a:t>
            </a:r>
          </a:p>
          <a:p>
            <a:pPr algn="ctr">
              <a:buNone/>
            </a:pPr>
            <a:r>
              <a:rPr lang="ar-SA" dirty="0" smtClean="0"/>
              <a:t>يأتي الحديث عن أحكام هذه القضايا، أي طريقة الاستدلال بتلك القضايا وإقامة الدليل لإثبات المطلوب </a:t>
            </a:r>
            <a:r>
              <a:rPr lang="ar-SA" dirty="0" err="1" smtClean="0"/>
              <a:t>التصديقي،</a:t>
            </a:r>
            <a:r>
              <a:rPr lang="ar-SA" dirty="0" smtClean="0"/>
              <a:t> </a:t>
            </a:r>
          </a:p>
          <a:p>
            <a:pPr algn="ctr">
              <a:buNone/>
            </a:pPr>
            <a:r>
              <a:rPr lang="ar-SA" dirty="0" smtClean="0"/>
              <a:t>وذلك عن طريق </a:t>
            </a:r>
            <a:r>
              <a:rPr lang="ar-SA" dirty="0" err="1" smtClean="0"/>
              <a:t>إبطال </a:t>
            </a:r>
            <a:r>
              <a:rPr lang="ar-SA" dirty="0" smtClean="0"/>
              <a:t>”نقيضه“ </a:t>
            </a:r>
            <a:r>
              <a:rPr lang="ar-SA" dirty="0" err="1" smtClean="0"/>
              <a:t>وصدق ”عكسه“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فصدق الملزوم يستلزم صدق لازمه.</a:t>
            </a:r>
          </a:p>
          <a:p>
            <a:pPr algn="ctr">
              <a:buNone/>
            </a:pPr>
            <a:r>
              <a:rPr lang="ar-SA" dirty="0" smtClean="0"/>
              <a:t>فإذا بطل النقيض ثبت مقابله.</a:t>
            </a:r>
          </a:p>
          <a:p>
            <a:pPr algn="ctr">
              <a:buNone/>
            </a:pPr>
            <a:r>
              <a:rPr lang="ar-SA" dirty="0" smtClean="0"/>
              <a:t>وإذا صدق أحد </a:t>
            </a:r>
            <a:r>
              <a:rPr lang="ar-SA" dirty="0" err="1" smtClean="0"/>
              <a:t>العكسين</a:t>
            </a:r>
            <a:r>
              <a:rPr lang="ar-SA" dirty="0" smtClean="0"/>
              <a:t> تعين صدق الآخر.</a:t>
            </a:r>
          </a:p>
          <a:p>
            <a:pPr algn="ctr">
              <a:buNone/>
            </a:pPr>
            <a:r>
              <a:rPr lang="ar-SA" dirty="0" smtClean="0"/>
              <a:t>فالتناقض والعكس من أحكام </a:t>
            </a:r>
            <a:r>
              <a:rPr lang="ar-SA" dirty="0" err="1" smtClean="0"/>
              <a:t>القضايا،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وقدم التناقض على العكس لأنه يعم سائر </a:t>
            </a:r>
            <a:r>
              <a:rPr lang="ar-SA" dirty="0" err="1" smtClean="0"/>
              <a:t>القضايا،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إذ كل قضية لها </a:t>
            </a:r>
            <a:r>
              <a:rPr lang="ar-SA" dirty="0" err="1" smtClean="0"/>
              <a:t>نقيض،</a:t>
            </a:r>
            <a:r>
              <a:rPr lang="ar-SA" dirty="0" smtClean="0"/>
              <a:t> </a:t>
            </a:r>
          </a:p>
          <a:p>
            <a:pPr algn="ctr">
              <a:buNone/>
            </a:pPr>
            <a:r>
              <a:rPr lang="ar-SA" dirty="0" smtClean="0"/>
              <a:t>بخلاف العكس فبعض القضايا </a:t>
            </a:r>
            <a:r>
              <a:rPr lang="ar-SA" dirty="0" err="1" smtClean="0"/>
              <a:t>لاتنعكس</a:t>
            </a:r>
            <a:r>
              <a:rPr lang="ar-SA" dirty="0" smtClean="0"/>
              <a:t> كما </a:t>
            </a:r>
            <a:r>
              <a:rPr lang="ar-SA" dirty="0" err="1" smtClean="0"/>
              <a:t>سيأتي.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2800" dirty="0" smtClean="0"/>
              <a:t>وَالعَكْـــــسُ في مُرَتَّبٍ بِالطَّبْعِ 	وَلَيْـسَ فـي مُـرَتَّــبٍ بِالـوَضْـعِ</a:t>
            </a:r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	القضايا ذات الترتيب الوضعي وهي الشرطيات المنفصلة </a:t>
            </a:r>
            <a:r>
              <a:rPr lang="ar-SA" sz="2800" dirty="0" err="1" smtClean="0"/>
              <a:t>لايفيدعكسها</a:t>
            </a:r>
            <a:r>
              <a:rPr lang="ar-SA" sz="2800" dirty="0" smtClean="0"/>
              <a:t>، فأي اختلاف يكون عندما نقول العدد </a:t>
            </a:r>
            <a:r>
              <a:rPr lang="ar-SA" sz="2800" dirty="0" err="1" smtClean="0"/>
              <a:t>إمازوج</a:t>
            </a:r>
            <a:r>
              <a:rPr lang="ar-SA" sz="2800" dirty="0" smtClean="0"/>
              <a:t> أو فرد أو عندما نعكسها.</a:t>
            </a:r>
          </a:p>
          <a:p>
            <a:pPr>
              <a:buNone/>
            </a:pPr>
            <a:r>
              <a:rPr lang="ar-SA" sz="2800" dirty="0" smtClean="0"/>
              <a:t>	وسمي ترتيبها وضعيا لأنه ترتيب ذكري أي في مجرد الوضع والذكر وليس له أثر في المعنى كما </a:t>
            </a:r>
            <a:r>
              <a:rPr lang="ar-SA" sz="2800" dirty="0" err="1" smtClean="0"/>
              <a:t>سبق.</a:t>
            </a:r>
            <a:r>
              <a:rPr lang="ar-SA" sz="2800" dirty="0" smtClean="0"/>
              <a:t> </a:t>
            </a:r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	فالعكس لا يكون إلا في القضايا ذات الترتيب </a:t>
            </a:r>
            <a:r>
              <a:rPr lang="ar-SA" sz="2800" dirty="0" err="1" smtClean="0"/>
              <a:t>الطبيعي </a:t>
            </a:r>
            <a:r>
              <a:rPr lang="ar-SA" sz="2800" dirty="0" smtClean="0"/>
              <a:t>؛ وهي </a:t>
            </a:r>
            <a:r>
              <a:rPr lang="ar-SA" sz="2800" dirty="0" err="1" smtClean="0"/>
              <a:t>الحمليات</a:t>
            </a:r>
            <a:r>
              <a:rPr lang="ar-SA" sz="2800" dirty="0" smtClean="0"/>
              <a:t> والشرطيات المتصلة.</a:t>
            </a:r>
          </a:p>
          <a:p>
            <a:pPr>
              <a:buNone/>
            </a:pPr>
            <a:r>
              <a:rPr lang="ar-SA" sz="2800" dirty="0" smtClean="0"/>
              <a:t>	وسمي ترتيبها طبيعيا لأن المعنى يتغير بتغير ترتيب: الموضوع والمحمول والمقدم والتالي، فهناك التزام في المعنى بين الطرفين أيهما يحمل على الآخر.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فالفرق إذا بين التناقض </a:t>
            </a:r>
            <a:r>
              <a:rPr lang="ar-SA" dirty="0" err="1" smtClean="0"/>
              <a:t>والعكس: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أن التناقض يقتضي صدق إحدى القضيتين وكذب </a:t>
            </a:r>
            <a:r>
              <a:rPr lang="ar-SA" dirty="0" err="1" smtClean="0"/>
              <a:t>الأخرى،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أما العكس فيقتضي صدق القضيتين معا.</a:t>
            </a:r>
          </a:p>
          <a:p>
            <a:pPr algn="ctr">
              <a:buNone/>
            </a:pPr>
            <a:r>
              <a:rPr lang="ar-SA" dirty="0" smtClean="0"/>
              <a:t>أيضا أن التناقض يدخل في كل قضية أما العكس فلا يدخل في بعض القضايا لأنه لا يمكن فيها عكس صحيح كما ورد.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726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sz="1700" dirty="0" smtClean="0"/>
              <a:t>التصديقات</a:t>
            </a:r>
          </a:p>
          <a:p>
            <a:pPr>
              <a:buNone/>
            </a:pPr>
            <a:endParaRPr lang="ar-SA" sz="1700" dirty="0" smtClean="0"/>
          </a:p>
          <a:p>
            <a:pPr>
              <a:buNone/>
            </a:pPr>
            <a:r>
              <a:rPr lang="ar-SA" sz="1700" dirty="0" smtClean="0"/>
              <a:t>				ضروري		     نظري</a:t>
            </a:r>
          </a:p>
          <a:p>
            <a:pPr>
              <a:buNone/>
            </a:pPr>
            <a:endParaRPr lang="ar-SA" sz="1700" dirty="0" smtClean="0"/>
          </a:p>
          <a:p>
            <a:pPr algn="ctr">
              <a:buNone/>
            </a:pPr>
            <a:r>
              <a:rPr lang="ar-SA" sz="1700" dirty="0" smtClean="0"/>
              <a:t>		الحجة </a:t>
            </a:r>
            <a:r>
              <a:rPr lang="ar-SA" sz="1700" dirty="0" err="1" smtClean="0"/>
              <a:t>أوالبرهان</a:t>
            </a:r>
            <a:r>
              <a:rPr lang="ar-SA" sz="1700" dirty="0" smtClean="0"/>
              <a:t> أو القياس</a:t>
            </a:r>
          </a:p>
          <a:p>
            <a:pPr>
              <a:buNone/>
            </a:pPr>
            <a:r>
              <a:rPr lang="ar-SA" sz="1700" dirty="0" smtClean="0"/>
              <a:t>		</a:t>
            </a:r>
          </a:p>
          <a:p>
            <a:pPr algn="ctr">
              <a:buNone/>
            </a:pPr>
            <a:r>
              <a:rPr lang="ar-SA" sz="1700" dirty="0" smtClean="0"/>
              <a:t>      يتكون من قضايا</a:t>
            </a:r>
          </a:p>
          <a:p>
            <a:pPr>
              <a:buNone/>
            </a:pPr>
            <a:endParaRPr lang="ar-SA" sz="1700" dirty="0" smtClean="0"/>
          </a:p>
          <a:p>
            <a:pPr>
              <a:buNone/>
            </a:pPr>
            <a:r>
              <a:rPr lang="ar-SA" sz="1700" dirty="0" smtClean="0"/>
              <a:t>		       أنواع القضايا				 	     أحكام القضايا</a:t>
            </a:r>
          </a:p>
          <a:p>
            <a:pPr>
              <a:buNone/>
            </a:pPr>
            <a:endParaRPr lang="ar-SA" sz="1700" dirty="0" smtClean="0"/>
          </a:p>
          <a:p>
            <a:pPr>
              <a:buNone/>
            </a:pPr>
            <a:r>
              <a:rPr lang="ar-SA" sz="1700" dirty="0" smtClean="0"/>
              <a:t>	</a:t>
            </a:r>
            <a:r>
              <a:rPr lang="ar-SA" sz="1700" dirty="0" err="1" smtClean="0"/>
              <a:t>حملية</a:t>
            </a:r>
            <a:r>
              <a:rPr lang="ar-SA" sz="1700" dirty="0" smtClean="0"/>
              <a:t>		                     شرطية		                  النقيض          العكس</a:t>
            </a:r>
          </a:p>
          <a:p>
            <a:pPr>
              <a:buNone/>
            </a:pPr>
            <a:r>
              <a:rPr lang="ar-SA" sz="1700" dirty="0" smtClean="0"/>
              <a:t>                                                                               مانعة جمع</a:t>
            </a:r>
          </a:p>
          <a:p>
            <a:pPr>
              <a:buNone/>
            </a:pPr>
            <a:r>
              <a:rPr lang="ar-SA" sz="1700" dirty="0" smtClean="0"/>
              <a:t>	</a:t>
            </a:r>
          </a:p>
          <a:p>
            <a:pPr>
              <a:buNone/>
            </a:pPr>
            <a:r>
              <a:rPr lang="ar-SA" sz="1700" b="1" dirty="0" smtClean="0"/>
              <a:t>شخصية</a:t>
            </a:r>
            <a:r>
              <a:rPr lang="ar-SA" sz="1700" dirty="0" smtClean="0"/>
              <a:t>           كلية	متصلة	     منفصلة         مانعة خلو</a:t>
            </a:r>
          </a:p>
          <a:p>
            <a:pPr>
              <a:buNone/>
            </a:pPr>
            <a:r>
              <a:rPr lang="ar-SA" sz="1700" dirty="0" smtClean="0"/>
              <a:t>			                  (شرط</a:t>
            </a:r>
            <a:r>
              <a:rPr lang="ar-SA" sz="1700" dirty="0" err="1" smtClean="0"/>
              <a:t>)     </a:t>
            </a:r>
            <a:r>
              <a:rPr lang="ar-SA" sz="1700" dirty="0" smtClean="0"/>
              <a:t>(عناد</a:t>
            </a:r>
            <a:r>
              <a:rPr lang="ar-SA" sz="1700" dirty="0" err="1" smtClean="0"/>
              <a:t>)</a:t>
            </a:r>
            <a:endParaRPr lang="ar-SA" sz="1700" dirty="0" smtClean="0"/>
          </a:p>
          <a:p>
            <a:pPr>
              <a:buNone/>
            </a:pPr>
            <a:r>
              <a:rPr lang="ar-SA" sz="1700" dirty="0" smtClean="0"/>
              <a:t>		 </a:t>
            </a:r>
            <a:r>
              <a:rPr lang="ar-SA" sz="1700" b="1" dirty="0" smtClean="0"/>
              <a:t>مهملة</a:t>
            </a:r>
            <a:r>
              <a:rPr lang="ar-SA" sz="1700" dirty="0" smtClean="0"/>
              <a:t>    مسورة                                         مانعة جمع وخلو</a:t>
            </a:r>
          </a:p>
          <a:p>
            <a:pPr>
              <a:buNone/>
            </a:pPr>
            <a:endParaRPr lang="ar-SA" sz="1700" dirty="0" smtClean="0"/>
          </a:p>
          <a:p>
            <a:pPr>
              <a:buNone/>
            </a:pPr>
            <a:r>
              <a:rPr lang="ar-SA" sz="1400" dirty="0" smtClean="0"/>
              <a:t>			</a:t>
            </a:r>
          </a:p>
          <a:p>
            <a:pPr>
              <a:buNone/>
            </a:pPr>
            <a:r>
              <a:rPr lang="ar-SA" sz="1400" dirty="0" smtClean="0"/>
              <a:t>		           </a:t>
            </a:r>
            <a:r>
              <a:rPr lang="ar-SA" sz="1700" b="1" dirty="0" smtClean="0"/>
              <a:t>كلية          جزئية</a:t>
            </a:r>
          </a:p>
        </p:txBody>
      </p:sp>
      <p:grpSp>
        <p:nvGrpSpPr>
          <p:cNvPr id="42" name="مجموعة 41"/>
          <p:cNvGrpSpPr/>
          <p:nvPr/>
        </p:nvGrpSpPr>
        <p:grpSpPr>
          <a:xfrm>
            <a:off x="683568" y="1484784"/>
            <a:ext cx="7904878" cy="4673551"/>
            <a:chOff x="683568" y="1484784"/>
            <a:chExt cx="7904878" cy="4673551"/>
          </a:xfrm>
        </p:grpSpPr>
        <p:sp>
          <p:nvSpPr>
            <p:cNvPr id="22" name="قوس كبير أيسر 21"/>
            <p:cNvSpPr/>
            <p:nvPr/>
          </p:nvSpPr>
          <p:spPr>
            <a:xfrm rot="5400000">
              <a:off x="7051759" y="4981689"/>
              <a:ext cx="209055" cy="84809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 sz="1600"/>
            </a:p>
          </p:txBody>
        </p:sp>
        <p:grpSp>
          <p:nvGrpSpPr>
            <p:cNvPr id="24" name="مجموعة 20"/>
            <p:cNvGrpSpPr/>
            <p:nvPr/>
          </p:nvGrpSpPr>
          <p:grpSpPr>
            <a:xfrm rot="5400000">
              <a:off x="3291377" y="4925647"/>
              <a:ext cx="1324018" cy="346948"/>
              <a:chOff x="7596336" y="3645024"/>
              <a:chExt cx="1152128" cy="360040"/>
            </a:xfrm>
          </p:grpSpPr>
          <p:sp>
            <p:nvSpPr>
              <p:cNvPr id="33" name="قوس كبير أيسر 32"/>
              <p:cNvSpPr/>
              <p:nvPr/>
            </p:nvSpPr>
            <p:spPr>
              <a:xfrm rot="5400000">
                <a:off x="7992380" y="3248980"/>
                <a:ext cx="360040" cy="1152128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 sz="1600"/>
              </a:p>
            </p:txBody>
          </p:sp>
          <p:cxnSp>
            <p:nvCxnSpPr>
              <p:cNvPr id="34" name="رابط كسهم مستقيم 33"/>
              <p:cNvCxnSpPr/>
              <p:nvPr/>
            </p:nvCxnSpPr>
            <p:spPr>
              <a:xfrm>
                <a:off x="8172400" y="3789040"/>
                <a:ext cx="0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مجموعة 28"/>
            <p:cNvGrpSpPr/>
            <p:nvPr/>
          </p:nvGrpSpPr>
          <p:grpSpPr>
            <a:xfrm>
              <a:off x="1187625" y="1484784"/>
              <a:ext cx="7056784" cy="2664295"/>
              <a:chOff x="1547664" y="1844824"/>
              <a:chExt cx="6658022" cy="2753105"/>
            </a:xfrm>
          </p:grpSpPr>
          <p:sp>
            <p:nvSpPr>
              <p:cNvPr id="26" name="قوس كبير أيسر 25"/>
              <p:cNvSpPr/>
              <p:nvPr/>
            </p:nvSpPr>
            <p:spPr>
              <a:xfrm rot="5400000">
                <a:off x="6740482" y="3132725"/>
                <a:ext cx="232825" cy="2697583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ar-SA" sz="1600"/>
              </a:p>
            </p:txBody>
          </p:sp>
          <p:grpSp>
            <p:nvGrpSpPr>
              <p:cNvPr id="27" name="مجموعة 27"/>
              <p:cNvGrpSpPr/>
              <p:nvPr/>
            </p:nvGrpSpPr>
            <p:grpSpPr>
              <a:xfrm>
                <a:off x="1547664" y="1844824"/>
                <a:ext cx="5832648" cy="2088232"/>
                <a:chOff x="1547664" y="1844824"/>
                <a:chExt cx="5832648" cy="2088232"/>
              </a:xfrm>
            </p:grpSpPr>
            <p:grpSp>
              <p:nvGrpSpPr>
                <p:cNvPr id="28" name="مجموعة 26"/>
                <p:cNvGrpSpPr/>
                <p:nvPr/>
              </p:nvGrpSpPr>
              <p:grpSpPr>
                <a:xfrm>
                  <a:off x="3923928" y="1844824"/>
                  <a:ext cx="1944216" cy="1440160"/>
                  <a:chOff x="3923928" y="1844824"/>
                  <a:chExt cx="1944216" cy="1440160"/>
                </a:xfrm>
              </p:grpSpPr>
              <p:sp>
                <p:nvSpPr>
                  <p:cNvPr id="30" name="قوس كبير أيسر 3"/>
                  <p:cNvSpPr/>
                  <p:nvPr/>
                </p:nvSpPr>
                <p:spPr>
                  <a:xfrm rot="5400000">
                    <a:off x="4716016" y="1052736"/>
                    <a:ext cx="360040" cy="1944216"/>
                  </a:xfrm>
                  <a:prstGeom prst="leftBrace">
                    <a:avLst>
                      <a:gd name="adj1" fmla="val 0"/>
                      <a:gd name="adj2" fmla="val 67035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600" dirty="0"/>
                  </a:p>
                </p:txBody>
              </p:sp>
              <p:cxnSp>
                <p:nvCxnSpPr>
                  <p:cNvPr id="31" name="رابط كسهم مستقيم 5"/>
                  <p:cNvCxnSpPr/>
                  <p:nvPr/>
                </p:nvCxnSpPr>
                <p:spPr>
                  <a:xfrm>
                    <a:off x="4283968" y="3068960"/>
                    <a:ext cx="0" cy="21602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رابط كسهم مستقيم 31"/>
                  <p:cNvCxnSpPr/>
                  <p:nvPr/>
                </p:nvCxnSpPr>
                <p:spPr>
                  <a:xfrm>
                    <a:off x="4067944" y="2492896"/>
                    <a:ext cx="0" cy="21602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قوس كبير أيسر 28"/>
                <p:cNvSpPr/>
                <p:nvPr/>
              </p:nvSpPr>
              <p:spPr>
                <a:xfrm rot="5400000">
                  <a:off x="4319972" y="872716"/>
                  <a:ext cx="288032" cy="5832648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ar-SA" sz="1600"/>
                </a:p>
              </p:txBody>
            </p:sp>
          </p:grpSp>
        </p:grpSp>
        <p:sp>
          <p:nvSpPr>
            <p:cNvPr id="37" name="قوس كبير أيسر 36"/>
            <p:cNvSpPr/>
            <p:nvPr/>
          </p:nvSpPr>
          <p:spPr>
            <a:xfrm rot="5400000">
              <a:off x="1115616" y="3429000"/>
              <a:ext cx="216024" cy="108012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قوس كبير أيسر 37"/>
            <p:cNvSpPr/>
            <p:nvPr/>
          </p:nvSpPr>
          <p:spPr>
            <a:xfrm rot="5400000">
              <a:off x="7804359" y="4013065"/>
              <a:ext cx="288031" cy="1280142"/>
            </a:xfrm>
            <a:prstGeom prst="leftBrace">
              <a:avLst>
                <a:gd name="adj1" fmla="val 8333"/>
                <a:gd name="adj2" fmla="val 3344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 sz="1600"/>
            </a:p>
          </p:txBody>
        </p:sp>
        <p:sp>
          <p:nvSpPr>
            <p:cNvPr id="39" name="قوس كبير أيسر 38"/>
            <p:cNvSpPr/>
            <p:nvPr/>
          </p:nvSpPr>
          <p:spPr>
            <a:xfrm rot="5400000">
              <a:off x="5112060" y="4113076"/>
              <a:ext cx="288032" cy="108012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قوس كبير أيسر 40"/>
            <p:cNvSpPr/>
            <p:nvPr/>
          </p:nvSpPr>
          <p:spPr>
            <a:xfrm rot="5400000">
              <a:off x="6547703" y="5629761"/>
              <a:ext cx="209055" cy="84809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 sz="160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بابٌ في القيَاسِ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1151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2800" dirty="0" smtClean="0"/>
              <a:t>إِنَّ القِياسَ مِنْ قَضايا صُـــوِّرا		مُسْتَلْـزِمـاً بِـالـذَّاتِ قَـــوْلاً آخَـــرا</a:t>
            </a:r>
          </a:p>
          <a:p>
            <a:pPr algn="ctr">
              <a:buNone/>
            </a:pPr>
            <a:r>
              <a:rPr lang="ar-SA" sz="2800" dirty="0" smtClean="0"/>
              <a:t>القياس أحد طرق الاستدلال غير المباشر، بل هو غاية المقاصد أو هو المقصود الأهم عند </a:t>
            </a:r>
            <a:r>
              <a:rPr lang="ar-SA" sz="2800" dirty="0" err="1" smtClean="0"/>
              <a:t>المناطقة،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 إذ </a:t>
            </a:r>
            <a:r>
              <a:rPr lang="ar-SA" sz="2800" dirty="0" err="1" smtClean="0"/>
              <a:t>به</a:t>
            </a:r>
            <a:r>
              <a:rPr lang="ar-SA" sz="2800" dirty="0" smtClean="0"/>
              <a:t> تدرك الأحكام العقلية </a:t>
            </a:r>
            <a:r>
              <a:rPr lang="ar-SA" sz="2800" dirty="0" err="1" smtClean="0"/>
              <a:t>والشرعية،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فإذا روعي القياس وركب تركيبا صحيحا أنتج نتائج صحيحة.</a:t>
            </a:r>
          </a:p>
          <a:p>
            <a:pPr algn="ctr">
              <a:buNone/>
            </a:pPr>
            <a:r>
              <a:rPr lang="ar-SA" sz="2800" dirty="0" err="1" smtClean="0"/>
              <a:t>وتعريفه:</a:t>
            </a:r>
            <a:r>
              <a:rPr lang="ar-SA" sz="2800" dirty="0" smtClean="0"/>
              <a:t> </a:t>
            </a:r>
          </a:p>
          <a:p>
            <a:pPr algn="ctr">
              <a:buNone/>
            </a:pPr>
            <a:r>
              <a:rPr lang="ar-SA" sz="2800" dirty="0" smtClean="0"/>
              <a:t>هو لفظ تركب من قضيتين فأكثر يلزم عنهما لذاتهما قول آخر.</a:t>
            </a:r>
          </a:p>
          <a:p>
            <a:pPr algn="ctr">
              <a:buNone/>
            </a:pPr>
            <a:r>
              <a:rPr lang="ar-SA" sz="2800" dirty="0" smtClean="0"/>
              <a:t>وينقسم </a:t>
            </a:r>
            <a:r>
              <a:rPr lang="ar-SA" sz="2800" dirty="0" err="1" smtClean="0"/>
              <a:t>بإعتبار</a:t>
            </a:r>
            <a:r>
              <a:rPr lang="ar-SA" sz="2800" dirty="0" smtClean="0"/>
              <a:t> مقدماته إلى:بسيط ومركب.</a:t>
            </a:r>
          </a:p>
          <a:p>
            <a:pPr algn="ctr">
              <a:buNone/>
            </a:pPr>
            <a:r>
              <a:rPr lang="ar-SA" sz="2800" dirty="0" smtClean="0"/>
              <a:t>فإن تركب من قضيتين سمي قياسا </a:t>
            </a:r>
            <a:r>
              <a:rPr lang="ar-SA" sz="2800" dirty="0" err="1" smtClean="0"/>
              <a:t>بسيطا،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وإن تركب بأكثر من ذلك سمي قياسا مركبا.</a:t>
            </a:r>
          </a:p>
          <a:p>
            <a:pPr>
              <a:buNone/>
            </a:pPr>
            <a:r>
              <a:rPr lang="ar-SA" sz="2800" dirty="0" smtClean="0"/>
              <a:t>مثال الأول: العالم متغير، كل متغير حادث،يلزم عنه: العالم حادث.</a:t>
            </a:r>
          </a:p>
          <a:p>
            <a:pPr>
              <a:buNone/>
            </a:pPr>
            <a:r>
              <a:rPr lang="ar-SA" sz="2800" dirty="0" smtClean="0"/>
              <a:t>مثال الثاني:النباش آخذ للمال خفية،كل آخذ للمال خفية سارق،كل سارق تقطع يده، يلزم عنه: النباش تقطع يده.</a:t>
            </a:r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97118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sz="2800" dirty="0" smtClean="0"/>
              <a:t>ثُـمَّ القِيَاسُ عِنْدَهُمْ قِسْمَانِ		فَـمِـنْـهُ مَــا يُـدْعى بِـالاقْـتِرانـي</a:t>
            </a:r>
          </a:p>
          <a:p>
            <a:pPr>
              <a:buNone/>
            </a:pPr>
            <a:r>
              <a:rPr lang="ar-SA" dirty="0" smtClean="0"/>
              <a:t>ينقسم القياس باعتبار صورته إلى: اقتراني وشرطي أو استثنائي.</a:t>
            </a:r>
          </a:p>
          <a:p>
            <a:pPr>
              <a:buNone/>
            </a:pPr>
            <a:r>
              <a:rPr lang="ar-SA" dirty="0" smtClean="0"/>
              <a:t>الأول:الاقتراني، سمي بذلك لاقتران القضايا فيه واتصال بعضها من غير فصل بأداة استثناء أو </a:t>
            </a:r>
            <a:r>
              <a:rPr lang="ar-SA" dirty="0" err="1" smtClean="0"/>
              <a:t>استدراك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والثاني: الاستثنائي أو الشرطي، سمي استثنائي لكون التالي مشتملا على حرف </a:t>
            </a:r>
            <a:r>
              <a:rPr lang="ar-SA" dirty="0" err="1" smtClean="0"/>
              <a:t>استثناء،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وسمي شرطيا لكون المقدم مشتملا على أداة شرط.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884096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600" dirty="0" smtClean="0"/>
              <a:t>وَهْوَ الَّذي دَلَّ على النَتيجَــةِ 	</a:t>
            </a:r>
            <a:r>
              <a:rPr lang="ar-SA" sz="2600" dirty="0" err="1" smtClean="0"/>
              <a:t>بِــقُـــوَّةوَاخْــتـــصَّ</a:t>
            </a:r>
            <a:r>
              <a:rPr lang="ar-SA" sz="2600" dirty="0" smtClean="0"/>
              <a:t> </a:t>
            </a:r>
            <a:r>
              <a:rPr lang="ar-SA" sz="2600" dirty="0" err="1" smtClean="0"/>
              <a:t>بـالـحَـمْـلِـيَّـةِ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عرفوا القياس الاقتراني </a:t>
            </a:r>
            <a:r>
              <a:rPr lang="ar-SA" sz="2600" dirty="0" err="1" smtClean="0"/>
              <a:t>بأنه: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err="1" smtClean="0"/>
              <a:t>مادل</a:t>
            </a:r>
            <a:r>
              <a:rPr lang="ar-SA" sz="2600" dirty="0" smtClean="0"/>
              <a:t> على النتيجة بالقوة.</a:t>
            </a:r>
          </a:p>
          <a:p>
            <a:pPr algn="ctr">
              <a:buNone/>
            </a:pPr>
            <a:r>
              <a:rPr lang="ar-SA" sz="2600" dirty="0" smtClean="0"/>
              <a:t>أي: دل على النتيجة بمعناها أو بمادتها </a:t>
            </a:r>
            <a:r>
              <a:rPr lang="ar-SA" sz="2600" dirty="0" err="1" smtClean="0"/>
              <a:t>لاصورتها،</a:t>
            </a:r>
            <a:r>
              <a:rPr lang="ar-SA" sz="2600" dirty="0" smtClean="0"/>
              <a:t> </a:t>
            </a:r>
          </a:p>
          <a:p>
            <a:pPr algn="ctr">
              <a:buNone/>
            </a:pPr>
            <a:r>
              <a:rPr lang="ar-SA" sz="2600" dirty="0" smtClean="0"/>
              <a:t>فتكون أجزاء النتيجة مذكورة في مقدمات القياس.</a:t>
            </a:r>
          </a:p>
          <a:p>
            <a:pPr>
              <a:buNone/>
            </a:pPr>
            <a:r>
              <a:rPr lang="ar-SA" sz="2600" dirty="0" smtClean="0"/>
              <a:t>مثاله في </a:t>
            </a:r>
            <a:r>
              <a:rPr lang="ar-SA" sz="2600" dirty="0" err="1" smtClean="0"/>
              <a:t>الحملية</a:t>
            </a:r>
            <a:r>
              <a:rPr lang="ar-SA" sz="2600" dirty="0" smtClean="0"/>
              <a:t>:العالم متغير، كل متغير حادث، العالم حادث.</a:t>
            </a:r>
          </a:p>
          <a:p>
            <a:pPr>
              <a:buNone/>
            </a:pPr>
            <a:r>
              <a:rPr lang="ar-SA" sz="2600" dirty="0" smtClean="0"/>
              <a:t>وفي الشرطية:كلما </a:t>
            </a:r>
            <a:r>
              <a:rPr lang="ar-SA" sz="2600" dirty="0" err="1" smtClean="0"/>
              <a:t>رؤي</a:t>
            </a:r>
            <a:r>
              <a:rPr lang="ar-SA" sz="2600" dirty="0" smtClean="0"/>
              <a:t> هلال رمضان دخل شهر الصيام</a:t>
            </a:r>
          </a:p>
          <a:p>
            <a:pPr>
              <a:buNone/>
            </a:pPr>
            <a:r>
              <a:rPr lang="ar-SA" sz="2600" dirty="0" smtClean="0"/>
              <a:t>		   	  وكلما دخل شهر الصيام وجب </a:t>
            </a:r>
            <a:r>
              <a:rPr lang="ar-SA" sz="2600" dirty="0" err="1" smtClean="0"/>
              <a:t>الصوم،</a:t>
            </a:r>
            <a:endParaRPr lang="ar-SA" sz="2600" dirty="0" smtClean="0"/>
          </a:p>
          <a:p>
            <a:pPr>
              <a:buNone/>
            </a:pPr>
            <a:r>
              <a:rPr lang="ar-SA" sz="2600" dirty="0" smtClean="0"/>
              <a:t>		   	  كلما </a:t>
            </a:r>
            <a:r>
              <a:rPr lang="ar-SA" sz="2600" dirty="0" err="1" smtClean="0"/>
              <a:t>رؤي</a:t>
            </a:r>
            <a:r>
              <a:rPr lang="ar-SA" sz="2600" dirty="0" smtClean="0"/>
              <a:t> هلال رمضان فقد وجب </a:t>
            </a:r>
            <a:r>
              <a:rPr lang="ar-SA" sz="2600" dirty="0" err="1" smtClean="0"/>
              <a:t>الصوم.</a:t>
            </a:r>
            <a:r>
              <a:rPr lang="ar-SA" sz="2600" dirty="0" smtClean="0"/>
              <a:t> </a:t>
            </a:r>
          </a:p>
          <a:p>
            <a:pPr>
              <a:buNone/>
            </a:pPr>
            <a:r>
              <a:rPr lang="ar-SA" sz="2600" dirty="0" smtClean="0"/>
              <a:t>وأما قول </a:t>
            </a:r>
            <a:r>
              <a:rPr lang="ar-SA" sz="2600" dirty="0" err="1" smtClean="0"/>
              <a:t>الناظم: </a:t>
            </a:r>
            <a:r>
              <a:rPr lang="ar-SA" sz="2600" dirty="0" smtClean="0"/>
              <a:t>”واختص </a:t>
            </a:r>
            <a:r>
              <a:rPr lang="ar-SA" sz="2600" dirty="0" err="1" smtClean="0"/>
              <a:t>بالحملية</a:t>
            </a:r>
            <a:r>
              <a:rPr lang="ar-SA" sz="2600" dirty="0" smtClean="0"/>
              <a:t>“ معناه أن </a:t>
            </a:r>
            <a:r>
              <a:rPr lang="ar-SA" sz="2600" dirty="0" err="1" smtClean="0"/>
              <a:t>الحملية</a:t>
            </a:r>
            <a:r>
              <a:rPr lang="ar-SA" sz="2600" dirty="0" smtClean="0"/>
              <a:t> مقصورة عليه دون </a:t>
            </a:r>
            <a:r>
              <a:rPr lang="ar-SA" sz="2600" dirty="0" err="1" smtClean="0"/>
              <a:t>الاستثنائي،</a:t>
            </a:r>
            <a:endParaRPr lang="ar-SA" sz="2600" dirty="0" smtClean="0"/>
          </a:p>
          <a:p>
            <a:pPr>
              <a:buNone/>
            </a:pPr>
            <a:r>
              <a:rPr lang="ar-SA" sz="2600" dirty="0" smtClean="0"/>
              <a:t> بخلاف الشرطية فيركب منها الاقتراني والاستثنائي كما </a:t>
            </a:r>
            <a:r>
              <a:rPr lang="ar-SA" sz="2600" dirty="0" err="1" smtClean="0"/>
              <a:t>سيأتي.</a:t>
            </a:r>
            <a:endParaRPr lang="ar-SA" sz="2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24744"/>
            <a:ext cx="8884096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sz="3400" dirty="0" smtClean="0"/>
              <a:t>فَــإِنْ تُــرِدْ ترْكـيـبَـهُ فَـرَكِّـبـــا		مُـقَـدِّمـاتِـهِ عَــلــى مَــا وَجَــبَـــا</a:t>
            </a:r>
          </a:p>
          <a:p>
            <a:pPr>
              <a:buNone/>
            </a:pPr>
            <a:r>
              <a:rPr lang="ar-SA" sz="3400" dirty="0" smtClean="0"/>
              <a:t>وَرَ تِّـبِ المُقَـدِّمـاتِ وَانْـظُـــرا		</a:t>
            </a:r>
            <a:r>
              <a:rPr lang="ar-SA" sz="3400" dirty="0" err="1" smtClean="0"/>
              <a:t>صَحِيحَـهَـا</a:t>
            </a:r>
            <a:r>
              <a:rPr lang="ar-SA" sz="3400" dirty="0" smtClean="0"/>
              <a:t> مِــنْ فَـاسِدٍ مُخْـتَـبِـرا</a:t>
            </a:r>
          </a:p>
          <a:p>
            <a:pPr>
              <a:buNone/>
            </a:pPr>
            <a:r>
              <a:rPr lang="ar-SA" sz="3400" dirty="0" smtClean="0"/>
              <a:t>فَــــإِنَّ لازِمَ الـمُـقَـدِّمــــــاتِ		بِـــحَـسَــبِ الــمُــقَـــدِّمـــاتِ آتِ</a:t>
            </a:r>
          </a:p>
          <a:p>
            <a:pPr>
              <a:buNone/>
            </a:pPr>
            <a:endParaRPr lang="ar-SA" sz="3400" dirty="0" smtClean="0"/>
          </a:p>
          <a:p>
            <a:pPr>
              <a:buNone/>
            </a:pPr>
            <a:r>
              <a:rPr lang="ar-SA" sz="3600" dirty="0" smtClean="0"/>
              <a:t>الشروط التي يجب أن تتوفر في القياس </a:t>
            </a:r>
            <a:r>
              <a:rPr lang="ar-SA" sz="3600" dirty="0" err="1" smtClean="0"/>
              <a:t>الإقتراني</a:t>
            </a:r>
            <a:r>
              <a:rPr lang="ar-SA" sz="3600" dirty="0" smtClean="0"/>
              <a:t> هي المذكورة في هذه الأبيات </a:t>
            </a:r>
            <a:r>
              <a:rPr lang="ar-SA" sz="3600" dirty="0" err="1" smtClean="0"/>
              <a:t>وهي:</a:t>
            </a:r>
            <a:endParaRPr lang="ar-SA" sz="3600" dirty="0" smtClean="0"/>
          </a:p>
          <a:p>
            <a:pPr>
              <a:buNone/>
            </a:pPr>
            <a:r>
              <a:rPr lang="ar-SA" sz="3600" dirty="0" smtClean="0"/>
              <a:t>- أن تركب مقدماته على وجه صحيح، وعلى ما وجب من أن يكون الجامع بين طرفي </a:t>
            </a:r>
            <a:r>
              <a:rPr lang="ar-SA" sz="3600" dirty="0" err="1" smtClean="0"/>
              <a:t>النتيجة </a:t>
            </a:r>
            <a:r>
              <a:rPr lang="ar-SA" sz="3600" dirty="0" smtClean="0"/>
              <a:t>–ويسمى الحد الأوسط- مناسبا لهما يقضي بربطهما على ما سيأتي في الأشكال.</a:t>
            </a:r>
          </a:p>
          <a:p>
            <a:pPr>
              <a:buNone/>
            </a:pPr>
            <a:r>
              <a:rPr lang="ar-SA" sz="3600" dirty="0" smtClean="0"/>
              <a:t>- أن يرتب المقدمات فيميز بين </a:t>
            </a:r>
            <a:r>
              <a:rPr lang="ar-SA" sz="3600" dirty="0" err="1" smtClean="0"/>
              <a:t>صحيحها</a:t>
            </a:r>
            <a:r>
              <a:rPr lang="ar-SA" sz="3600" dirty="0" smtClean="0"/>
              <a:t> </a:t>
            </a:r>
            <a:r>
              <a:rPr lang="ar-SA" sz="3600" dirty="0" err="1" smtClean="0"/>
              <a:t>وفاسدها</a:t>
            </a:r>
            <a:r>
              <a:rPr lang="ar-SA" sz="3600" dirty="0" smtClean="0"/>
              <a:t> للتأكد من صدقها، ومن سلامة </a:t>
            </a:r>
            <a:r>
              <a:rPr lang="ar-SA" sz="3600" dirty="0" err="1" smtClean="0"/>
              <a:t>تركيبها،</a:t>
            </a:r>
            <a:r>
              <a:rPr lang="ar-SA" sz="3600" dirty="0" smtClean="0"/>
              <a:t> </a:t>
            </a:r>
          </a:p>
          <a:p>
            <a:pPr>
              <a:buNone/>
            </a:pPr>
            <a:r>
              <a:rPr lang="ar-SA" sz="3600" dirty="0" smtClean="0"/>
              <a:t>  لأن النتيجة لازم، واللازم بحسب </a:t>
            </a:r>
            <a:r>
              <a:rPr lang="ar-SA" sz="3600" dirty="0" err="1" smtClean="0"/>
              <a:t>ملزومه</a:t>
            </a:r>
            <a:r>
              <a:rPr lang="ar-SA" sz="3600" dirty="0" smtClean="0"/>
              <a:t>، فالنتيجة صحيحة إن كان كلا من المقدمتين صحيحا وإلا ففاسدة.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9711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dirty="0" smtClean="0"/>
              <a:t>والقياس يتكون من مقدمات توصل إلى نتائج.</a:t>
            </a:r>
          </a:p>
          <a:p>
            <a:pPr algn="ctr">
              <a:buNone/>
            </a:pPr>
            <a:r>
              <a:rPr lang="ar-SA" dirty="0" smtClean="0"/>
              <a:t>فالمقدمة الأولى يطلق عليها </a:t>
            </a:r>
            <a:r>
              <a:rPr lang="ar-SA" dirty="0" err="1" smtClean="0"/>
              <a:t>الصغرى،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والمقدمة الثانية يطلق عليها الكبرى</a:t>
            </a:r>
          </a:p>
          <a:p>
            <a:pPr algn="ctr">
              <a:buNone/>
            </a:pPr>
            <a:r>
              <a:rPr lang="ar-SA" dirty="0" smtClean="0"/>
              <a:t>وأجزاء القضية أو المقدمة كما سبق </a:t>
            </a:r>
            <a:r>
              <a:rPr lang="ar-SA" dirty="0" err="1" smtClean="0"/>
              <a:t>هي: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الموضوع و المحمول في </a:t>
            </a:r>
            <a:r>
              <a:rPr lang="ar-SA" dirty="0" err="1" smtClean="0"/>
              <a:t>الحملية،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والمقدم والتالي في الشرطية.</a:t>
            </a:r>
          </a:p>
          <a:p>
            <a:pPr algn="ctr">
              <a:buNone/>
            </a:pPr>
            <a:r>
              <a:rPr lang="ar-SA" dirty="0" smtClean="0"/>
              <a:t>فالموضوع </a:t>
            </a:r>
            <a:r>
              <a:rPr lang="ar-SA" dirty="0" err="1" smtClean="0"/>
              <a:t>أوالمقدم</a:t>
            </a:r>
            <a:r>
              <a:rPr lang="ar-SA" dirty="0" smtClean="0"/>
              <a:t> من المقدمة الصغرى </a:t>
            </a:r>
            <a:r>
              <a:rPr lang="ar-SA" dirty="0" err="1" smtClean="0"/>
              <a:t>يسميان </a:t>
            </a:r>
            <a:r>
              <a:rPr lang="ar-SA" dirty="0" smtClean="0"/>
              <a:t>(الحد الأصغر</a:t>
            </a:r>
            <a:r>
              <a:rPr lang="ar-SA" dirty="0" err="1" smtClean="0"/>
              <a:t>)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والمحمول أو التالي من المقدمة الكبرى </a:t>
            </a:r>
            <a:r>
              <a:rPr lang="ar-SA" dirty="0" err="1" smtClean="0"/>
              <a:t>يسميان </a:t>
            </a:r>
            <a:r>
              <a:rPr lang="ar-SA" dirty="0" smtClean="0"/>
              <a:t>(الحد الأكبر</a:t>
            </a:r>
            <a:r>
              <a:rPr lang="ar-SA" dirty="0" err="1" smtClean="0"/>
              <a:t>)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والجزء الذي يتكرر في القضايا </a:t>
            </a:r>
            <a:r>
              <a:rPr lang="ar-SA" dirty="0" err="1" smtClean="0"/>
              <a:t>يسمى </a:t>
            </a:r>
            <a:r>
              <a:rPr lang="ar-SA" dirty="0" smtClean="0"/>
              <a:t>( الحد الأوسط</a:t>
            </a:r>
            <a:r>
              <a:rPr lang="ar-SA" dirty="0" err="1" smtClean="0"/>
              <a:t>)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والشكل الشهير هو محمول الصغرى مع موضوع الكبرى، وسيأتي مزيد من الأشكال في القياس </a:t>
            </a:r>
            <a:r>
              <a:rPr lang="ar-SA" smtClean="0"/>
              <a:t>الإقتراني</a:t>
            </a:r>
            <a:r>
              <a:rPr lang="ar-SA" dirty="0" err="1" smtClean="0"/>
              <a:t>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شكل بيضاوي 14"/>
          <p:cNvSpPr/>
          <p:nvPr/>
        </p:nvSpPr>
        <p:spPr>
          <a:xfrm>
            <a:off x="2483768" y="3501008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13"/>
          <p:cNvSpPr/>
          <p:nvPr/>
        </p:nvSpPr>
        <p:spPr>
          <a:xfrm>
            <a:off x="755576" y="3501008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شكل بيضاوي 12"/>
          <p:cNvSpPr/>
          <p:nvPr/>
        </p:nvSpPr>
        <p:spPr>
          <a:xfrm>
            <a:off x="5292080" y="3573016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/>
          <p:cNvSpPr/>
          <p:nvPr/>
        </p:nvSpPr>
        <p:spPr>
          <a:xfrm>
            <a:off x="7164288" y="3573016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SA" dirty="0" smtClean="0"/>
              <a:t>القياس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مقدمة صغرى			مقدمة كبرى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3000" dirty="0" smtClean="0"/>
              <a:t>موضوع	محمول		موضوع 	محمول</a:t>
            </a:r>
          </a:p>
          <a:p>
            <a:pPr algn="ctr">
              <a:buNone/>
            </a:pPr>
            <a:r>
              <a:rPr lang="ar-SA" sz="3000" dirty="0" smtClean="0"/>
              <a:t>مقدم 		تالي 			مقدم 		تالي</a:t>
            </a:r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r>
              <a:rPr lang="ar-SA" sz="3000" dirty="0" smtClean="0"/>
              <a:t>  حد أصغر		       حد أوسط 		      حد أكبر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نتيجة</a:t>
            </a:r>
            <a:endParaRPr lang="ar-SA" dirty="0"/>
          </a:p>
        </p:txBody>
      </p:sp>
      <p:cxnSp>
        <p:nvCxnSpPr>
          <p:cNvPr id="17" name="رابط كسهم مستقيم 16"/>
          <p:cNvCxnSpPr/>
          <p:nvPr/>
        </p:nvCxnSpPr>
        <p:spPr>
          <a:xfrm>
            <a:off x="4644008" y="2060848"/>
            <a:ext cx="129614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3275856" y="2060848"/>
            <a:ext cx="129614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2339752" y="2996952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6948264" y="2996952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H="1">
            <a:off x="6012160" y="2996952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H="1">
            <a:off x="1547664" y="2996952"/>
            <a:ext cx="72008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1331640" y="4653136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>
            <a:off x="7956376" y="4725144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 flipH="1">
            <a:off x="4932040" y="4509120"/>
            <a:ext cx="50405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>
            <a:off x="3707904" y="4509120"/>
            <a:ext cx="79208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flipH="1">
            <a:off x="5220072" y="5517232"/>
            <a:ext cx="259228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كسهم مستقيم 53"/>
          <p:cNvCxnSpPr/>
          <p:nvPr/>
        </p:nvCxnSpPr>
        <p:spPr>
          <a:xfrm>
            <a:off x="1547664" y="5517232"/>
            <a:ext cx="2448272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24744"/>
            <a:ext cx="8884096" cy="55446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sz="3100" dirty="0" smtClean="0"/>
              <a:t>وَما مِـنَ المُقَدِّمـــاتِ صُغْـرَى		فَيَـجِـبُ انْدِراجُـهـا فِي الْـكُـبْـرى</a:t>
            </a:r>
          </a:p>
          <a:p>
            <a:pPr>
              <a:buNone/>
            </a:pPr>
            <a:r>
              <a:rPr lang="ar-SA" sz="3100" dirty="0" smtClean="0"/>
              <a:t>وَذاتُ حَدٍ أَصْغَـــرٍ صُغْـراهُمـا		وَذاتُ حَـــــدٍّ أَكْــبَـــرٍ كُـبْـراهُـمــا</a:t>
            </a:r>
          </a:p>
          <a:p>
            <a:pPr>
              <a:buNone/>
            </a:pPr>
            <a:r>
              <a:rPr lang="ar-SA" sz="3100" dirty="0" smtClean="0"/>
              <a:t>وَأَصْـغَــرٌ فَــذاكَ ذُو انْــــدِراجِ		وَوَسَـــطٌ يُـلْـغَـى لَـدَى الإِنْــتــاجِ</a:t>
            </a:r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لما كان الحد الأصغر غالبا ما يكون أخص وأقل أفرادا من الحد الأكبر، قال الناظم بوجوب </a:t>
            </a:r>
            <a:r>
              <a:rPr lang="ar-SA" dirty="0" err="1" smtClean="0"/>
              <a:t>إندراج</a:t>
            </a:r>
            <a:r>
              <a:rPr lang="ar-SA" dirty="0" smtClean="0"/>
              <a:t> المقدمة الصغرى في المقدمة الكبرى.</a:t>
            </a:r>
          </a:p>
          <a:p>
            <a:pPr algn="ctr">
              <a:buNone/>
            </a:pPr>
            <a:endParaRPr lang="ar-SA" smtClean="0"/>
          </a:p>
          <a:p>
            <a:pPr algn="ctr">
              <a:buNone/>
            </a:pPr>
            <a:r>
              <a:rPr lang="ar-SA" smtClean="0"/>
              <a:t>وهو </a:t>
            </a:r>
            <a:r>
              <a:rPr lang="ar-SA" dirty="0" smtClean="0"/>
              <a:t>يريد </a:t>
            </a:r>
            <a:r>
              <a:rPr lang="ar-SA" dirty="0" err="1" smtClean="0"/>
              <a:t>إندراج</a:t>
            </a:r>
            <a:r>
              <a:rPr lang="ar-SA" dirty="0" smtClean="0"/>
              <a:t> الحد الأصغر بالأوسط لأنه الوسيلة إلى </a:t>
            </a:r>
            <a:r>
              <a:rPr lang="ar-SA" dirty="0" err="1" smtClean="0"/>
              <a:t>الجكم</a:t>
            </a:r>
            <a:r>
              <a:rPr lang="ar-SA" dirty="0" smtClean="0"/>
              <a:t> بالحد الأكبر على الحد الأصغر كما صرح في البيت الأخير.</a:t>
            </a:r>
          </a:p>
          <a:p>
            <a:pPr algn="ctr">
              <a:buNone/>
            </a:pPr>
            <a:r>
              <a:rPr lang="ar-SA" dirty="0" smtClean="0"/>
              <a:t>مثاله:النبيذ مسكر، كل مسكر حرام، النبيذ حرام.</a:t>
            </a:r>
          </a:p>
          <a:p>
            <a:pPr algn="ctr">
              <a:buNone/>
            </a:pPr>
            <a:r>
              <a:rPr lang="ar-SA" dirty="0" smtClean="0"/>
              <a:t>”فالنبيذ“ مندرج </a:t>
            </a:r>
            <a:r>
              <a:rPr lang="ar-SA" dirty="0" err="1" smtClean="0"/>
              <a:t>في </a:t>
            </a:r>
            <a:r>
              <a:rPr lang="ar-SA" dirty="0" smtClean="0"/>
              <a:t>”مسكر“ الذي وقع </a:t>
            </a:r>
            <a:r>
              <a:rPr lang="ar-SA" dirty="0" err="1" smtClean="0"/>
              <a:t>به</a:t>
            </a:r>
            <a:r>
              <a:rPr lang="ar-SA" dirty="0" smtClean="0"/>
              <a:t> </a:t>
            </a:r>
            <a:r>
              <a:rPr lang="ar-SA" dirty="0" err="1" smtClean="0"/>
              <a:t>الحكم </a:t>
            </a:r>
            <a:r>
              <a:rPr lang="ar-SA" dirty="0" smtClean="0"/>
              <a:t>”حرام“ على النبيذ.</a:t>
            </a:r>
          </a:p>
          <a:p>
            <a:pPr algn="ctr">
              <a:buNone/>
            </a:pPr>
            <a:endParaRPr lang="ar-SA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فصل في التناقض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3038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sz="2800" dirty="0" smtClean="0"/>
              <a:t>تَنَاقُضٌ خُلْفُ القَضِيَّتيْنِ فِـيْ 		كَيْـفٍ وَصِـدْقُ واحِـدٍ أَمْــرٌ قُـفِـيْ</a:t>
            </a:r>
          </a:p>
          <a:p>
            <a:pPr>
              <a:buNone/>
            </a:pP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التناقض هو حكم من أحكام القضايا، ذكره </a:t>
            </a:r>
            <a:r>
              <a:rPr lang="ar-SA" sz="2600" dirty="0" err="1" smtClean="0"/>
              <a:t>المناطقة</a:t>
            </a:r>
            <a:r>
              <a:rPr lang="ar-SA" sz="2600" dirty="0" smtClean="0"/>
              <a:t> </a:t>
            </a:r>
            <a:r>
              <a:rPr lang="ar-SA" sz="2600" dirty="0" err="1" smtClean="0"/>
              <a:t>لأن: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 إقامة الدليل على صحة القضية </a:t>
            </a:r>
            <a:r>
              <a:rPr lang="ar-SA" sz="2600" dirty="0" err="1" smtClean="0"/>
              <a:t>لاتمكن</a:t>
            </a:r>
            <a:r>
              <a:rPr lang="ar-SA" sz="2600" dirty="0" smtClean="0"/>
              <a:t> أحيانا إلا بإبطال </a:t>
            </a:r>
            <a:r>
              <a:rPr lang="ar-SA" sz="2600" dirty="0" err="1" smtClean="0"/>
              <a:t>نقيضها،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 أو لأن إقامة الدليل على بطلان القضية لا يمكن إلا ببيان صحة </a:t>
            </a:r>
            <a:r>
              <a:rPr lang="ar-SA" sz="2600" dirty="0" err="1" smtClean="0"/>
              <a:t>نقيضها.</a:t>
            </a:r>
            <a:r>
              <a:rPr lang="ar-SA" sz="2600" dirty="0" smtClean="0"/>
              <a:t> </a:t>
            </a:r>
          </a:p>
          <a:p>
            <a:pPr algn="ctr">
              <a:buNone/>
            </a:pPr>
            <a:r>
              <a:rPr lang="ar-SA" sz="2600" dirty="0" smtClean="0"/>
              <a:t>وتعريف </a:t>
            </a:r>
            <a:r>
              <a:rPr lang="ar-SA" sz="2600" dirty="0" err="1" smtClean="0"/>
              <a:t>التناقض :</a:t>
            </a:r>
            <a:r>
              <a:rPr lang="ar-SA" sz="2600" dirty="0" smtClean="0"/>
              <a:t> </a:t>
            </a:r>
          </a:p>
          <a:p>
            <a:pPr algn="ctr">
              <a:buNone/>
            </a:pPr>
            <a:r>
              <a:rPr lang="ar-SA" sz="2600" dirty="0" smtClean="0"/>
              <a:t>هو اختلاف قضيتين </a:t>
            </a:r>
            <a:r>
              <a:rPr lang="ar-SA" sz="2600" dirty="0" err="1" smtClean="0"/>
              <a:t>في </a:t>
            </a:r>
            <a:r>
              <a:rPr lang="ar-SA" sz="2600" dirty="0" smtClean="0"/>
              <a:t>”الكيف“، بحيث تصدق إحداهما وتكذب الأخرى.</a:t>
            </a:r>
          </a:p>
          <a:p>
            <a:pPr algn="ctr">
              <a:buNone/>
            </a:pPr>
            <a:r>
              <a:rPr lang="ar-SA" sz="2600" dirty="0" smtClean="0"/>
              <a:t>والمراد بالكيف أي الإيجاب والسلب </a:t>
            </a:r>
          </a:p>
          <a:p>
            <a:pPr algn="ctr">
              <a:buNone/>
            </a:pPr>
            <a:r>
              <a:rPr lang="ar-SA" sz="2600" dirty="0" smtClean="0"/>
              <a:t>فتنقض الموجبة لتصبح </a:t>
            </a:r>
            <a:r>
              <a:rPr lang="ar-SA" sz="2600" dirty="0" err="1" smtClean="0"/>
              <a:t>سالبة،</a:t>
            </a:r>
            <a:endParaRPr lang="ar-SA" sz="2600" dirty="0" smtClean="0"/>
          </a:p>
          <a:p>
            <a:pPr algn="ctr">
              <a:buNone/>
            </a:pPr>
            <a:r>
              <a:rPr lang="ar-SA" sz="2600" dirty="0" smtClean="0"/>
              <a:t>وتنقض السالبة لتصبح موجبة.</a:t>
            </a:r>
          </a:p>
          <a:p>
            <a:pPr algn="ctr">
              <a:buNone/>
            </a:pPr>
            <a:endParaRPr lang="ar-SA" sz="2600" dirty="0" smtClean="0"/>
          </a:p>
          <a:p>
            <a:pPr algn="ctr">
              <a:buNone/>
            </a:pPr>
            <a:endParaRPr lang="ar-SA" sz="26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sz="2800" dirty="0" smtClean="0"/>
              <a:t>فَإِنْ تَكُنْ شَخْصِيَّةً أَوْ مُهْمَلَـةْ		فَنَقْضُـهـا بِالْـكَـيْـفِ أَنْ تُـبَــدِّ لَــهْ</a:t>
            </a:r>
          </a:p>
          <a:p>
            <a:pPr>
              <a:buNone/>
            </a:pPr>
            <a:r>
              <a:rPr lang="ar-SA" sz="2800" dirty="0" smtClean="0"/>
              <a:t>وَإِنْ تكُنْ مَحْصُورَةً بالسُّــــورِ		فَانْقُضْ بِضِـدِّ سُورِهـا المَذْكُـــورِ</a:t>
            </a:r>
          </a:p>
          <a:p>
            <a:pPr>
              <a:buNone/>
            </a:pPr>
            <a:r>
              <a:rPr lang="ar-SA" sz="2800" dirty="0" smtClean="0"/>
              <a:t>فَــإِنْ تَـكُــنْ مُـوجـبَـةً كُـلِّـيَّـةْ		نـقِـيـضُـهـا سَــالِــبَــةٌ جُــزْئِــيَّـةْ</a:t>
            </a:r>
          </a:p>
          <a:p>
            <a:pPr algn="just">
              <a:buNone/>
            </a:pPr>
            <a:r>
              <a:rPr lang="ar-SA" sz="2800" dirty="0" smtClean="0"/>
              <a:t>وَإِنْ تَــكُــنْ سَـالِـبــةً كُـلِّـيَّــةْ	نَـقِـيـضُـهـا مُـوجــبَــة جُـزْئــيَّــةْ</a:t>
            </a:r>
          </a:p>
          <a:p>
            <a:pPr>
              <a:buNone/>
            </a:pPr>
            <a:endParaRPr lang="ar-SA" sz="2600" dirty="0" smtClean="0"/>
          </a:p>
          <a:p>
            <a:pPr algn="ctr">
              <a:buNone/>
            </a:pPr>
            <a:r>
              <a:rPr lang="ar-SA" sz="2800" dirty="0" err="1" smtClean="0"/>
              <a:t>ولابدلتحقيق</a:t>
            </a:r>
            <a:r>
              <a:rPr lang="ar-SA" sz="2800" dirty="0" smtClean="0"/>
              <a:t> التناقض في كل القضايا من الاختلاف </a:t>
            </a:r>
            <a:r>
              <a:rPr lang="ar-SA" sz="2800" dirty="0" err="1" smtClean="0"/>
              <a:t>في </a:t>
            </a:r>
            <a:r>
              <a:rPr lang="ar-SA" sz="2800" dirty="0" smtClean="0"/>
              <a:t>” الكيف“ أي الإيجاب والسلب.</a:t>
            </a:r>
          </a:p>
          <a:p>
            <a:pPr algn="ctr">
              <a:buNone/>
            </a:pPr>
            <a:r>
              <a:rPr lang="ar-SA" sz="2800" dirty="0" smtClean="0"/>
              <a:t>وفي القضايا </a:t>
            </a:r>
            <a:r>
              <a:rPr lang="ar-SA" sz="2800" dirty="0" err="1" smtClean="0"/>
              <a:t>المسورة </a:t>
            </a:r>
            <a:r>
              <a:rPr lang="ar-SA" sz="2800" dirty="0" smtClean="0"/>
              <a:t>(كلية وجزئية) لابد من </a:t>
            </a:r>
            <a:r>
              <a:rPr lang="ar-SA" sz="2800" dirty="0" err="1" smtClean="0"/>
              <a:t>إنضمام</a:t>
            </a:r>
            <a:r>
              <a:rPr lang="ar-SA" sz="2800" dirty="0" smtClean="0"/>
              <a:t> شيء آخر وهو الاختلاف </a:t>
            </a:r>
            <a:r>
              <a:rPr lang="ar-SA" sz="2800" dirty="0" err="1" smtClean="0"/>
              <a:t>في </a:t>
            </a:r>
            <a:r>
              <a:rPr lang="ar-SA" sz="2800" dirty="0" smtClean="0"/>
              <a:t>” الكم“ أي الكلية </a:t>
            </a:r>
            <a:r>
              <a:rPr lang="ar-SA" sz="2800" dirty="0" err="1" smtClean="0"/>
              <a:t>والجزئية.</a:t>
            </a:r>
            <a:r>
              <a:rPr lang="ar-SA" sz="2800" dirty="0" smtClean="0"/>
              <a:t> </a:t>
            </a:r>
          </a:p>
          <a:p>
            <a:pPr algn="ctr">
              <a:buNone/>
            </a:pPr>
            <a:r>
              <a:rPr lang="ar-SA" sz="2800" dirty="0" smtClean="0"/>
              <a:t>وهذا لأن حقيقة التناقض تكمن في صدق قضية وكذب الأخرى</a:t>
            </a:r>
          </a:p>
          <a:p>
            <a:pPr algn="ctr">
              <a:buNone/>
            </a:pPr>
            <a:r>
              <a:rPr lang="ar-SA" sz="2800" dirty="0" smtClean="0"/>
              <a:t>ويتضح هذا </a:t>
            </a:r>
            <a:r>
              <a:rPr lang="ar-SA" sz="2800" dirty="0" err="1" smtClean="0"/>
              <a:t>بالأمثلة:</a:t>
            </a:r>
            <a:endParaRPr lang="ar-SA" sz="2800" dirty="0" smtClean="0"/>
          </a:p>
          <a:p>
            <a:pPr algn="ctr">
              <a:buNone/>
            </a:pPr>
            <a:endParaRPr lang="ar-SA" sz="2800" dirty="0" smtClean="0"/>
          </a:p>
          <a:p>
            <a:pPr>
              <a:buNone/>
            </a:pPr>
            <a:endParaRPr lang="ar-SA" sz="2600" dirty="0" smtClean="0"/>
          </a:p>
          <a:p>
            <a:pPr>
              <a:buNone/>
            </a:pPr>
            <a:endParaRPr lang="ar-SA" sz="26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dirty="0" smtClean="0"/>
              <a:t>1- الشخصية </a:t>
            </a:r>
            <a:r>
              <a:rPr lang="ar-SA" dirty="0" err="1" smtClean="0"/>
              <a:t>الموجبة: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	عمر قائم 		تنقض 	  عمر ليس بقائم </a:t>
            </a:r>
          </a:p>
          <a:p>
            <a:pPr>
              <a:buNone/>
            </a:pPr>
            <a:r>
              <a:rPr lang="ar-SA" dirty="0" smtClean="0"/>
              <a:t>2-الشخصية </a:t>
            </a:r>
            <a:r>
              <a:rPr lang="ar-SA" dirty="0" err="1" smtClean="0"/>
              <a:t>السالبة: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		 	عمر ليس بقائم 		تنقض  	 عمر قائم </a:t>
            </a:r>
          </a:p>
          <a:p>
            <a:pPr>
              <a:buNone/>
            </a:pPr>
            <a:r>
              <a:rPr lang="ar-SA" dirty="0" smtClean="0"/>
              <a:t>3- المهملة </a:t>
            </a:r>
            <a:r>
              <a:rPr lang="ar-SA" dirty="0" err="1" smtClean="0"/>
              <a:t>الموجبة: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	الانسان حيوان		تنقض  	الانسان ليس حيوان</a:t>
            </a:r>
          </a:p>
          <a:p>
            <a:pPr>
              <a:buNone/>
            </a:pPr>
            <a:r>
              <a:rPr lang="ar-SA" dirty="0" smtClean="0"/>
              <a:t>4- المهملة </a:t>
            </a:r>
            <a:r>
              <a:rPr lang="ar-SA" dirty="0" err="1" smtClean="0"/>
              <a:t>السالبة: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الانسان ليس حيوان		تنقض 	 الانسان حيوان</a:t>
            </a:r>
          </a:p>
          <a:p>
            <a:pPr>
              <a:buNone/>
            </a:pPr>
            <a:r>
              <a:rPr lang="ar-SA" dirty="0" smtClean="0"/>
              <a:t>5-الكلية </a:t>
            </a:r>
            <a:r>
              <a:rPr lang="ar-SA" dirty="0" err="1" smtClean="0"/>
              <a:t>الموجبة </a:t>
            </a:r>
            <a:r>
              <a:rPr lang="ar-SA" dirty="0" err="1" smtClean="0">
                <a:sym typeface="Wingdings" pitchFamily="2" charset="2"/>
              </a:rPr>
              <a:t>: </a:t>
            </a:r>
            <a:r>
              <a:rPr lang="ar-SA" sz="2400" dirty="0" smtClean="0">
                <a:sym typeface="Wingdings" pitchFamily="2" charset="2"/>
              </a:rPr>
              <a:t>(تنقض جزئية سالبة</a:t>
            </a:r>
            <a:r>
              <a:rPr lang="ar-SA" sz="2400" dirty="0" err="1" smtClean="0">
                <a:sym typeface="Wingdings" pitchFamily="2" charset="2"/>
              </a:rPr>
              <a:t>)</a:t>
            </a:r>
            <a:endParaRPr lang="ar-SA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ar-SA" dirty="0" smtClean="0"/>
              <a:t>		كل ماء سائل 	   		تنقض 	   ليس بعض الماء سائل</a:t>
            </a:r>
          </a:p>
          <a:p>
            <a:pPr>
              <a:buNone/>
            </a:pPr>
            <a:r>
              <a:rPr lang="ar-SA" dirty="0" smtClean="0"/>
              <a:t>6-</a:t>
            </a:r>
            <a:r>
              <a:rPr lang="ar-SA" dirty="0" err="1" smtClean="0"/>
              <a:t>الكليةالسالبة</a:t>
            </a:r>
            <a:r>
              <a:rPr lang="ar-SA" dirty="0" smtClean="0"/>
              <a:t> </a:t>
            </a:r>
            <a:r>
              <a:rPr lang="ar-SA" dirty="0" err="1" smtClean="0"/>
              <a:t>:</a:t>
            </a:r>
            <a:r>
              <a:rPr lang="ar-SA" dirty="0" err="1" smtClean="0">
                <a:sym typeface="Wingdings" pitchFamily="2" charset="2"/>
              </a:rPr>
              <a:t> </a:t>
            </a:r>
            <a:r>
              <a:rPr lang="ar-SA" sz="2300" dirty="0" smtClean="0">
                <a:sym typeface="Wingdings" pitchFamily="2" charset="2"/>
              </a:rPr>
              <a:t>(تنقض جزئية موجبة</a:t>
            </a:r>
            <a:r>
              <a:rPr lang="ar-SA" sz="2300" dirty="0" err="1" smtClean="0">
                <a:sym typeface="Wingdings" pitchFamily="2" charset="2"/>
              </a:rPr>
              <a:t>)</a:t>
            </a:r>
            <a:endParaRPr lang="ar-SA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ar-SA" dirty="0" smtClean="0"/>
              <a:t>		لاشيء من الصلوات واجب 	تنقض      بعض الصلوات واجب</a:t>
            </a:r>
          </a:p>
          <a:p>
            <a:pPr>
              <a:buNone/>
            </a:pPr>
            <a:r>
              <a:rPr lang="ar-SA" dirty="0" smtClean="0"/>
              <a:t>7-الجزئية </a:t>
            </a:r>
            <a:r>
              <a:rPr lang="ar-SA" dirty="0" err="1" smtClean="0"/>
              <a:t>الموجبة :</a:t>
            </a:r>
            <a:r>
              <a:rPr lang="ar-SA" dirty="0" err="1" smtClean="0">
                <a:sym typeface="Wingdings" pitchFamily="2" charset="2"/>
              </a:rPr>
              <a:t> </a:t>
            </a:r>
            <a:r>
              <a:rPr lang="ar-SA" sz="2300" dirty="0" smtClean="0">
                <a:sym typeface="Wingdings" pitchFamily="2" charset="2"/>
              </a:rPr>
              <a:t>(تنقض كلية سالبة</a:t>
            </a:r>
            <a:r>
              <a:rPr lang="ar-SA" sz="2300" dirty="0" err="1" smtClean="0">
                <a:sym typeface="Wingdings" pitchFamily="2" charset="2"/>
              </a:rPr>
              <a:t>)</a:t>
            </a:r>
            <a:endParaRPr lang="ar-SA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ar-SA" dirty="0" smtClean="0"/>
              <a:t>		بعض الماء سائل  		تنقض	 لاشيء من الماء سائل.</a:t>
            </a:r>
          </a:p>
          <a:p>
            <a:pPr>
              <a:buNone/>
            </a:pPr>
            <a:r>
              <a:rPr lang="ar-SA" dirty="0" smtClean="0"/>
              <a:t>8- الجزئية </a:t>
            </a:r>
            <a:r>
              <a:rPr lang="ar-SA" dirty="0" err="1" smtClean="0"/>
              <a:t>السالبة:</a:t>
            </a:r>
            <a:r>
              <a:rPr lang="ar-SA" dirty="0" err="1" smtClean="0">
                <a:sym typeface="Wingdings" pitchFamily="2" charset="2"/>
              </a:rPr>
              <a:t> </a:t>
            </a:r>
            <a:r>
              <a:rPr lang="ar-SA" sz="2300" dirty="0" smtClean="0">
                <a:sym typeface="Wingdings" pitchFamily="2" charset="2"/>
              </a:rPr>
              <a:t>(تنقض كلية موجبة</a:t>
            </a:r>
            <a:r>
              <a:rPr lang="ar-SA" sz="2300" dirty="0" err="1" smtClean="0">
                <a:sym typeface="Wingdings" pitchFamily="2" charset="2"/>
              </a:rPr>
              <a:t>)</a:t>
            </a:r>
            <a:endParaRPr lang="ar-SA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ar-SA" sz="2300" dirty="0" smtClean="0">
                <a:sym typeface="Wingdings" pitchFamily="2" charset="2"/>
              </a:rPr>
              <a:t>		</a:t>
            </a:r>
            <a:r>
              <a:rPr lang="ar-SA" dirty="0" smtClean="0">
                <a:sym typeface="Wingdings" pitchFamily="2" charset="2"/>
              </a:rPr>
              <a:t>ليس</a:t>
            </a:r>
            <a:r>
              <a:rPr lang="ar-SA" dirty="0" smtClean="0"/>
              <a:t> بعض الصلوات واجب	تنقض 	 كل الصلوات واجبة </a:t>
            </a:r>
            <a:endParaRPr lang="ar-SA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فَصْلٌ في العَكْس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268760"/>
            <a:ext cx="8884096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ar-SA" sz="2600" dirty="0" smtClean="0"/>
          </a:p>
          <a:p>
            <a:pPr algn="ctr">
              <a:buNone/>
            </a:pPr>
            <a:r>
              <a:rPr lang="ar-SA" sz="2800" dirty="0" smtClean="0"/>
              <a:t>العكس هو حكم آخر من أحكام القضايا، ذكره </a:t>
            </a:r>
            <a:r>
              <a:rPr lang="ar-SA" sz="2800" dirty="0" err="1" smtClean="0"/>
              <a:t>المناطقة</a:t>
            </a:r>
            <a:r>
              <a:rPr lang="ar-SA" sz="2800" dirty="0" smtClean="0"/>
              <a:t> لأن إقامة الدليل على المقصود </a:t>
            </a:r>
            <a:r>
              <a:rPr lang="ar-SA" sz="2800" dirty="0" err="1" smtClean="0"/>
              <a:t>لاتمكن</a:t>
            </a:r>
            <a:r>
              <a:rPr lang="ar-SA" sz="2800" dirty="0" smtClean="0"/>
              <a:t> أحيانا إلا ببيان صدق </a:t>
            </a:r>
            <a:r>
              <a:rPr lang="ar-SA" sz="2800" dirty="0" err="1" smtClean="0"/>
              <a:t>معكوسه</a:t>
            </a:r>
            <a:r>
              <a:rPr lang="ar-SA" sz="2800" dirty="0" smtClean="0"/>
              <a:t> ، فإذا صدق أحد </a:t>
            </a:r>
            <a:r>
              <a:rPr lang="ar-SA" sz="2800" dirty="0" err="1" smtClean="0"/>
              <a:t>العكسين</a:t>
            </a:r>
            <a:r>
              <a:rPr lang="ar-SA" sz="2800" dirty="0" smtClean="0"/>
              <a:t> تعين صدق العكس، ولأن بعض القضايا لا يتبين وجه انتاجها إلا بالعكس.</a:t>
            </a:r>
          </a:p>
          <a:p>
            <a:pPr algn="ctr">
              <a:buNone/>
            </a:pPr>
            <a:r>
              <a:rPr lang="ar-SA" sz="2800" dirty="0" smtClean="0"/>
              <a:t>فالعكس: هو القلب والتبديل، وعكس القضية عند </a:t>
            </a:r>
            <a:r>
              <a:rPr lang="ar-SA" sz="2800" dirty="0" err="1" smtClean="0"/>
              <a:t>المناطقة</a:t>
            </a:r>
            <a:r>
              <a:rPr lang="ar-SA" sz="2800" dirty="0" smtClean="0"/>
              <a:t> هو قلبها؛وذلك بجعل الموضوع محمولا والمحمول موضوعا في </a:t>
            </a:r>
            <a:r>
              <a:rPr lang="ar-SA" sz="2800" dirty="0" err="1" smtClean="0"/>
              <a:t>الحملية</a:t>
            </a:r>
            <a:r>
              <a:rPr lang="ar-SA" sz="2800" dirty="0" smtClean="0"/>
              <a:t>، وبجعل المقدم تاليا والتالي مقدما في الشرطية.</a:t>
            </a:r>
          </a:p>
          <a:p>
            <a:pPr>
              <a:buNone/>
            </a:pPr>
            <a:r>
              <a:rPr lang="ar-SA" sz="2800" dirty="0" smtClean="0"/>
              <a:t>مثال </a:t>
            </a:r>
            <a:r>
              <a:rPr lang="ar-SA" sz="2800" dirty="0" err="1" smtClean="0"/>
              <a:t>للحملية</a:t>
            </a:r>
            <a:r>
              <a:rPr lang="ar-SA" sz="2800" dirty="0" smtClean="0"/>
              <a:t>:  </a:t>
            </a:r>
            <a:r>
              <a:rPr lang="ar-SA" sz="2800" dirty="0" err="1" smtClean="0"/>
              <a:t>عبدالله</a:t>
            </a:r>
            <a:r>
              <a:rPr lang="ar-SA" sz="2800" dirty="0" smtClean="0"/>
              <a:t> بن أبي قحافة هو أبو بكر.</a:t>
            </a:r>
          </a:p>
          <a:p>
            <a:pPr>
              <a:buNone/>
            </a:pPr>
            <a:r>
              <a:rPr lang="ar-SA" sz="2800" dirty="0" smtClean="0"/>
              <a:t>			   أبو بكر هو </a:t>
            </a:r>
            <a:r>
              <a:rPr lang="ar-SA" sz="2800" dirty="0" err="1" smtClean="0"/>
              <a:t>عبدالله</a:t>
            </a:r>
            <a:r>
              <a:rPr lang="ar-SA" sz="2800" dirty="0" smtClean="0"/>
              <a:t> بن أبي </a:t>
            </a:r>
            <a:r>
              <a:rPr lang="ar-SA" sz="2800" dirty="0" err="1" smtClean="0"/>
              <a:t>قحافة.</a:t>
            </a:r>
            <a:r>
              <a:rPr lang="ar-SA" sz="2800" dirty="0" smtClean="0"/>
              <a:t> </a:t>
            </a:r>
          </a:p>
          <a:p>
            <a:pPr>
              <a:buNone/>
            </a:pPr>
            <a:r>
              <a:rPr lang="ar-SA" sz="2800" dirty="0" smtClean="0"/>
              <a:t>مثال للشرطية:إذا جاءني المذنب تائبا سامحته.</a:t>
            </a:r>
          </a:p>
          <a:p>
            <a:pPr>
              <a:buNone/>
            </a:pPr>
            <a:r>
              <a:rPr lang="ar-SA" sz="2800" dirty="0" smtClean="0"/>
              <a:t>			   إذا سامحت المذنب </a:t>
            </a:r>
            <a:r>
              <a:rPr lang="ar-SA" sz="2800" dirty="0" err="1" smtClean="0"/>
              <a:t>جائني</a:t>
            </a:r>
            <a:r>
              <a:rPr lang="ar-SA" sz="2800" dirty="0" smtClean="0"/>
              <a:t> تائبا.</a:t>
            </a:r>
          </a:p>
          <a:p>
            <a:pPr algn="ctr">
              <a:buNone/>
            </a:pPr>
            <a:endParaRPr lang="ar-SA" sz="2800" dirty="0" smtClean="0"/>
          </a:p>
          <a:p>
            <a:pPr>
              <a:buNone/>
            </a:pPr>
            <a:endParaRPr lang="ar-SA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600" dirty="0" smtClean="0"/>
              <a:t>العَكْسُ قَلْبُ جُـزْأَيِ القَضِيَّـةْ		مَـــعَ بـقَــاءِ الـصِّـدْقِ وَالكَيْـفِـيَّـةْ</a:t>
            </a:r>
          </a:p>
          <a:p>
            <a:pPr>
              <a:buNone/>
            </a:pPr>
            <a:r>
              <a:rPr lang="ar-SA" sz="2600" dirty="0" smtClean="0"/>
              <a:t>وَالـكَـمِّ إِلاّ المُـوجِـبَ الكُلِّـيَّـةْ		فَعَوَّضُوهـا المُوجِـبَ الـجـزْئِـيَّــةْ</a:t>
            </a:r>
          </a:p>
          <a:p>
            <a:pPr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العكس عند </a:t>
            </a:r>
            <a:r>
              <a:rPr lang="ar-SA" sz="2800" dirty="0" err="1" smtClean="0"/>
              <a:t>المناطقة</a:t>
            </a:r>
            <a:r>
              <a:rPr lang="ar-SA" sz="2800" dirty="0" smtClean="0"/>
              <a:t> </a:t>
            </a:r>
            <a:r>
              <a:rPr lang="ar-SA" sz="2800" dirty="0" err="1" smtClean="0"/>
              <a:t>هو:</a:t>
            </a:r>
            <a:r>
              <a:rPr lang="ar-SA" sz="2800" dirty="0" smtClean="0"/>
              <a:t> </a:t>
            </a:r>
          </a:p>
          <a:p>
            <a:pPr algn="ctr">
              <a:buNone/>
            </a:pPr>
            <a:r>
              <a:rPr lang="ar-SA" sz="2800" dirty="0" smtClean="0"/>
              <a:t>تبديل طرفي القضية مع لزوم بقاء الصدق والكيف  و الكم.</a:t>
            </a:r>
          </a:p>
          <a:p>
            <a:pPr algn="ctr">
              <a:buNone/>
            </a:pPr>
            <a:r>
              <a:rPr lang="ar-SA" sz="2800" dirty="0" smtClean="0"/>
              <a:t> إذا يشترط في العكس عند </a:t>
            </a:r>
            <a:r>
              <a:rPr lang="ar-SA" sz="2800" dirty="0" err="1" smtClean="0"/>
              <a:t>المناطقة: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1- تبديل </a:t>
            </a:r>
            <a:r>
              <a:rPr lang="ar-SA" sz="2800" dirty="0" err="1" smtClean="0"/>
              <a:t>الطرفين .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2- بقاء </a:t>
            </a:r>
            <a:r>
              <a:rPr lang="ar-SA" sz="2800" dirty="0" err="1" smtClean="0"/>
              <a:t>الصدق،أي: </a:t>
            </a:r>
            <a:r>
              <a:rPr lang="ar-SA" sz="2800" dirty="0" smtClean="0"/>
              <a:t>(لا يكون تبديل الطرفين موجبا لكذب القضية الثانية</a:t>
            </a:r>
            <a:r>
              <a:rPr lang="ar-SA" sz="2800" dirty="0" err="1" smtClean="0"/>
              <a:t>)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3- بقاء الكيف، </a:t>
            </a:r>
            <a:r>
              <a:rPr lang="ar-SA" sz="2800" dirty="0" err="1" smtClean="0"/>
              <a:t>أي : </a:t>
            </a:r>
            <a:r>
              <a:rPr lang="ar-SA" sz="2800" dirty="0" smtClean="0"/>
              <a:t>(الإيجاب </a:t>
            </a:r>
            <a:r>
              <a:rPr lang="ar-SA" sz="2800" dirty="0" err="1" smtClean="0"/>
              <a:t>والنفي )</a:t>
            </a:r>
            <a:endParaRPr lang="ar-SA" sz="2800" dirty="0" smtClean="0"/>
          </a:p>
          <a:p>
            <a:pPr>
              <a:buNone/>
            </a:pPr>
            <a:r>
              <a:rPr lang="ar-SA" sz="2800" dirty="0" smtClean="0"/>
              <a:t>4- بقاء الكم، </a:t>
            </a:r>
            <a:r>
              <a:rPr lang="ar-SA" sz="2800" dirty="0" err="1" smtClean="0"/>
              <a:t>أي:</a:t>
            </a:r>
            <a:r>
              <a:rPr lang="ar-SA" sz="2800" dirty="0" smtClean="0"/>
              <a:t>(الكلية والجزئية</a:t>
            </a:r>
            <a:r>
              <a:rPr lang="ar-SA" sz="2800" dirty="0" err="1" smtClean="0"/>
              <a:t>)</a:t>
            </a:r>
            <a:endParaRPr lang="ar-SA" sz="2800" dirty="0" smtClean="0"/>
          </a:p>
          <a:p>
            <a:pPr algn="ctr">
              <a:buNone/>
            </a:pPr>
            <a:endParaRPr lang="ar-SA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SA" dirty="0" smtClean="0"/>
              <a:t>والقضايا كلها تنعكس مع بقاء ضابط الصدق والكيف </a:t>
            </a:r>
            <a:r>
              <a:rPr lang="ar-SA" dirty="0" err="1" smtClean="0"/>
              <a:t>والكم،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إلا الكلية الموجبة يبقى الصدق والكيف ولا يبقى </a:t>
            </a:r>
            <a:r>
              <a:rPr lang="ar-SA" dirty="0" err="1" smtClean="0"/>
              <a:t>الكم،</a:t>
            </a:r>
            <a:r>
              <a:rPr lang="ar-SA" dirty="0" smtClean="0"/>
              <a:t> </a:t>
            </a:r>
          </a:p>
          <a:p>
            <a:pPr algn="ctr">
              <a:buNone/>
            </a:pPr>
            <a:r>
              <a:rPr lang="ar-SA" dirty="0" smtClean="0"/>
              <a:t>فتنعكس إلى جزئية موجبة.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340768"/>
            <a:ext cx="8884096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600" dirty="0" smtClean="0"/>
              <a:t>وَالعَكْسُ لازِمٌ لِغَيْرِ مَا وُجِـدْ		</a:t>
            </a:r>
            <a:r>
              <a:rPr lang="ar-SA" sz="2600" dirty="0" err="1" smtClean="0"/>
              <a:t>بِـهِ</a:t>
            </a:r>
            <a:r>
              <a:rPr lang="ar-SA" sz="2600" dirty="0" smtClean="0"/>
              <a:t> اجْتِمَاعُ </a:t>
            </a:r>
            <a:r>
              <a:rPr lang="ar-SA" sz="2600" dirty="0" err="1" smtClean="0"/>
              <a:t>الخِسَّتـيْـنِ</a:t>
            </a:r>
            <a:r>
              <a:rPr lang="ar-SA" sz="2600" dirty="0" smtClean="0"/>
              <a:t> فَاقْتَـصِـدْ</a:t>
            </a:r>
          </a:p>
          <a:p>
            <a:pPr>
              <a:buNone/>
            </a:pPr>
            <a:r>
              <a:rPr lang="ar-SA" sz="2600" dirty="0" smtClean="0"/>
              <a:t>وَمِثْلُهـا المُهْمَلةُ السَّــلْبِيَّة 		لأَّنــهَا فِــي قُــــوَّةِ الجُـزْئِيَّـــــة</a:t>
            </a:r>
          </a:p>
          <a:p>
            <a:pPr algn="ctr">
              <a:buNone/>
            </a:pP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العكس يتحقق في كل قضية لم يجتمع فيها </a:t>
            </a:r>
            <a:r>
              <a:rPr lang="ar-SA" sz="2800" dirty="0" err="1" smtClean="0"/>
              <a:t>خستان؛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 وهما السلب </a:t>
            </a:r>
            <a:r>
              <a:rPr lang="ar-SA" sz="2800" dirty="0" err="1" smtClean="0"/>
              <a:t>والجزئية،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فتخرج الجزئية السالبة، </a:t>
            </a:r>
            <a:r>
              <a:rPr lang="ar-SA" sz="2800" dirty="0" err="1" smtClean="0"/>
              <a:t>أماالمهملة</a:t>
            </a:r>
            <a:r>
              <a:rPr lang="ar-SA" sz="2800" dirty="0" smtClean="0"/>
              <a:t> السالبة فهي في قوتها فتخرج معها أيضا.</a:t>
            </a:r>
          </a:p>
          <a:p>
            <a:pPr algn="ctr">
              <a:buNone/>
            </a:pPr>
            <a:r>
              <a:rPr lang="ar-SA" sz="2800" dirty="0" smtClean="0"/>
              <a:t>وبهذا تكون القضايا </a:t>
            </a:r>
            <a:r>
              <a:rPr lang="ar-SA" sz="2800" dirty="0" err="1" smtClean="0"/>
              <a:t>الحملية</a:t>
            </a:r>
            <a:r>
              <a:rPr lang="ar-SA" sz="2800" dirty="0" smtClean="0"/>
              <a:t> التي يصح عكسها </a:t>
            </a:r>
            <a:r>
              <a:rPr lang="ar-SA" sz="2800" dirty="0" err="1" smtClean="0"/>
              <a:t>هي:</a:t>
            </a:r>
            <a:endParaRPr lang="ar-SA" sz="2800" dirty="0" smtClean="0"/>
          </a:p>
          <a:p>
            <a:pPr algn="ctr">
              <a:buNone/>
            </a:pPr>
            <a:r>
              <a:rPr lang="ar-SA" sz="2800" dirty="0" smtClean="0"/>
              <a:t>- الشخصية </a:t>
            </a:r>
            <a:r>
              <a:rPr lang="ar-SA" sz="2800" dirty="0" err="1" smtClean="0"/>
              <a:t>الموجبة  </a:t>
            </a:r>
            <a:r>
              <a:rPr lang="ar-SA" sz="2800" dirty="0" smtClean="0"/>
              <a:t>-والشخصية السالبة</a:t>
            </a:r>
          </a:p>
          <a:p>
            <a:pPr algn="ctr">
              <a:buNone/>
            </a:pPr>
            <a:r>
              <a:rPr lang="ar-SA" sz="2800" dirty="0" smtClean="0"/>
              <a:t>- الكلية </a:t>
            </a:r>
            <a:r>
              <a:rPr lang="ar-SA" sz="2800" dirty="0" err="1" smtClean="0"/>
              <a:t>الموجبة  </a:t>
            </a:r>
            <a:r>
              <a:rPr lang="ar-SA" sz="2800" dirty="0" smtClean="0"/>
              <a:t>-والكلية السالبة</a:t>
            </a:r>
          </a:p>
          <a:p>
            <a:pPr algn="ctr">
              <a:buNone/>
            </a:pPr>
            <a:r>
              <a:rPr lang="ar-SA" sz="2800" dirty="0" smtClean="0"/>
              <a:t>- الجزئية </a:t>
            </a:r>
            <a:r>
              <a:rPr lang="ar-SA" sz="2800" dirty="0" err="1" smtClean="0"/>
              <a:t>الموجبة  </a:t>
            </a:r>
            <a:r>
              <a:rPr lang="ar-SA" sz="2800" dirty="0" smtClean="0"/>
              <a:t>-والمهملة الموجبة</a:t>
            </a:r>
          </a:p>
          <a:p>
            <a:pPr>
              <a:buNone/>
            </a:pPr>
            <a:endParaRPr lang="ar-SA" sz="2600" dirty="0" smtClean="0"/>
          </a:p>
          <a:p>
            <a:pPr>
              <a:buNone/>
            </a:pPr>
            <a:endParaRPr lang="ar-SA" sz="26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1151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dirty="0" smtClean="0"/>
              <a:t>ويتضح هذا </a:t>
            </a:r>
            <a:r>
              <a:rPr lang="ar-SA" dirty="0" err="1" smtClean="0"/>
              <a:t>بالأمثلة: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1- الشخصية </a:t>
            </a:r>
            <a:r>
              <a:rPr lang="ar-SA" dirty="0" err="1" smtClean="0"/>
              <a:t>الموجبة: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عمر هو الفاروق 	تنعكس 	 الفاروق هو عمر </a:t>
            </a:r>
          </a:p>
          <a:p>
            <a:pPr>
              <a:buNone/>
            </a:pPr>
            <a:r>
              <a:rPr lang="ar-SA" dirty="0" smtClean="0"/>
              <a:t>2-الشخصية </a:t>
            </a:r>
            <a:r>
              <a:rPr lang="ar-SA" dirty="0" err="1" smtClean="0"/>
              <a:t>السالبة: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		زيد ليس بفرس	تنعكس  	الفرس ليس بزيد </a:t>
            </a:r>
          </a:p>
          <a:p>
            <a:pPr>
              <a:buNone/>
            </a:pPr>
            <a:r>
              <a:rPr lang="ar-SA" dirty="0" smtClean="0"/>
              <a:t>3- الكلية </a:t>
            </a:r>
            <a:r>
              <a:rPr lang="ar-SA" dirty="0" err="1" smtClean="0"/>
              <a:t>الموجبة </a:t>
            </a:r>
            <a:r>
              <a:rPr lang="ar-SA" dirty="0" err="1" smtClean="0">
                <a:sym typeface="Wingdings" pitchFamily="2" charset="2"/>
              </a:rPr>
              <a:t>: </a:t>
            </a:r>
            <a:r>
              <a:rPr lang="ar-SA" sz="2400" dirty="0" smtClean="0">
                <a:sym typeface="Wingdings" pitchFamily="2" charset="2"/>
              </a:rPr>
              <a:t>(تنعكس موجبة جزئية</a:t>
            </a:r>
            <a:r>
              <a:rPr lang="ar-SA" sz="2400" dirty="0" err="1" smtClean="0">
                <a:sym typeface="Wingdings" pitchFamily="2" charset="2"/>
              </a:rPr>
              <a:t>)</a:t>
            </a:r>
            <a:endParaRPr lang="ar-SA" sz="2400" dirty="0" smtClean="0"/>
          </a:p>
          <a:p>
            <a:pPr algn="ctr">
              <a:buNone/>
            </a:pPr>
            <a:r>
              <a:rPr lang="ar-SA" dirty="0" smtClean="0"/>
              <a:t>كل ماء سائل 	   تنعكس 	   بعض السائل ماء</a:t>
            </a:r>
          </a:p>
          <a:p>
            <a:pPr>
              <a:buNone/>
            </a:pPr>
            <a:r>
              <a:rPr lang="ar-SA" dirty="0" smtClean="0"/>
              <a:t>4-</a:t>
            </a:r>
            <a:r>
              <a:rPr lang="ar-SA" dirty="0" err="1" smtClean="0"/>
              <a:t>الكليةالسالبة</a:t>
            </a:r>
            <a:r>
              <a:rPr lang="ar-SA" dirty="0" smtClean="0"/>
              <a:t> </a:t>
            </a:r>
            <a:r>
              <a:rPr lang="ar-SA" dirty="0" err="1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لاشيء من الحيوان جماد  	تنعكس      لا شيء من الجماد حيوان</a:t>
            </a:r>
          </a:p>
          <a:p>
            <a:pPr>
              <a:buNone/>
            </a:pPr>
            <a:r>
              <a:rPr lang="ar-SA" dirty="0" smtClean="0"/>
              <a:t>5-الجزئية </a:t>
            </a:r>
            <a:r>
              <a:rPr lang="ar-SA" dirty="0" err="1" smtClean="0"/>
              <a:t>الموجبة 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بعض الماء سائل  	تنعكس 	بعض السائل ماء.</a:t>
            </a:r>
          </a:p>
          <a:p>
            <a:pPr>
              <a:buNone/>
            </a:pPr>
            <a:r>
              <a:rPr lang="ar-SA" dirty="0" smtClean="0"/>
              <a:t>6-المهملة </a:t>
            </a:r>
            <a:r>
              <a:rPr lang="ar-SA" dirty="0" err="1" smtClean="0"/>
              <a:t>الموجبة: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		الإنسان ناطق		تنعكس</a:t>
            </a:r>
            <a:r>
              <a:rPr lang="ar-SA" smtClean="0"/>
              <a:t>	الناطق إنسان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13590</TotalTime>
  <Words>275</Words>
  <Application>Microsoft Office PowerPoint</Application>
  <PresentationFormat>عرض على الشاشة (3:4)‏</PresentationFormat>
  <Paragraphs>194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5" baseType="lpstr">
      <vt:lpstr>Franklin Gothic Book</vt:lpstr>
      <vt:lpstr>Franklin Gothic Medium</vt:lpstr>
      <vt:lpstr>Tahoma</vt:lpstr>
      <vt:lpstr>Wingdings</vt:lpstr>
      <vt:lpstr>Wingdings 2</vt:lpstr>
      <vt:lpstr>رحلة</vt:lpstr>
      <vt:lpstr>أحكام القضايا</vt:lpstr>
      <vt:lpstr>فصل في التناقض</vt:lpstr>
      <vt:lpstr>عرض تقديمي في PowerPoint</vt:lpstr>
      <vt:lpstr>عرض تقديمي في PowerPoint</vt:lpstr>
      <vt:lpstr>فَصْلٌ في العَكْس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بابٌ في القيَاسِ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DEEL</cp:lastModifiedBy>
  <cp:revision>544</cp:revision>
  <dcterms:created xsi:type="dcterms:W3CDTF">2013-02-11T14:11:51Z</dcterms:created>
  <dcterms:modified xsi:type="dcterms:W3CDTF">2013-12-30T13:15:07Z</dcterms:modified>
</cp:coreProperties>
</file>