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8" r:id="rId14"/>
    <p:sldId id="269" r:id="rId15"/>
    <p:sldId id="271"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752" autoAdjust="0"/>
    <p:restoredTop sz="94660"/>
  </p:normalViewPr>
  <p:slideViewPr>
    <p:cSldViewPr>
      <p:cViewPr varScale="1">
        <p:scale>
          <a:sx n="67" d="100"/>
          <a:sy n="67" d="100"/>
        </p:scale>
        <p:origin x="-12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pPr/>
              <a:t>01/04/34</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01/04/34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01/04/34</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pPr/>
              <a:t>01/04/34</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pPr/>
              <a:t>01/04/34</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pPr/>
              <a:t>01/04/34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01/04/34</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01/04/34</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01/04/34</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01/04/34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pPr/>
              <a:t>01/04/34</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chor="ctr"/>
          <a:lstStyle/>
          <a:p>
            <a:r>
              <a:rPr lang="ar-SA" dirty="0" smtClean="0"/>
              <a:t>أصول الفقه 130</a:t>
            </a:r>
            <a:endParaRPr lang="ar-SA" dirty="0"/>
          </a:p>
        </p:txBody>
      </p:sp>
      <p:sp>
        <p:nvSpPr>
          <p:cNvPr id="3" name="عنوان فرعي 2"/>
          <p:cNvSpPr>
            <a:spLocks noGrp="1"/>
          </p:cNvSpPr>
          <p:nvPr>
            <p:ph type="subTitle" idx="1"/>
          </p:nvPr>
        </p:nvSpPr>
        <p:spPr/>
        <p:txBody>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موضوع أصول </a:t>
            </a:r>
            <a:r>
              <a:rPr lang="ar-SA" b="1" dirty="0" err="1" smtClean="0"/>
              <a:t>الفقه :</a:t>
            </a:r>
            <a:endParaRPr lang="en-US" dirty="0" smtClean="0"/>
          </a:p>
        </p:txBody>
      </p:sp>
      <p:sp>
        <p:nvSpPr>
          <p:cNvPr id="3" name="عنصر نائب للمحتوى 2"/>
          <p:cNvSpPr>
            <a:spLocks noGrp="1"/>
          </p:cNvSpPr>
          <p:nvPr>
            <p:ph idx="1"/>
          </p:nvPr>
        </p:nvSpPr>
        <p:spPr>
          <a:xfrm>
            <a:off x="304800" y="1340768"/>
            <a:ext cx="8686800" cy="4896544"/>
          </a:xfrm>
        </p:spPr>
        <p:txBody>
          <a:bodyPr>
            <a:normAutofit lnSpcReduction="10000"/>
          </a:bodyPr>
          <a:lstStyle/>
          <a:p>
            <a:pPr>
              <a:buNone/>
            </a:pPr>
            <a:r>
              <a:rPr lang="ar-SA" dirty="0" smtClean="0"/>
              <a:t>	موضوع أصول الفقه الأدلة الشرعية التي يتوصل </a:t>
            </a:r>
            <a:r>
              <a:rPr lang="ar-SA" dirty="0" err="1" smtClean="0"/>
              <a:t>بها</a:t>
            </a:r>
            <a:r>
              <a:rPr lang="ar-SA" dirty="0" smtClean="0"/>
              <a:t> إلى الأحكام, وهو بذلك يتناول أربعة أمور </a:t>
            </a:r>
            <a:r>
              <a:rPr lang="ar-SA" dirty="0" err="1" smtClean="0"/>
              <a:t>رئيسية :</a:t>
            </a:r>
            <a:r>
              <a:rPr lang="ar-SA" dirty="0" smtClean="0"/>
              <a:t> </a:t>
            </a:r>
            <a:endParaRPr lang="en-US" dirty="0" smtClean="0"/>
          </a:p>
          <a:p>
            <a:pPr lvl="0">
              <a:buNone/>
            </a:pPr>
            <a:r>
              <a:rPr lang="ar-SA" dirty="0" smtClean="0"/>
              <a:t>	1- </a:t>
            </a:r>
            <a:r>
              <a:rPr lang="ar-SA" sz="3600" b="1" dirty="0" smtClean="0">
                <a:latin typeface="Arial" pitchFamily="34" charset="0"/>
                <a:cs typeface="Arial" pitchFamily="34" charset="0"/>
              </a:rPr>
              <a:t>أدلة الفقه </a:t>
            </a:r>
            <a:r>
              <a:rPr lang="ar-SA" sz="3600" b="1" dirty="0" err="1" smtClean="0">
                <a:latin typeface="Arial" pitchFamily="34" charset="0"/>
                <a:cs typeface="Arial" pitchFamily="34" charset="0"/>
              </a:rPr>
              <a:t>الإجمالية </a:t>
            </a:r>
            <a:r>
              <a:rPr lang="ar-SA" dirty="0" smtClean="0"/>
              <a:t>: كالكتاب والسنة والإجماع والقياس والعرف وقول الصحابي ونحو </a:t>
            </a:r>
            <a:r>
              <a:rPr lang="ar-SA" dirty="0" err="1" smtClean="0"/>
              <a:t>ذلك .</a:t>
            </a:r>
            <a:endParaRPr lang="en-US" dirty="0" smtClean="0"/>
          </a:p>
          <a:p>
            <a:pPr lvl="0">
              <a:buNone/>
            </a:pPr>
            <a:r>
              <a:rPr lang="ar-SA" dirty="0" smtClean="0"/>
              <a:t>	2- </a:t>
            </a:r>
            <a:r>
              <a:rPr lang="ar-SA" sz="3600" b="1" dirty="0" err="1" smtClean="0">
                <a:latin typeface="Arial" pitchFamily="34" charset="0"/>
                <a:cs typeface="Arial" pitchFamily="34" charset="0"/>
              </a:rPr>
              <a:t>الأحكام </a:t>
            </a:r>
            <a:r>
              <a:rPr lang="ar-SA" sz="3600" b="1" dirty="0" smtClean="0">
                <a:latin typeface="Arial" pitchFamily="34" charset="0"/>
                <a:cs typeface="Arial" pitchFamily="34" charset="0"/>
              </a:rPr>
              <a:t>: </a:t>
            </a:r>
            <a:r>
              <a:rPr lang="ar-SA" dirty="0" smtClean="0"/>
              <a:t>ولا يقصد </a:t>
            </a:r>
            <a:r>
              <a:rPr lang="ar-SA" dirty="0" err="1" smtClean="0"/>
              <a:t>بها</a:t>
            </a:r>
            <a:r>
              <a:rPr lang="ar-SA" dirty="0" smtClean="0"/>
              <a:t> ذكر الأحكام الشرعية وأقسامه وحكم كل قسم ومعرفة الحاكم والمحكوم </a:t>
            </a:r>
            <a:r>
              <a:rPr lang="ar-SA" dirty="0" err="1" smtClean="0"/>
              <a:t>به</a:t>
            </a:r>
            <a:r>
              <a:rPr lang="ar-SA" dirty="0" smtClean="0"/>
              <a:t> والمحكوم عليه ونحو ذلك.</a:t>
            </a:r>
            <a:endParaRPr lang="en-US" dirty="0" smtClean="0"/>
          </a:p>
          <a:p>
            <a:pPr lvl="0">
              <a:buNone/>
            </a:pPr>
            <a:r>
              <a:rPr lang="ar-SA" dirty="0" smtClean="0"/>
              <a:t>	</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buNone/>
            </a:pPr>
            <a:r>
              <a:rPr lang="ar-SA" dirty="0" smtClean="0"/>
              <a:t>	3- </a:t>
            </a:r>
            <a:r>
              <a:rPr lang="ar-SA" sz="3600" b="1" dirty="0" smtClean="0">
                <a:latin typeface="Arial" pitchFamily="34" charset="0"/>
                <a:cs typeface="Arial" pitchFamily="34" charset="0"/>
              </a:rPr>
              <a:t>كيفية دلالة الأدلة على الأحكام: </a:t>
            </a:r>
            <a:r>
              <a:rPr lang="ar-SA" dirty="0" smtClean="0"/>
              <a:t>كمعرفة كون الدليل يدل على الحكم الشرعي من طريق المنطوق أو المفهوم أو الاقتضاء أو العموم ونحو </a:t>
            </a:r>
            <a:r>
              <a:rPr lang="ar-SA" dirty="0" err="1" smtClean="0"/>
              <a:t>ذلك .</a:t>
            </a:r>
            <a:endParaRPr lang="en-US" dirty="0" smtClean="0"/>
          </a:p>
          <a:p>
            <a:pPr lvl="0">
              <a:buNone/>
            </a:pPr>
            <a:r>
              <a:rPr lang="ar-SA" dirty="0" smtClean="0"/>
              <a:t>	4- </a:t>
            </a:r>
            <a:r>
              <a:rPr lang="ar-SA" sz="3600" b="1" dirty="0" smtClean="0">
                <a:latin typeface="Arial" pitchFamily="34" charset="0"/>
                <a:cs typeface="Arial" pitchFamily="34" charset="0"/>
              </a:rPr>
              <a:t>المستدل بالأدلة على </a:t>
            </a:r>
            <a:r>
              <a:rPr lang="ar-SA" sz="3600" b="1" dirty="0" err="1" smtClean="0">
                <a:latin typeface="Arial" pitchFamily="34" charset="0"/>
                <a:cs typeface="Arial" pitchFamily="34" charset="0"/>
              </a:rPr>
              <a:t>الأحكام </a:t>
            </a:r>
            <a:r>
              <a:rPr lang="ar-SA" sz="3600" b="1" dirty="0" smtClean="0">
                <a:latin typeface="Arial" pitchFamily="34" charset="0"/>
                <a:cs typeface="Arial" pitchFamily="34" charset="0"/>
              </a:rPr>
              <a:t>: </a:t>
            </a:r>
            <a:r>
              <a:rPr lang="ar-SA" dirty="0" smtClean="0"/>
              <a:t>وهو المجتهد أي معرفة صفاته وشروط الاجتهاد وما يلحق بذلك كمعرفة المقلد والإفتاء ونحو </a:t>
            </a:r>
            <a:r>
              <a:rPr lang="ar-SA" dirty="0" err="1" smtClean="0"/>
              <a:t>ذلك .</a:t>
            </a:r>
            <a:endParaRPr lang="en-US" dirty="0" smtClean="0"/>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smtClean="0"/>
              <a:t>استمداد أصول </a:t>
            </a:r>
            <a:r>
              <a:rPr lang="ar-SA" b="1" dirty="0" err="1" smtClean="0"/>
              <a:t>الفقه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92500"/>
          </a:bodyPr>
          <a:lstStyle/>
          <a:p>
            <a:pPr>
              <a:buNone/>
            </a:pPr>
            <a:r>
              <a:rPr lang="ar-SA" dirty="0" smtClean="0"/>
              <a:t>	 يستمد أصول الفقه معلوماته من ثلاثة </a:t>
            </a:r>
            <a:r>
              <a:rPr lang="ar-SA" dirty="0" err="1" smtClean="0"/>
              <a:t>علوم :</a:t>
            </a:r>
            <a:r>
              <a:rPr lang="ar-SA" dirty="0" smtClean="0"/>
              <a:t> </a:t>
            </a:r>
          </a:p>
          <a:p>
            <a:pPr algn="ctr">
              <a:buNone/>
            </a:pPr>
            <a:r>
              <a:rPr lang="ar-SA" dirty="0" smtClean="0"/>
              <a:t>علم </a:t>
            </a:r>
            <a:r>
              <a:rPr lang="ar-SA" dirty="0" err="1" smtClean="0"/>
              <a:t>الكلام </a:t>
            </a:r>
            <a:r>
              <a:rPr lang="ar-SA" dirty="0" smtClean="0"/>
              <a:t>, </a:t>
            </a:r>
            <a:r>
              <a:rPr lang="ar-SA" dirty="0" err="1" smtClean="0"/>
              <a:t>والعربية </a:t>
            </a:r>
            <a:r>
              <a:rPr lang="ar-SA" dirty="0" smtClean="0"/>
              <a:t>, والأحكام الشرعية  </a:t>
            </a:r>
          </a:p>
          <a:p>
            <a:pPr>
              <a:buNone/>
            </a:pPr>
            <a:r>
              <a:rPr lang="ar-SA" dirty="0" smtClean="0"/>
              <a:t>	وإيضاح ذلك فيما </a:t>
            </a:r>
            <a:r>
              <a:rPr lang="ar-SA" dirty="0" err="1" smtClean="0"/>
              <a:t>يلي :</a:t>
            </a:r>
            <a:endParaRPr lang="en-US" dirty="0" smtClean="0"/>
          </a:p>
          <a:p>
            <a:pPr lvl="0">
              <a:buNone/>
            </a:pPr>
            <a:r>
              <a:rPr lang="ar-SA" b="1" dirty="0" smtClean="0"/>
              <a:t>	</a:t>
            </a:r>
            <a:r>
              <a:rPr lang="ar-SA" sz="3500" b="1" dirty="0" smtClean="0">
                <a:latin typeface="Arial" pitchFamily="34" charset="0"/>
                <a:cs typeface="Arial" pitchFamily="34" charset="0"/>
              </a:rPr>
              <a:t>أما استمداده من علم </a:t>
            </a:r>
            <a:r>
              <a:rPr lang="ar-SA" sz="3500" b="1" dirty="0" err="1" smtClean="0">
                <a:latin typeface="Arial" pitchFamily="34" charset="0"/>
                <a:cs typeface="Arial" pitchFamily="34" charset="0"/>
              </a:rPr>
              <a:t>الكلام</a:t>
            </a:r>
            <a:r>
              <a:rPr lang="ar-SA" sz="3500" dirty="0" err="1" smtClean="0"/>
              <a:t> </a:t>
            </a:r>
            <a:r>
              <a:rPr lang="ar-SA" sz="3500" dirty="0" smtClean="0"/>
              <a:t>؛ </a:t>
            </a:r>
            <a:r>
              <a:rPr lang="ar-SA" dirty="0" smtClean="0"/>
              <a:t>فلأن حجية الأدلة كالكتاب والسنة تثبت في علم الكلام إذ يتحدث في علم الكلام عن ثبوت الإيمان بالله ورسله وكتبه وصدق الإسلام ببيان المعجزات الدالة على </a:t>
            </a:r>
            <a:r>
              <a:rPr lang="ar-SA" dirty="0" err="1" smtClean="0"/>
              <a:t>هذا </a:t>
            </a:r>
            <a:r>
              <a:rPr lang="ar-SA" dirty="0" smtClean="0"/>
              <a:t>, ولأن كثيرا من الذين كتبوا في علم الكلام كتبوا في علم أصول الفقه مما أدى إلى وجود روابط كثيرة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lvl="0">
              <a:buNone/>
            </a:pPr>
            <a:r>
              <a:rPr lang="ar-SA" dirty="0" smtClean="0"/>
              <a:t>	</a:t>
            </a:r>
            <a:r>
              <a:rPr lang="ar-SA" sz="4200" b="1" dirty="0" smtClean="0">
                <a:latin typeface="Arial" pitchFamily="34" charset="0"/>
                <a:cs typeface="Arial" pitchFamily="34" charset="0"/>
              </a:rPr>
              <a:t>وأما استمداده من علم </a:t>
            </a:r>
            <a:r>
              <a:rPr lang="ar-SA" sz="4200" b="1" dirty="0" err="1" smtClean="0">
                <a:latin typeface="Arial" pitchFamily="34" charset="0"/>
                <a:cs typeface="Arial" pitchFamily="34" charset="0"/>
              </a:rPr>
              <a:t>العربية </a:t>
            </a:r>
            <a:r>
              <a:rPr lang="ar-SA" dirty="0" smtClean="0"/>
              <a:t>؛ فلأن ألفاظ الكتاب والسنة عربية فيتوقف فهم معناها ودلالتها على الأحكام على معرفة علم العربية الذي يبحث في معاني الألفاظ وأساليب </a:t>
            </a:r>
            <a:r>
              <a:rPr lang="ar-SA" dirty="0" err="1" smtClean="0"/>
              <a:t>الخطاب .</a:t>
            </a:r>
            <a:endParaRPr lang="en-US" dirty="0" smtClean="0"/>
          </a:p>
          <a:p>
            <a:pPr lvl="0">
              <a:buNone/>
            </a:pPr>
            <a:r>
              <a:rPr lang="ar-SA" b="1" dirty="0" smtClean="0"/>
              <a:t>	</a:t>
            </a:r>
            <a:r>
              <a:rPr lang="ar-SA" sz="4200" b="1" dirty="0" smtClean="0">
                <a:latin typeface="Arial" pitchFamily="34" charset="0"/>
                <a:cs typeface="Arial" pitchFamily="34" charset="0"/>
              </a:rPr>
              <a:t>وأما استمداده من علم الأحكام الشرعية العملية أي الفقه</a:t>
            </a:r>
            <a:r>
              <a:rPr lang="ar-SA" dirty="0" smtClean="0"/>
              <a:t>؛ فلأن الغرض من دراسة الأصول هو إثبات الأحكام أو نفيها ولا يمكن الإثبات أو النفي لشيء غير متصور فكان لابد من تصور الأحكام الشرعية وتصور أقسامها حتى يمكن تصور القصد إلى إثباتها أو نفيها والتمكن من إيضاح المسائل الأصولية بضرب الأمثال الفقهية </a:t>
            </a:r>
            <a:r>
              <a:rPr lang="ar-SA" dirty="0" err="1" smtClean="0"/>
              <a:t>لها .</a:t>
            </a:r>
            <a:endParaRPr lang="en-US" dirty="0" smtClean="0"/>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الغاية من أصول </a:t>
            </a:r>
            <a:r>
              <a:rPr lang="ar-SA" b="1" dirty="0" err="1" smtClean="0"/>
              <a:t>الفقه :</a:t>
            </a:r>
            <a:endParaRPr lang="en-US" dirty="0"/>
          </a:p>
        </p:txBody>
      </p:sp>
      <p:sp>
        <p:nvSpPr>
          <p:cNvPr id="3" name="عنصر نائب للمحتوى 2"/>
          <p:cNvSpPr>
            <a:spLocks noGrp="1"/>
          </p:cNvSpPr>
          <p:nvPr>
            <p:ph idx="1"/>
          </p:nvPr>
        </p:nvSpPr>
        <p:spPr/>
        <p:txBody>
          <a:bodyPr>
            <a:normAutofit fontScale="92500"/>
          </a:bodyPr>
          <a:lstStyle/>
          <a:p>
            <a:pPr>
              <a:buNone/>
            </a:pPr>
            <a:r>
              <a:rPr lang="ar-SA" dirty="0" smtClean="0"/>
              <a:t>	لدراسة علم أصول الفقه غايات وثمرات </a:t>
            </a:r>
            <a:r>
              <a:rPr lang="ar-SA" dirty="0" err="1" smtClean="0"/>
              <a:t>عديدة </a:t>
            </a:r>
            <a:r>
              <a:rPr lang="ar-SA" dirty="0" smtClean="0"/>
              <a:t>, </a:t>
            </a:r>
            <a:r>
              <a:rPr lang="ar-SA" dirty="0" err="1" smtClean="0"/>
              <a:t>منها:</a:t>
            </a:r>
            <a:r>
              <a:rPr lang="ar-SA" dirty="0" smtClean="0"/>
              <a:t> </a:t>
            </a:r>
            <a:endParaRPr lang="en-US" dirty="0" smtClean="0"/>
          </a:p>
          <a:p>
            <a:pPr lvl="0"/>
            <a:r>
              <a:rPr lang="ar-SA" dirty="0" smtClean="0"/>
              <a:t>القدرة على استنباط الأحكام الشرعية من </a:t>
            </a:r>
            <a:r>
              <a:rPr lang="ar-SA" dirty="0" err="1" smtClean="0"/>
              <a:t>أدلتها .</a:t>
            </a:r>
            <a:endParaRPr lang="en-US" dirty="0" smtClean="0"/>
          </a:p>
          <a:p>
            <a:pPr lvl="0"/>
            <a:r>
              <a:rPr lang="ar-SA" dirty="0" smtClean="0"/>
              <a:t>أنه من أكبر الوسائل لحفظ الدين وأدلته الكبرى من شبه المضللين حيث نستطيع بواسطة أصول الفقه الرد على من أنكر حجية حديث الآحاد ومن أنكر الإجماع والقياس وغير ذلك من الأدلة </a:t>
            </a:r>
            <a:r>
              <a:rPr lang="ar-SA" dirty="0" err="1" smtClean="0"/>
              <a:t>الشرعية .</a:t>
            </a:r>
            <a:endParaRPr lang="en-US" dirty="0" smtClean="0"/>
          </a:p>
          <a:p>
            <a:pPr lvl="0"/>
            <a:r>
              <a:rPr lang="ar-SA" dirty="0" smtClean="0"/>
              <a:t>أنه يفيد الباحثين في علم الفقه المقارن لأن علم الأصول من أسس </a:t>
            </a:r>
            <a:r>
              <a:rPr lang="ar-SA" dirty="0" err="1" smtClean="0"/>
              <a:t>المقارنة .</a:t>
            </a:r>
            <a:endParaRPr lang="en-US" dirty="0" smtClean="0"/>
          </a:p>
          <a:p>
            <a:pPr>
              <a:buNone/>
            </a:pP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124744"/>
            <a:ext cx="8686800" cy="5400600"/>
          </a:xfrm>
        </p:spPr>
        <p:txBody>
          <a:bodyPr>
            <a:normAutofit lnSpcReduction="10000"/>
          </a:bodyPr>
          <a:lstStyle/>
          <a:p>
            <a:pPr lvl="0"/>
            <a:r>
              <a:rPr lang="ar-SA" dirty="0" smtClean="0"/>
              <a:t>أنه يفيد الاطمئنان إلى أن الأحكام في المذاهب الفقهية قد سارت على علم ومنهج فيرفع ذلك الشكوك عن تلك المذاهب </a:t>
            </a:r>
            <a:r>
              <a:rPr lang="ar-SA" dirty="0" err="1" smtClean="0"/>
              <a:t>وأصحابها .</a:t>
            </a:r>
            <a:endParaRPr lang="en-US" dirty="0" smtClean="0"/>
          </a:p>
          <a:p>
            <a:pPr lvl="0"/>
            <a:r>
              <a:rPr lang="ar-SA" dirty="0" smtClean="0"/>
              <a:t>يفيد القضاة </a:t>
            </a:r>
            <a:r>
              <a:rPr lang="ar-SA" dirty="0" err="1" smtClean="0"/>
              <a:t>والمفتين </a:t>
            </a:r>
            <a:r>
              <a:rPr lang="ar-SA" dirty="0" smtClean="0"/>
              <a:t>, ويفيد أهل التخريج في معرفة حكم المسائل التي لم ينص عليها إمام المذهب وذلك بتخريجها على </a:t>
            </a:r>
            <a:r>
              <a:rPr lang="ar-SA" dirty="0" err="1" smtClean="0"/>
              <a:t>أصوله .</a:t>
            </a:r>
            <a:endParaRPr lang="en-US" dirty="0" smtClean="0"/>
          </a:p>
          <a:p>
            <a:pPr lvl="0"/>
            <a:r>
              <a:rPr lang="ar-SA" dirty="0" smtClean="0"/>
              <a:t>أن أصول الفقه يعين على فهم كثير من العلوم الأخرى كالتفسير والحديث والفقه واللغة والبلاغة والعقيدة </a:t>
            </a:r>
            <a:r>
              <a:rPr lang="ar-SA" dirty="0" err="1" smtClean="0"/>
              <a:t>وغيرها </a:t>
            </a:r>
            <a:r>
              <a:rPr lang="ar-SA" dirty="0" smtClean="0"/>
              <a:t>’ فإنه يحقق في الدارس قوة الإدراك لحقائق هذه العلوم والكشف عن </a:t>
            </a:r>
            <a:r>
              <a:rPr lang="ar-SA" dirty="0" err="1" smtClean="0"/>
              <a:t>دفائنها</a:t>
            </a:r>
            <a:r>
              <a:rPr lang="ar-SA" dirty="0" smtClean="0"/>
              <a:t> وكيفية النظر فيها والاستفادة </a:t>
            </a:r>
            <a:r>
              <a:rPr lang="ar-SA" dirty="0" err="1" smtClean="0"/>
              <a:t>منها .</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t>المقدمة:</a:t>
            </a:r>
            <a:endParaRPr lang="ar-SA" dirty="0"/>
          </a:p>
        </p:txBody>
      </p:sp>
      <p:sp>
        <p:nvSpPr>
          <p:cNvPr id="3" name="عنصر نائب للمحتوى 2"/>
          <p:cNvSpPr>
            <a:spLocks noGrp="1"/>
          </p:cNvSpPr>
          <p:nvPr>
            <p:ph idx="1"/>
          </p:nvPr>
        </p:nvSpPr>
        <p:spPr/>
        <p:txBody>
          <a:bodyPr>
            <a:normAutofit/>
          </a:bodyPr>
          <a:lstStyle/>
          <a:p>
            <a:r>
              <a:rPr lang="ar-SA" b="1" dirty="0" smtClean="0"/>
              <a:t>"أصول الفقه" له </a:t>
            </a:r>
            <a:r>
              <a:rPr lang="ar-SA" b="1" dirty="0" err="1" smtClean="0"/>
              <a:t>معنيان</a:t>
            </a:r>
            <a:r>
              <a:rPr lang="ar-SA" dirty="0" err="1" smtClean="0"/>
              <a:t>:</a:t>
            </a:r>
            <a:r>
              <a:rPr lang="ar-SA" dirty="0" smtClean="0"/>
              <a:t> </a:t>
            </a:r>
          </a:p>
          <a:p>
            <a:pPr>
              <a:buNone/>
            </a:pPr>
            <a:r>
              <a:rPr lang="ar-SA" dirty="0" smtClean="0"/>
              <a:t>	معنى باعتبار أنه مركب, ومعنى باعتبار أنه لقب</a:t>
            </a:r>
            <a:endParaRPr lang="en-US" dirty="0" smtClean="0"/>
          </a:p>
          <a:p>
            <a:r>
              <a:rPr lang="ar-SA" b="1" dirty="0" smtClean="0"/>
              <a:t>أما المعنى </a:t>
            </a:r>
            <a:r>
              <a:rPr lang="ar-SA" b="1" dirty="0" err="1" smtClean="0"/>
              <a:t>الأول:</a:t>
            </a:r>
            <a:r>
              <a:rPr lang="ar-SA" dirty="0" err="1" smtClean="0"/>
              <a:t> </a:t>
            </a:r>
            <a:r>
              <a:rPr lang="ar-SA" dirty="0" smtClean="0"/>
              <a:t>"أصول الفقه” اسم مركب من كلمتين </a:t>
            </a:r>
            <a:r>
              <a:rPr lang="ar-SA" dirty="0" err="1" smtClean="0"/>
              <a:t>وهما </a:t>
            </a:r>
            <a:r>
              <a:rPr lang="ar-SA" dirty="0" smtClean="0"/>
              <a:t>"أصول" </a:t>
            </a:r>
            <a:r>
              <a:rPr lang="ar-SA" dirty="0" err="1" smtClean="0"/>
              <a:t>و </a:t>
            </a:r>
            <a:r>
              <a:rPr lang="ar-SA" dirty="0" smtClean="0"/>
              <a:t>"فقه" وهذا مركب إضافي </a:t>
            </a:r>
            <a:r>
              <a:rPr lang="ar-SA" dirty="0" err="1" smtClean="0"/>
              <a:t>لأن </a:t>
            </a:r>
            <a:r>
              <a:rPr lang="ar-SA" dirty="0" smtClean="0"/>
              <a:t>"أصول" </a:t>
            </a:r>
            <a:r>
              <a:rPr lang="ar-SA" dirty="0" err="1" smtClean="0"/>
              <a:t>مضاف </a:t>
            </a:r>
            <a:r>
              <a:rPr lang="ar-SA" dirty="0" smtClean="0"/>
              <a:t>"والفقه" مضاف إليه, ومن المعلوم أن المركب لا يعرف إلا بعد معرفة أجزائه التي تركب منها.</a:t>
            </a:r>
          </a:p>
          <a:p>
            <a:pPr>
              <a:buNone/>
            </a:pPr>
            <a:r>
              <a:rPr lang="ar-SA" dirty="0" smtClean="0"/>
              <a:t>	إذا لا بد لنا هنا من معرفة المضاف والمضاف </a:t>
            </a:r>
            <a:r>
              <a:rPr lang="ar-SA" dirty="0" err="1" smtClean="0"/>
              <a:t>إليه:</a:t>
            </a:r>
            <a:r>
              <a:rPr lang="ar-SA" dirty="0" smtClean="0"/>
              <a:t>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فالأصول:</a:t>
            </a:r>
            <a:r>
              <a:rPr lang="ar-SA" dirty="0" smtClean="0"/>
              <a:t> جمع أصل </a:t>
            </a:r>
          </a:p>
          <a:p>
            <a:pPr>
              <a:buNone/>
            </a:pPr>
            <a:r>
              <a:rPr lang="ar-SA" dirty="0" smtClean="0"/>
              <a:t>	وهو في اللغة: ما ينبني عليه غيره سواءً كان البناء حسياً أو </a:t>
            </a:r>
            <a:r>
              <a:rPr lang="ar-SA" dirty="0" err="1" smtClean="0"/>
              <a:t>معنوياً.</a:t>
            </a:r>
            <a:r>
              <a:rPr lang="ar-SA" dirty="0" smtClean="0"/>
              <a:t> </a:t>
            </a:r>
          </a:p>
          <a:p>
            <a:pPr>
              <a:buNone/>
            </a:pPr>
            <a:r>
              <a:rPr lang="ar-SA" dirty="0" smtClean="0"/>
              <a:t>	من </a:t>
            </a:r>
            <a:r>
              <a:rPr lang="ar-SA" dirty="0" err="1" smtClean="0"/>
              <a:t>الابتناء</a:t>
            </a:r>
            <a:r>
              <a:rPr lang="ar-SA" dirty="0" smtClean="0"/>
              <a:t> الحسي </a:t>
            </a:r>
            <a:r>
              <a:rPr lang="ar-SA" dirty="0" err="1" smtClean="0"/>
              <a:t>إطلاقهم </a:t>
            </a:r>
            <a:r>
              <a:rPr lang="ar-SA" dirty="0" smtClean="0"/>
              <a:t>"الأصل" على أساس </a:t>
            </a:r>
            <a:r>
              <a:rPr lang="ar-SA" dirty="0" err="1" smtClean="0"/>
              <a:t>الدار.</a:t>
            </a:r>
            <a:r>
              <a:rPr lang="ar-SA" dirty="0" smtClean="0"/>
              <a:t> </a:t>
            </a:r>
          </a:p>
          <a:p>
            <a:pPr>
              <a:buNone/>
            </a:pPr>
            <a:r>
              <a:rPr lang="ar-SA" dirty="0" smtClean="0"/>
              <a:t>	ومن </a:t>
            </a:r>
            <a:r>
              <a:rPr lang="ar-SA" dirty="0" err="1" smtClean="0"/>
              <a:t>الابتناء</a:t>
            </a:r>
            <a:r>
              <a:rPr lang="ar-SA" dirty="0" smtClean="0"/>
              <a:t> المعنوي </a:t>
            </a:r>
            <a:r>
              <a:rPr lang="ar-SA" dirty="0" err="1" smtClean="0"/>
              <a:t>قولهم </a:t>
            </a:r>
            <a:r>
              <a:rPr lang="ar-SA" dirty="0" smtClean="0"/>
              <a:t>"الحقيقة أصل </a:t>
            </a:r>
            <a:r>
              <a:rPr lang="ar-SA" dirty="0" err="1" smtClean="0"/>
              <a:t>المجاز".</a:t>
            </a:r>
            <a:r>
              <a:rPr lang="ar-SA" dirty="0" smtClean="0"/>
              <a:t> </a:t>
            </a:r>
            <a:endParaRPr lang="en-US" dirty="0" smtClean="0"/>
          </a:p>
          <a:p>
            <a:endParaRPr lang="ar-SA"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268760"/>
            <a:ext cx="8686800" cy="5112568"/>
          </a:xfrm>
        </p:spPr>
        <p:txBody>
          <a:bodyPr>
            <a:normAutofit lnSpcReduction="10000"/>
          </a:bodyPr>
          <a:lstStyle/>
          <a:p>
            <a:pPr>
              <a:buNone/>
            </a:pPr>
            <a:r>
              <a:rPr lang="ar-SA" sz="3500" dirty="0" smtClean="0"/>
              <a:t>		وأما في الاصطلاح فله خمسة معاني:</a:t>
            </a:r>
            <a:endParaRPr lang="en-US" sz="3500" dirty="0" smtClean="0"/>
          </a:p>
          <a:p>
            <a:pPr lvl="0">
              <a:buNone/>
            </a:pPr>
            <a:r>
              <a:rPr lang="ar-SA" b="1" dirty="0" smtClean="0"/>
              <a:t>	</a:t>
            </a:r>
            <a:r>
              <a:rPr lang="ar-SA" sz="3500" dirty="0" smtClean="0"/>
              <a:t>1- </a:t>
            </a:r>
            <a:r>
              <a:rPr lang="ar-SA" b="1" dirty="0" smtClean="0"/>
              <a:t>الدليل</a:t>
            </a:r>
            <a:r>
              <a:rPr lang="ar-SA" sz="3500" dirty="0" smtClean="0"/>
              <a:t>: </a:t>
            </a:r>
            <a:r>
              <a:rPr lang="ar-SA" dirty="0" smtClean="0"/>
              <a:t>ومنه قولهم:"الأصل في وجوب الصلاة الكتاب والسنة والإجماع" أي دليلها الكتاب والسنة والإجماع.</a:t>
            </a:r>
            <a:endParaRPr lang="en-US" dirty="0" smtClean="0"/>
          </a:p>
          <a:p>
            <a:pPr lvl="0">
              <a:buNone/>
            </a:pPr>
            <a:r>
              <a:rPr lang="ar-SA" b="1" dirty="0" smtClean="0"/>
              <a:t>	2- القاعدة الكلية</a:t>
            </a:r>
            <a:r>
              <a:rPr lang="ar-SA" dirty="0" smtClean="0"/>
              <a:t>: ومنه قولهم:"إباحة الميتة للمضطر على خلاف الأصل" أي على خلاف القاعدة الكلية وهي تحريم أكل الميتة.</a:t>
            </a:r>
            <a:endParaRPr lang="en-US" dirty="0" smtClean="0"/>
          </a:p>
          <a:p>
            <a:pPr lvl="0">
              <a:buNone/>
            </a:pPr>
            <a:r>
              <a:rPr lang="ar-SA" b="1" dirty="0" smtClean="0"/>
              <a:t>	3- الراجح</a:t>
            </a:r>
            <a:r>
              <a:rPr lang="ar-SA" dirty="0" smtClean="0"/>
              <a:t>: ومنه قولهم:"الأصل في الكلام الحقيقة" أي الراجح عند السامع هو المعنى </a:t>
            </a:r>
            <a:r>
              <a:rPr lang="ar-SA" dirty="0" err="1" smtClean="0"/>
              <a:t>الحقيقي</a:t>
            </a:r>
            <a:r>
              <a:rPr lang="ar-SA" dirty="0" smtClean="0"/>
              <a:t> لا المجازي.</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04800" y="1412776"/>
            <a:ext cx="8686800" cy="4824536"/>
          </a:xfrm>
        </p:spPr>
        <p:txBody>
          <a:bodyPr>
            <a:normAutofit/>
          </a:bodyPr>
          <a:lstStyle/>
          <a:p>
            <a:pPr lvl="0">
              <a:buNone/>
            </a:pPr>
            <a:r>
              <a:rPr lang="ar-SA" b="1" dirty="0" smtClean="0"/>
              <a:t>	4-</a:t>
            </a:r>
            <a:r>
              <a:rPr lang="ar-SA" b="1" dirty="0" err="1" smtClean="0"/>
              <a:t>المقيس</a:t>
            </a:r>
            <a:r>
              <a:rPr lang="ar-SA" b="1" dirty="0" smtClean="0"/>
              <a:t> عليه</a:t>
            </a:r>
            <a:r>
              <a:rPr lang="ar-SA" dirty="0" smtClean="0"/>
              <a:t>:ومنه قولهم:"الخمر أصل في تحريم النبيذ" أي الخمر </a:t>
            </a:r>
            <a:r>
              <a:rPr lang="ar-SA" dirty="0" err="1" smtClean="0"/>
              <a:t>مقيس</a:t>
            </a:r>
            <a:r>
              <a:rPr lang="ar-SA" dirty="0" smtClean="0"/>
              <a:t> عليه حيث يقاس عليه النبيذ في تحريم الشرب.</a:t>
            </a:r>
            <a:endParaRPr lang="en-US" dirty="0" smtClean="0"/>
          </a:p>
          <a:p>
            <a:pPr lvl="0">
              <a:buNone/>
            </a:pPr>
            <a:r>
              <a:rPr lang="ar-SA" b="1" dirty="0" smtClean="0"/>
              <a:t>	</a:t>
            </a:r>
          </a:p>
          <a:p>
            <a:pPr lvl="0">
              <a:buNone/>
            </a:pPr>
            <a:r>
              <a:rPr lang="ar-SA" b="1" dirty="0" smtClean="0"/>
              <a:t>	5-المستصحب</a:t>
            </a:r>
            <a:r>
              <a:rPr lang="ar-SA" dirty="0" smtClean="0"/>
              <a:t> ومنه قولهم:لمن تيقن الطهارة وشك في </a:t>
            </a:r>
            <a:r>
              <a:rPr lang="ar-SA" dirty="0" err="1" smtClean="0"/>
              <a:t>الحدث </a:t>
            </a:r>
            <a:r>
              <a:rPr lang="ar-SA" dirty="0" smtClean="0"/>
              <a:t>"الأصل الطهارة" أي المستصحب الحكمُ بأنه على </a:t>
            </a:r>
            <a:r>
              <a:rPr lang="ar-SA" dirty="0" err="1" smtClean="0"/>
              <a:t>طهارة .</a:t>
            </a:r>
            <a:endParaRPr lang="en-US" dirty="0" smtClean="0"/>
          </a:p>
          <a:p>
            <a:pPr>
              <a:buNone/>
            </a:pPr>
            <a:r>
              <a:rPr lang="ar-SA" dirty="0" smtClean="0"/>
              <a:t>	</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	هذا والمراد هنا من </a:t>
            </a:r>
            <a:r>
              <a:rPr lang="ar-SA" dirty="0" err="1" smtClean="0"/>
              <a:t>كلمة </a:t>
            </a:r>
            <a:r>
              <a:rPr lang="ar-SA" dirty="0" smtClean="0"/>
              <a:t>"أصول" في </a:t>
            </a:r>
            <a:r>
              <a:rPr lang="ar-SA" dirty="0" err="1" smtClean="0"/>
              <a:t>قولنا </a:t>
            </a:r>
            <a:r>
              <a:rPr lang="ar-SA" dirty="0" smtClean="0"/>
              <a:t>"أصول الفقه" هو الأول وهو </a:t>
            </a:r>
            <a:r>
              <a:rPr lang="ar-SA" dirty="0" err="1" smtClean="0"/>
              <a:t>الدليل.</a:t>
            </a:r>
            <a:r>
              <a:rPr lang="ar-SA" dirty="0" smtClean="0"/>
              <a:t> </a:t>
            </a:r>
          </a:p>
          <a:p>
            <a:pPr>
              <a:buNone/>
            </a:pPr>
            <a:r>
              <a:rPr lang="ar-SA" dirty="0" smtClean="0"/>
              <a:t>	</a:t>
            </a:r>
            <a:r>
              <a:rPr lang="ar-SA" dirty="0" err="1" smtClean="0"/>
              <a:t>فمعنى </a:t>
            </a:r>
            <a:r>
              <a:rPr lang="ar-SA" dirty="0" smtClean="0"/>
              <a:t>"أصول الفقه" هو: أدلة </a:t>
            </a:r>
            <a:r>
              <a:rPr lang="ar-SA" dirty="0" err="1" smtClean="0"/>
              <a:t>الفقه.</a:t>
            </a:r>
            <a:r>
              <a:rPr lang="ar-SA" dirty="0" smtClean="0"/>
              <a:t> </a:t>
            </a:r>
          </a:p>
          <a:p>
            <a:pPr>
              <a:buNone/>
            </a:pPr>
            <a:r>
              <a:rPr lang="ar-SA" dirty="0" smtClean="0"/>
              <a:t>	والمقصود الأدلة الإجمالية: كالكتاب والسنة والإجماع والقياس </a:t>
            </a:r>
            <a:r>
              <a:rPr lang="ar-SA" dirty="0" err="1" smtClean="0"/>
              <a:t>وغيرها.</a:t>
            </a:r>
            <a:r>
              <a:rPr lang="ar-SA" dirty="0" smtClean="0"/>
              <a:t> </a:t>
            </a:r>
          </a:p>
          <a:p>
            <a:pPr>
              <a:buNone/>
            </a:pPr>
            <a:r>
              <a:rPr lang="ar-SA" dirty="0" smtClean="0"/>
              <a:t>	وقيل المراد المعنى الثاني“ القاعدة الكلية“ لأن علم الأصول عبارة عن قواعد كلية </a:t>
            </a:r>
            <a:r>
              <a:rPr lang="ar-SA" dirty="0" err="1" smtClean="0"/>
              <a:t>للفقه.</a:t>
            </a:r>
            <a:r>
              <a:rPr lang="ar-SA" dirty="0" smtClean="0"/>
              <a:t> </a:t>
            </a:r>
          </a:p>
          <a:p>
            <a:pPr>
              <a:buNone/>
            </a:pPr>
            <a:r>
              <a:rPr lang="ar-SA" dirty="0" smtClean="0"/>
              <a:t>	وقيل </a:t>
            </a:r>
            <a:r>
              <a:rPr lang="ar-SA" dirty="0" err="1" smtClean="0"/>
              <a:t>المراد </a:t>
            </a:r>
            <a:r>
              <a:rPr lang="ar-SA" dirty="0" smtClean="0"/>
              <a:t>"بأصول" هنا هو المعنى اللغوي“ما ينبني عليه غيره“ لأن الفقه يبنى على قواعد الأصول.</a:t>
            </a:r>
            <a:endParaRPr lang="en-US"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196752"/>
            <a:ext cx="8686800" cy="5184576"/>
          </a:xfrm>
        </p:spPr>
        <p:txBody>
          <a:bodyPr>
            <a:normAutofit lnSpcReduction="10000"/>
          </a:bodyPr>
          <a:lstStyle/>
          <a:p>
            <a:r>
              <a:rPr lang="ar-SA" b="1" dirty="0" smtClean="0"/>
              <a:t>والفقه:</a:t>
            </a:r>
            <a:r>
              <a:rPr lang="ar-SA" dirty="0" smtClean="0"/>
              <a:t> </a:t>
            </a:r>
            <a:r>
              <a:rPr lang="ar-SA" sz="3100" b="1" dirty="0" smtClean="0"/>
              <a:t>في اللغة: </a:t>
            </a:r>
            <a:r>
              <a:rPr lang="ar-SA" dirty="0" smtClean="0"/>
              <a:t>الفهم </a:t>
            </a:r>
            <a:r>
              <a:rPr lang="ar-SA" dirty="0" err="1" smtClean="0"/>
              <a:t>مطلقاً .</a:t>
            </a:r>
            <a:endParaRPr lang="en-US" dirty="0" smtClean="0"/>
          </a:p>
          <a:p>
            <a:pPr>
              <a:buNone/>
            </a:pPr>
            <a:r>
              <a:rPr lang="ar-SA" b="1" dirty="0" smtClean="0"/>
              <a:t>	وأما في </a:t>
            </a:r>
            <a:r>
              <a:rPr lang="ar-SA" b="1" dirty="0" err="1" smtClean="0"/>
              <a:t>الاصطلاح:</a:t>
            </a:r>
            <a:r>
              <a:rPr lang="ar-SA" dirty="0" smtClean="0"/>
              <a:t> </a:t>
            </a:r>
          </a:p>
          <a:p>
            <a:pPr>
              <a:buNone/>
            </a:pPr>
            <a:r>
              <a:rPr lang="ar-SA" dirty="0" smtClean="0"/>
              <a:t>	(العلم بالأحكام الشرعية العملية المكتسب من أدلتها </a:t>
            </a:r>
            <a:r>
              <a:rPr lang="ar-SA" dirty="0" err="1" smtClean="0"/>
              <a:t>التفصيلية .)</a:t>
            </a:r>
            <a:endParaRPr lang="en-US" dirty="0" smtClean="0"/>
          </a:p>
          <a:p>
            <a:pPr>
              <a:buNone/>
            </a:pPr>
            <a:r>
              <a:rPr lang="ar-SA" dirty="0" smtClean="0"/>
              <a:t>	(</a:t>
            </a:r>
            <a:r>
              <a:rPr lang="ar-SA" b="1" dirty="0" smtClean="0"/>
              <a:t>العلم</a:t>
            </a:r>
            <a:r>
              <a:rPr lang="ar-SA" dirty="0" smtClean="0"/>
              <a:t>): أي مطلق </a:t>
            </a:r>
            <a:r>
              <a:rPr lang="ar-SA" dirty="0" err="1" smtClean="0"/>
              <a:t>الإدراك </a:t>
            </a:r>
            <a:r>
              <a:rPr lang="ar-SA" dirty="0" smtClean="0"/>
              <a:t>،سواءً أكان عن طريق </a:t>
            </a:r>
            <a:r>
              <a:rPr lang="ar-SA" dirty="0" err="1" smtClean="0"/>
              <a:t>القطع </a:t>
            </a:r>
            <a:r>
              <a:rPr lang="ar-SA" dirty="0" smtClean="0"/>
              <a:t>: كتحريم </a:t>
            </a:r>
            <a:r>
              <a:rPr lang="ar-SA" dirty="0" err="1" smtClean="0"/>
              <a:t>الزنا</a:t>
            </a:r>
            <a:r>
              <a:rPr lang="ar-SA" dirty="0" smtClean="0"/>
              <a:t>، أو عن طريق الظن: ككون الوتر سنة لا واجباً.</a:t>
            </a:r>
            <a:endParaRPr lang="en-US" dirty="0" smtClean="0"/>
          </a:p>
          <a:p>
            <a:pPr>
              <a:buNone/>
            </a:pPr>
            <a:r>
              <a:rPr lang="ar-SA" dirty="0" smtClean="0"/>
              <a:t>	(</a:t>
            </a:r>
            <a:r>
              <a:rPr lang="ar-SA" b="1" dirty="0" smtClean="0"/>
              <a:t>بالأحكام</a:t>
            </a:r>
            <a:r>
              <a:rPr lang="ar-SA" dirty="0" smtClean="0"/>
              <a:t>):أول قيد في التعريف يخرج </a:t>
            </a:r>
            <a:r>
              <a:rPr lang="ar-SA" dirty="0" err="1" smtClean="0"/>
              <a:t>به</a:t>
            </a:r>
            <a:r>
              <a:rPr lang="ar-SA" dirty="0" smtClean="0"/>
              <a:t> العلم بالذوات والصفات التي ليست أحكاما </a:t>
            </a:r>
          </a:p>
          <a:p>
            <a:pPr>
              <a:buNone/>
            </a:pPr>
            <a:r>
              <a:rPr lang="ar-SA" dirty="0" smtClean="0"/>
              <a:t>	ويخرج </a:t>
            </a:r>
            <a:r>
              <a:rPr lang="ar-SA" dirty="0" err="1" smtClean="0"/>
              <a:t>به</a:t>
            </a:r>
            <a:r>
              <a:rPr lang="ar-SA" dirty="0" smtClean="0"/>
              <a:t> أصول الفقه لأنه علم بأدلة الأحكام.</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pPr algn="ctr"/>
            <a:r>
              <a:rPr lang="ar-SA" dirty="0" smtClean="0"/>
              <a:t>(العلم بالأحكام الشرعية العملية المكتسب من أدلتها </a:t>
            </a:r>
            <a:r>
              <a:rPr lang="ar-SA" dirty="0" err="1" smtClean="0"/>
              <a:t>التفصيلية .)</a:t>
            </a:r>
            <a:endParaRPr lang="ar-SA" dirty="0"/>
          </a:p>
        </p:txBody>
      </p:sp>
      <p:sp>
        <p:nvSpPr>
          <p:cNvPr id="3" name="عنصر نائب للمحتوى 2"/>
          <p:cNvSpPr>
            <a:spLocks noGrp="1"/>
          </p:cNvSpPr>
          <p:nvPr>
            <p:ph idx="1"/>
          </p:nvPr>
        </p:nvSpPr>
        <p:spPr>
          <a:xfrm>
            <a:off x="179512" y="1554162"/>
            <a:ext cx="8812088" cy="4827166"/>
          </a:xfrm>
        </p:spPr>
        <p:txBody>
          <a:bodyPr>
            <a:normAutofit fontScale="85000" lnSpcReduction="10000"/>
          </a:bodyPr>
          <a:lstStyle/>
          <a:p>
            <a:pPr>
              <a:buNone/>
            </a:pPr>
            <a:r>
              <a:rPr lang="ar-SA" dirty="0" smtClean="0"/>
              <a:t>(</a:t>
            </a:r>
            <a:r>
              <a:rPr lang="ar-SA" b="1" dirty="0" smtClean="0"/>
              <a:t>الشرعية</a:t>
            </a:r>
            <a:r>
              <a:rPr lang="ar-SA" dirty="0" smtClean="0"/>
              <a:t>): قيدٌ ثانٍ يخرج </a:t>
            </a:r>
            <a:r>
              <a:rPr lang="ar-SA" dirty="0" err="1" smtClean="0"/>
              <a:t>به</a:t>
            </a:r>
            <a:r>
              <a:rPr lang="ar-SA" dirty="0" smtClean="0"/>
              <a:t>: الأحكام العقلية والخُلُقية واللغوية والعادية فليس العلم </a:t>
            </a:r>
            <a:r>
              <a:rPr lang="ar-SA" dirty="0" err="1" smtClean="0"/>
              <a:t>بها</a:t>
            </a:r>
            <a:r>
              <a:rPr lang="ar-SA" dirty="0" smtClean="0"/>
              <a:t> </a:t>
            </a:r>
            <a:r>
              <a:rPr lang="ar-SA" dirty="0" err="1" smtClean="0"/>
              <a:t>فقهاً .</a:t>
            </a:r>
            <a:endParaRPr lang="en-US" dirty="0" smtClean="0"/>
          </a:p>
          <a:p>
            <a:pPr>
              <a:buNone/>
            </a:pPr>
            <a:r>
              <a:rPr lang="ar-SA" dirty="0" smtClean="0"/>
              <a:t>(</a:t>
            </a:r>
            <a:r>
              <a:rPr lang="ar-SA" b="1" dirty="0" smtClean="0"/>
              <a:t>العملية</a:t>
            </a:r>
            <a:r>
              <a:rPr lang="ar-SA" dirty="0" smtClean="0"/>
              <a:t>):</a:t>
            </a:r>
            <a:r>
              <a:rPr lang="ar-SA" dirty="0" err="1" smtClean="0"/>
              <a:t>قيدثالث</a:t>
            </a:r>
            <a:r>
              <a:rPr lang="ar-SA" dirty="0" smtClean="0"/>
              <a:t> يخرج </a:t>
            </a:r>
            <a:r>
              <a:rPr lang="ar-SA" dirty="0" err="1" smtClean="0"/>
              <a:t>به</a:t>
            </a:r>
            <a:r>
              <a:rPr lang="ar-SA" dirty="0" smtClean="0"/>
              <a:t>:العلم بالأحكام الشرعية </a:t>
            </a:r>
            <a:r>
              <a:rPr lang="ar-SA" dirty="0" err="1" smtClean="0"/>
              <a:t>الاعتقادية</a:t>
            </a:r>
            <a:endParaRPr lang="en-US" dirty="0" smtClean="0"/>
          </a:p>
          <a:p>
            <a:pPr>
              <a:buNone/>
            </a:pPr>
            <a:r>
              <a:rPr lang="ar-SA" dirty="0" smtClean="0"/>
              <a:t>(</a:t>
            </a:r>
            <a:r>
              <a:rPr lang="ar-SA" b="1" dirty="0" smtClean="0"/>
              <a:t>المكتسب</a:t>
            </a:r>
            <a:r>
              <a:rPr lang="ar-SA" dirty="0" smtClean="0"/>
              <a:t>): </a:t>
            </a:r>
            <a:r>
              <a:rPr lang="ar-SA" dirty="0" err="1" smtClean="0"/>
              <a:t>صفة </a:t>
            </a:r>
            <a:r>
              <a:rPr lang="ar-SA" dirty="0" smtClean="0"/>
              <a:t>"للعلم” وهو قيد رابع يخرج </a:t>
            </a:r>
            <a:r>
              <a:rPr lang="ar-SA" dirty="0" err="1" smtClean="0"/>
              <a:t>به</a:t>
            </a:r>
            <a:r>
              <a:rPr lang="ar-SA" dirty="0" smtClean="0"/>
              <a:t>:علم الله وملائكته ورسله بالأحكام الشرعية العملية, أما علم الله تعالى فصفة أزلية وأما علم الملائكة والرسل فحاصل من طريق الوحي وليس </a:t>
            </a:r>
            <a:r>
              <a:rPr lang="ar-SA" dirty="0" err="1" smtClean="0"/>
              <a:t>مكتسباً .</a:t>
            </a:r>
            <a:endParaRPr lang="en-US" dirty="0" smtClean="0"/>
          </a:p>
          <a:p>
            <a:pPr>
              <a:buNone/>
            </a:pPr>
            <a:r>
              <a:rPr lang="ar-SA" dirty="0" smtClean="0"/>
              <a:t>(</a:t>
            </a:r>
            <a:r>
              <a:rPr lang="ar-SA" b="1" dirty="0" smtClean="0"/>
              <a:t>من</a:t>
            </a:r>
            <a:r>
              <a:rPr lang="ar-SA" dirty="0" smtClean="0"/>
              <a:t> </a:t>
            </a:r>
            <a:r>
              <a:rPr lang="ar-SA" b="1" dirty="0" smtClean="0"/>
              <a:t>أدلتها</a:t>
            </a:r>
            <a:r>
              <a:rPr lang="ar-SA" dirty="0" smtClean="0"/>
              <a:t> </a:t>
            </a:r>
            <a:r>
              <a:rPr lang="ar-SA" b="1" dirty="0" smtClean="0"/>
              <a:t>التفصيلية</a:t>
            </a:r>
            <a:r>
              <a:rPr lang="ar-SA" dirty="0" smtClean="0"/>
              <a:t>): أي من الأدلة الجزئية للأحكام الشرعية العملية، كآحاد الآيات والأحاديث وغير ذلك, وهو قيد خامس يخرج </a:t>
            </a:r>
            <a:r>
              <a:rPr lang="ar-SA" dirty="0" err="1" smtClean="0"/>
              <a:t>به</a:t>
            </a:r>
            <a:r>
              <a:rPr lang="ar-SA" dirty="0" smtClean="0"/>
              <a:t> علم المقلد فإنه علم بالأحكام مكتسب من المجتهد وليس من الأدلة </a:t>
            </a:r>
            <a:r>
              <a:rPr lang="ar-SA" dirty="0" err="1" smtClean="0"/>
              <a:t>التفصيلية .</a:t>
            </a:r>
            <a:endParaRPr lang="en-US"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SA" b="1" dirty="0" smtClean="0"/>
              <a:t>أما المعنى </a:t>
            </a:r>
            <a:r>
              <a:rPr lang="ar-SA" b="1" dirty="0" err="1" smtClean="0"/>
              <a:t>الثاني</a:t>
            </a:r>
            <a:r>
              <a:rPr lang="ar-SA" dirty="0" err="1" smtClean="0"/>
              <a:t> </a:t>
            </a:r>
            <a:r>
              <a:rPr lang="ar-SA" dirty="0" smtClean="0"/>
              <a:t>:فهو بعد أن </a:t>
            </a:r>
            <a:r>
              <a:rPr lang="ar-SA" dirty="0" err="1" smtClean="0"/>
              <a:t>صار </a:t>
            </a:r>
            <a:r>
              <a:rPr lang="ar-SA" dirty="0" smtClean="0"/>
              <a:t>"أصول الفقه" لقباً أي علما على هذا الفن المعروف فصار كالكلمة </a:t>
            </a:r>
            <a:r>
              <a:rPr lang="ar-SA" dirty="0" err="1" smtClean="0"/>
              <a:t>الواحدة .</a:t>
            </a:r>
            <a:r>
              <a:rPr lang="ar-SA" dirty="0" smtClean="0"/>
              <a:t> وهو بهذا الاعتبار يعرف </a:t>
            </a:r>
            <a:r>
              <a:rPr lang="ar-SA" dirty="0" err="1" smtClean="0"/>
              <a:t>بتعريفين :</a:t>
            </a:r>
            <a:endParaRPr lang="en-US" dirty="0" smtClean="0"/>
          </a:p>
          <a:p>
            <a:pPr>
              <a:buNone/>
            </a:pPr>
            <a:r>
              <a:rPr lang="ar-SA" dirty="0" smtClean="0"/>
              <a:t>	</a:t>
            </a:r>
            <a:r>
              <a:rPr lang="ar-SA" dirty="0" err="1" smtClean="0"/>
              <a:t>1 .</a:t>
            </a:r>
            <a:r>
              <a:rPr lang="ar-SA" dirty="0" smtClean="0"/>
              <a:t> </a:t>
            </a:r>
            <a:r>
              <a:rPr lang="ar-SA" b="1" dirty="0" smtClean="0">
                <a:latin typeface="Arial" pitchFamily="34" charset="0"/>
                <a:cs typeface="Arial" pitchFamily="34" charset="0"/>
              </a:rPr>
              <a:t>تعريف بالنظر إلى </a:t>
            </a:r>
            <a:r>
              <a:rPr lang="ar-SA" b="1" dirty="0" err="1" smtClean="0">
                <a:latin typeface="Arial" pitchFamily="34" charset="0"/>
                <a:cs typeface="Arial" pitchFamily="34" charset="0"/>
              </a:rPr>
              <a:t>موضوعه </a:t>
            </a:r>
            <a:r>
              <a:rPr lang="ar-SA" dirty="0" smtClean="0"/>
              <a:t>: هو معرفة أدلة الفقه </a:t>
            </a:r>
            <a:r>
              <a:rPr lang="ar-SA" dirty="0" err="1" smtClean="0"/>
              <a:t>الإجمالية </a:t>
            </a:r>
            <a:r>
              <a:rPr lang="ar-SA" dirty="0" smtClean="0"/>
              <a:t>, وكيفية استفادة الأحكام </a:t>
            </a:r>
            <a:r>
              <a:rPr lang="ar-SA" dirty="0" err="1" smtClean="0"/>
              <a:t>منها </a:t>
            </a:r>
            <a:r>
              <a:rPr lang="ar-SA" dirty="0" smtClean="0"/>
              <a:t>, وحال </a:t>
            </a:r>
            <a:r>
              <a:rPr lang="ar-SA" dirty="0" err="1" smtClean="0"/>
              <a:t>المستفيد .</a:t>
            </a:r>
            <a:endParaRPr lang="en-US" dirty="0" smtClean="0"/>
          </a:p>
          <a:p>
            <a:pPr>
              <a:buNone/>
            </a:pPr>
            <a:r>
              <a:rPr lang="ar-SA" dirty="0" smtClean="0"/>
              <a:t>	</a:t>
            </a:r>
            <a:r>
              <a:rPr lang="ar-SA" dirty="0" err="1" smtClean="0"/>
              <a:t>2.</a:t>
            </a:r>
            <a:r>
              <a:rPr lang="ar-SA" dirty="0" smtClean="0"/>
              <a:t> </a:t>
            </a:r>
            <a:r>
              <a:rPr lang="ar-SA" b="1" dirty="0" smtClean="0">
                <a:latin typeface="Arial" pitchFamily="34" charset="0"/>
                <a:cs typeface="Arial" pitchFamily="34" charset="0"/>
              </a:rPr>
              <a:t>تعرف بالنظر إلى </a:t>
            </a:r>
            <a:r>
              <a:rPr lang="ar-SA" b="1" dirty="0" err="1" smtClean="0">
                <a:latin typeface="Arial" pitchFamily="34" charset="0"/>
                <a:cs typeface="Arial" pitchFamily="34" charset="0"/>
              </a:rPr>
              <a:t>فائدته </a:t>
            </a:r>
            <a:r>
              <a:rPr lang="ar-SA" dirty="0" smtClean="0"/>
              <a:t>: هو العلم بالفوائد التي يتوصل </a:t>
            </a:r>
            <a:r>
              <a:rPr lang="ar-SA" dirty="0" err="1" smtClean="0"/>
              <a:t>بها</a:t>
            </a:r>
            <a:r>
              <a:rPr lang="ar-SA" dirty="0" smtClean="0"/>
              <a:t> إلى استنباط الأحكام الشرعية العملية من </a:t>
            </a:r>
            <a:r>
              <a:rPr lang="ar-SA" dirty="0" err="1" smtClean="0"/>
              <a:t>أدلتها .</a:t>
            </a:r>
            <a:endParaRPr lang="en-US" dirty="0" smtClean="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200</TotalTime>
  <Words>256</Words>
  <Application>Microsoft Office PowerPoint</Application>
  <PresentationFormat>عرض على الشاشة (3:4)‏</PresentationFormat>
  <Paragraphs>59</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رحلة</vt:lpstr>
      <vt:lpstr>أصول الفقه 130</vt:lpstr>
      <vt:lpstr>المقدمة:</vt:lpstr>
      <vt:lpstr>الشريحة 3</vt:lpstr>
      <vt:lpstr>الشريحة 4</vt:lpstr>
      <vt:lpstr>الشريحة 5</vt:lpstr>
      <vt:lpstr>الشريحة 6</vt:lpstr>
      <vt:lpstr>الشريحة 7</vt:lpstr>
      <vt:lpstr>(العلم بالأحكام الشرعية العملية المكتسب من أدلتها التفصيلية .)</vt:lpstr>
      <vt:lpstr>الشريحة 9</vt:lpstr>
      <vt:lpstr>موضوع أصول الفقه :</vt:lpstr>
      <vt:lpstr>الشريحة 11</vt:lpstr>
      <vt:lpstr>استمداد أصول الفقه : </vt:lpstr>
      <vt:lpstr>الشريحة 13</vt:lpstr>
      <vt:lpstr>الغاية من أصول الفقه :</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أصول الفقه 130</dc:title>
  <dc:creator>DELL</dc:creator>
  <cp:lastModifiedBy>DELL</cp:lastModifiedBy>
  <cp:revision>22</cp:revision>
  <dcterms:created xsi:type="dcterms:W3CDTF">2013-02-09T16:16:10Z</dcterms:created>
  <dcterms:modified xsi:type="dcterms:W3CDTF">2013-02-11T14:23:50Z</dcterms:modified>
</cp:coreProperties>
</file>