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70" r:id="rId5"/>
    <p:sldId id="275" r:id="rId6"/>
    <p:sldId id="280" r:id="rId7"/>
    <p:sldId id="284" r:id="rId8"/>
    <p:sldId id="285" r:id="rId9"/>
    <p:sldId id="293" r:id="rId10"/>
    <p:sldId id="294" r:id="rId11"/>
    <p:sldId id="298" r:id="rId12"/>
    <p:sldId id="301" r:id="rId13"/>
    <p:sldId id="304" r:id="rId14"/>
    <p:sldId id="305" r:id="rId15"/>
    <p:sldId id="306" r:id="rId16"/>
    <p:sldId id="307" r:id="rId17"/>
    <p:sldId id="308" r:id="rId18"/>
    <p:sldId id="309" r:id="rId19"/>
    <p:sldId id="310" r:id="rId20"/>
    <p:sldId id="311" r:id="rId21"/>
    <p:sldId id="312" r:id="rId22"/>
    <p:sldId id="321" r:id="rId23"/>
    <p:sldId id="322" r:id="rId24"/>
    <p:sldId id="324" r:id="rId25"/>
  </p:sldIdLst>
  <p:sldSz cx="18288000" cy="10287000"/>
  <p:notesSz cx="6858000" cy="9144000"/>
  <p:embeddedFontLst>
    <p:embeddedFont>
      <p:font typeface="Lalezar" panose="00000500000000000000" pitchFamily="2" charset="-78"/>
      <p:regular r:id="rId26"/>
    </p:embeddedFont>
    <p:embeddedFont>
      <p:font typeface="Sharjah" panose="020B0604020202020204" charset="-78"/>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4" autoAdjust="0"/>
    <p:restoredTop sz="94622" autoAdjust="0"/>
  </p:normalViewPr>
  <p:slideViewPr>
    <p:cSldViewPr>
      <p:cViewPr varScale="1">
        <p:scale>
          <a:sx n="64" d="100"/>
          <a:sy n="64" d="100"/>
        </p:scale>
        <p:origin x="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drive.uqu.edu.sa/_/aaaaseri/files/%D9%86%D8%AF%D9%88%D8%A9%20%D8%AA%D8%B7%D9%88%D8%B1%20%D8%A7%D9%84%D8%AA%D8%B1%D9%8A%D8%B9%D8%A7%D8%AA/%D8%AC%D8%A7%D9%85%D8%B9%20%D8%A7%D9%84%D9%85%D8%B4%D8%A7%D8%B1%D9%8A%D8%B9%20%D8%A7%D9%84%D8%B9%D9%84%D9%85%D9%8A%D8%A9.xlsx" TargetMode="External"/><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rive.uqu.edu.sa/_/aaaaseri/files/%D9%86%D8%AF%D9%88%D8%A9%20%D8%AA%D8%B7%D9%88%D8%B1%20%D8%A7%D9%84%D8%AA%D8%B1%D9%8A%D8%B9%D8%A7%D8%AA/%D8%AC%D8%A7%D9%85%D8%B9%20%D8%A7%D9%84%D8%AA%D8%B9%D8%AF%D9%8A%D9%84%D8%A7%D8%AA%20%D8%B9%D9%84%D9%89%20%D8%A7%D9%84%D8%A3%D9%86%D8%B8%D9%85%D8%A9%20%D8%A7%D9%84%D8%B3%D8%B9%D9%88%D8%AF%D9%8A%D8%A9%20%D9%85%D8%B1%D8%AA%D8%A8%D8%A9%20%D8%AA%D8%A7%D8%B1%D9%8A%D8%AE%D9%8A%D8%A7%D9%8B.pdf" TargetMode="External"/><Relationship Id="rId5" Type="http://schemas.openxmlformats.org/officeDocument/2006/relationships/image" Target="../media/image10.png"/><Relationship Id="rId4" Type="http://schemas.openxmlformats.org/officeDocument/2006/relationships/hyperlink" Target="https://drive.uqu.edu.sa/_/aaaaseri/files/%D9%86%D8%AF%D9%88%D8%A9%20%D8%AA%D8%B7%D9%88%D8%B1%20%D8%A7%D9%84%D8%AA%D8%B1%D9%8A%D8%B9%D8%A7%D8%AA/%D8%AC%D8%A7%D9%85%D8%B9%20%D8%A7%D9%84%D8%A3%D9%86%D8%B8%D9%85%D8%A9%20%D8%A7%D9%84%D8%AD%D8%AF%D9%8A%D8%AB%D8%A9%20%D9%85%D8%B1%D8%AA%D8%A8%D8%A9%20%D9%85%D9%88%D8%B6%D9%88%D8%B9%D9%8A%D8%A7%D9%8B.pdf" TargetMode="Externa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uqn.gov.sa/DecisionsAndSystems" TargetMode="External"/><Relationship Id="rId3" Type="http://schemas.openxmlformats.org/officeDocument/2006/relationships/hyperlink" Target="https://laws.boe.gov.sa/BoeLaws/Laws/Folders/1" TargetMode="External"/><Relationship Id="rId7" Type="http://schemas.openxmlformats.org/officeDocument/2006/relationships/hyperlink" Target="https://nezams.com"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sjp.moj.gov.sa/MonthlyReport" TargetMode="External"/><Relationship Id="rId5" Type="http://schemas.openxmlformats.org/officeDocument/2006/relationships/hyperlink" Target="https://ncar.gov.sa"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laws.moj.gov.sa" TargetMode="Externa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7837" y="-159352"/>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grpSp>
        <p:nvGrpSpPr>
          <p:cNvPr id="8" name="Group 7">
            <a:extLst>
              <a:ext uri="{FF2B5EF4-FFF2-40B4-BE49-F238E27FC236}">
                <a16:creationId xmlns:a16="http://schemas.microsoft.com/office/drawing/2014/main" id="{093A6FA6-A44F-A115-D2F0-5FB43D2541AF}"/>
              </a:ext>
            </a:extLst>
          </p:cNvPr>
          <p:cNvGrpSpPr/>
          <p:nvPr/>
        </p:nvGrpSpPr>
        <p:grpSpPr>
          <a:xfrm>
            <a:off x="702145" y="405543"/>
            <a:ext cx="16883711" cy="2818065"/>
            <a:chOff x="702145" y="405543"/>
            <a:chExt cx="16883711" cy="2818065"/>
          </a:xfrm>
        </p:grpSpPr>
        <p:sp>
          <p:nvSpPr>
            <p:cNvPr id="5" name="TextBox 5"/>
            <p:cNvSpPr txBox="1"/>
            <p:nvPr/>
          </p:nvSpPr>
          <p:spPr>
            <a:xfrm>
              <a:off x="702145" y="405543"/>
              <a:ext cx="16883711" cy="1638963"/>
            </a:xfrm>
            <a:prstGeom prst="rect">
              <a:avLst/>
            </a:prstGeom>
          </p:spPr>
          <p:txBody>
            <a:bodyPr lIns="0" tIns="0" rIns="0" bIns="0" rtlCol="0" anchor="t">
              <a:spAutoFit/>
            </a:bodyPr>
            <a:lstStyle/>
            <a:p>
              <a:pPr algn="ctr" rtl="1">
                <a:lnSpc>
                  <a:spcPts val="10729"/>
                </a:lnSpc>
              </a:pPr>
              <a:r>
                <a:rPr lang="ar-EG" sz="11061" spc="-674" dirty="0">
                  <a:solidFill>
                    <a:srgbClr val="0B676E"/>
                  </a:solidFill>
                  <a:latin typeface="Sharjah"/>
                  <a:ea typeface="Sharjah"/>
                  <a:cs typeface="Sharjah"/>
                  <a:sym typeface="Sharjah"/>
                  <a:rtl/>
                </a:rPr>
                <a:t>تطور البنية التشريعية في المملكة</a:t>
              </a:r>
            </a:p>
          </p:txBody>
        </p:sp>
        <p:sp>
          <p:nvSpPr>
            <p:cNvPr id="6" name="TextBox 6"/>
            <p:cNvSpPr txBox="1"/>
            <p:nvPr/>
          </p:nvSpPr>
          <p:spPr>
            <a:xfrm>
              <a:off x="2274319" y="2121683"/>
              <a:ext cx="13739362" cy="1101925"/>
            </a:xfrm>
            <a:prstGeom prst="rect">
              <a:avLst/>
            </a:prstGeom>
          </p:spPr>
          <p:txBody>
            <a:bodyPr lIns="0" tIns="0" rIns="0" bIns="0" rtlCol="0" anchor="t">
              <a:spAutoFit/>
            </a:bodyPr>
            <a:lstStyle/>
            <a:p>
              <a:pPr algn="ctr" rtl="1">
                <a:lnSpc>
                  <a:spcPts val="9086"/>
                </a:lnSpc>
              </a:pPr>
              <a:r>
                <a:rPr lang="ar-EG" sz="6490" dirty="0">
                  <a:solidFill>
                    <a:srgbClr val="AF8743"/>
                  </a:solidFill>
                  <a:latin typeface="Lalezar"/>
                  <a:ea typeface="Lalezar"/>
                  <a:cs typeface="Lalezar"/>
                  <a:sym typeface="Lalezar"/>
                  <a:rtl/>
                </a:rPr>
                <a:t>وأثره على الحِراك البحثي في الجامعات السعودية</a:t>
              </a:r>
            </a:p>
          </p:txBody>
        </p:sp>
      </p:grpSp>
      <p:sp>
        <p:nvSpPr>
          <p:cNvPr id="7" name="Freeform 7"/>
          <p:cNvSpPr/>
          <p:nvPr/>
        </p:nvSpPr>
        <p:spPr>
          <a:xfrm>
            <a:off x="5163692" y="3396035"/>
            <a:ext cx="7960616" cy="6049576"/>
          </a:xfrm>
          <a:custGeom>
            <a:avLst/>
            <a:gdLst/>
            <a:ahLst/>
            <a:cxnLst/>
            <a:rect l="l" t="t" r="r" b="b"/>
            <a:pathLst>
              <a:path w="7960616" h="6049576">
                <a:moveTo>
                  <a:pt x="0" y="0"/>
                </a:moveTo>
                <a:lnTo>
                  <a:pt x="7960616" y="0"/>
                </a:lnTo>
                <a:lnTo>
                  <a:pt x="7960616" y="6049576"/>
                </a:lnTo>
                <a:lnTo>
                  <a:pt x="0" y="6049576"/>
                </a:lnTo>
                <a:lnTo>
                  <a:pt x="0" y="0"/>
                </a:lnTo>
                <a:close/>
              </a:path>
            </a:pathLst>
          </a:custGeom>
          <a:blipFill>
            <a:blip r:embed="rId3"/>
            <a:stretch>
              <a:fillRect t="-13797" b="-17791"/>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567982"/>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extLst>
              <p:ext uri="{D42A27DB-BD31-4B8C-83A1-F6EECF244321}">
                <p14:modId xmlns:p14="http://schemas.microsoft.com/office/powerpoint/2010/main" val="1600988595"/>
              </p:ext>
            </p:extLst>
          </p:nvPr>
        </p:nvGraphicFramePr>
        <p:xfrm>
          <a:off x="146839" y="425102"/>
          <a:ext cx="17757266" cy="9702546"/>
        </p:xfrm>
        <a:graphic>
          <a:graphicData uri="http://schemas.openxmlformats.org/drawingml/2006/table">
            <a:tbl>
              <a:tblPr rtl="1"/>
              <a:tblGrid>
                <a:gridCol w="3657246">
                  <a:extLst>
                    <a:ext uri="{9D8B030D-6E8A-4147-A177-3AD203B41FA5}">
                      <a16:colId xmlns:a16="http://schemas.microsoft.com/office/drawing/2014/main" val="20000"/>
                    </a:ext>
                  </a:extLst>
                </a:gridCol>
                <a:gridCol w="4801120">
                  <a:extLst>
                    <a:ext uri="{9D8B030D-6E8A-4147-A177-3AD203B41FA5}">
                      <a16:colId xmlns:a16="http://schemas.microsoft.com/office/drawing/2014/main" val="20001"/>
                    </a:ext>
                  </a:extLst>
                </a:gridCol>
                <a:gridCol w="9298900">
                  <a:extLst>
                    <a:ext uri="{9D8B030D-6E8A-4147-A177-3AD203B41FA5}">
                      <a16:colId xmlns:a16="http://schemas.microsoft.com/office/drawing/2014/main" val="20002"/>
                    </a:ext>
                  </a:extLst>
                </a:gridCol>
              </a:tblGrid>
              <a:tr h="2191925">
                <a:tc>
                  <a:txBody>
                    <a:bodyPr/>
                    <a:lstStyle/>
                    <a:p>
                      <a:pPr algn="ctr" rtl="1">
                        <a:lnSpc>
                          <a:spcPts val="6299"/>
                        </a:lnSpc>
                        <a:defRPr/>
                      </a:pPr>
                      <a:r>
                        <a:rPr lang="ar-EG" sz="4500">
                          <a:solidFill>
                            <a:srgbClr val="0B676E"/>
                          </a:solidFill>
                          <a:latin typeface="Sharjah"/>
                          <a:ea typeface="Sharjah"/>
                          <a:cs typeface="Sharjah"/>
                          <a:sym typeface="Sharjah"/>
                          <a:rtl/>
                        </a:rPr>
                        <a:t>عدد الأنظمة الجديدة</a:t>
                      </a:r>
                      <a:endParaRPr lang="en-US" sz="1100"/>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tc>
                  <a:txBody>
                    <a:bodyPr/>
                    <a:lstStyle/>
                    <a:p>
                      <a:pPr algn="ctr">
                        <a:lnSpc>
                          <a:spcPts val="6299"/>
                        </a:lnSpc>
                        <a:defRPr/>
                      </a:pPr>
                      <a:r>
                        <a:rPr lang="ar-EG" sz="4500">
                          <a:solidFill>
                            <a:srgbClr val="0B676E"/>
                          </a:solidFill>
                          <a:latin typeface="Sharjah"/>
                          <a:ea typeface="Sharjah"/>
                          <a:cs typeface="Sharjah"/>
                          <a:sym typeface="Sharjah"/>
                          <a:rtl/>
                        </a:rPr>
                        <a:t>عدد الأنظمة الناسخة لأنظمة سابقة</a:t>
                      </a:r>
                      <a:endParaRPr lang="en-US" sz="1100"/>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tc>
                  <a:txBody>
                    <a:bodyPr/>
                    <a:lstStyle/>
                    <a:p>
                      <a:pPr algn="ctr">
                        <a:lnSpc>
                          <a:spcPts val="6719"/>
                        </a:lnSpc>
                        <a:defRPr/>
                      </a:pPr>
                      <a:r>
                        <a:rPr lang="ar-EG" sz="4799">
                          <a:solidFill>
                            <a:srgbClr val="0B676E"/>
                          </a:solidFill>
                          <a:latin typeface="Sharjah"/>
                          <a:ea typeface="Sharjah"/>
                          <a:cs typeface="Sharjah"/>
                          <a:sym typeface="Sharjah"/>
                          <a:rtl/>
                        </a:rPr>
                        <a:t>عدد التعديلات على الأنظمة</a:t>
                      </a:r>
                      <a:endParaRPr lang="en-US" sz="1100"/>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0621">
                <a:tc>
                  <a:txBody>
                    <a:bodyPr/>
                    <a:lstStyle/>
                    <a:p>
                      <a:pPr algn="ctr" rtl="1">
                        <a:lnSpc>
                          <a:spcPts val="5599"/>
                        </a:lnSpc>
                        <a:defRPr/>
                      </a:pPr>
                      <a:r>
                        <a:rPr lang="en-US" sz="3999">
                          <a:solidFill>
                            <a:srgbClr val="634E2A"/>
                          </a:solidFill>
                          <a:latin typeface="Sharjah"/>
                          <a:ea typeface="Sharjah"/>
                          <a:cs typeface="Sharjah"/>
                          <a:sym typeface="Sharjah"/>
                        </a:rPr>
                        <a:t>97</a:t>
                      </a:r>
                      <a:r>
                        <a:rPr lang="ar-EG" sz="3999">
                          <a:solidFill>
                            <a:srgbClr val="634E2A"/>
                          </a:solidFill>
                          <a:latin typeface="Sharjah"/>
                          <a:ea typeface="Sharjah"/>
                          <a:cs typeface="Sharjah"/>
                          <a:sym typeface="Sharjah"/>
                          <a:rtl/>
                        </a:rPr>
                        <a:t> نظامًا جديدًا</a:t>
                      </a:r>
                      <a:endParaRPr lang="en-US" sz="1100"/>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tc>
                  <a:txBody>
                    <a:bodyPr/>
                    <a:lstStyle/>
                    <a:p>
                      <a:pPr algn="ctr" rtl="1">
                        <a:lnSpc>
                          <a:spcPts val="5599"/>
                        </a:lnSpc>
                        <a:defRPr/>
                      </a:pPr>
                      <a:r>
                        <a:rPr lang="en-US" sz="3999" dirty="0">
                          <a:solidFill>
                            <a:srgbClr val="634E2A"/>
                          </a:solidFill>
                          <a:latin typeface="Sharjah"/>
                          <a:ea typeface="Sharjah"/>
                          <a:cs typeface="Sharjah"/>
                          <a:sym typeface="Sharjah"/>
                        </a:rPr>
                        <a:t>17</a:t>
                      </a:r>
                      <a:r>
                        <a:rPr lang="ar-EG" sz="3999" dirty="0">
                          <a:solidFill>
                            <a:srgbClr val="634E2A"/>
                          </a:solidFill>
                          <a:latin typeface="Sharjah"/>
                          <a:ea typeface="Sharjah"/>
                          <a:cs typeface="Sharjah"/>
                          <a:sym typeface="Sharjah"/>
                          <a:rtl/>
                        </a:rPr>
                        <a:t> نظامًا نسخت </a:t>
                      </a:r>
                      <a:r>
                        <a:rPr lang="en-US" sz="3999" dirty="0">
                          <a:solidFill>
                            <a:srgbClr val="634E2A"/>
                          </a:solidFill>
                          <a:latin typeface="Sharjah"/>
                          <a:ea typeface="Sharjah"/>
                          <a:cs typeface="Sharjah"/>
                          <a:sym typeface="Sharjah"/>
                        </a:rPr>
                        <a:t>24</a:t>
                      </a:r>
                      <a:r>
                        <a:rPr lang="ar-EG" sz="3999" dirty="0">
                          <a:solidFill>
                            <a:srgbClr val="634E2A"/>
                          </a:solidFill>
                          <a:latin typeface="Sharjah"/>
                          <a:ea typeface="Sharjah"/>
                          <a:cs typeface="Sharjah"/>
                          <a:sym typeface="Sharjah"/>
                          <a:rtl/>
                        </a:rPr>
                        <a:t> نظامًا</a:t>
                      </a:r>
                      <a:endParaRPr lang="en-US" sz="1100" dirty="0"/>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tc>
                  <a:txBody>
                    <a:bodyPr/>
                    <a:lstStyle/>
                    <a:p>
                      <a:pPr algn="just" rtl="1">
                        <a:lnSpc>
                          <a:spcPts val="5599"/>
                        </a:lnSpc>
                        <a:defRPr/>
                      </a:pPr>
                      <a:r>
                        <a:rPr lang="ar-EG" sz="4400" b="0" u="none" dirty="0">
                          <a:solidFill>
                            <a:srgbClr val="634E2A"/>
                          </a:solidFill>
                          <a:latin typeface="Sharjah"/>
                          <a:ea typeface="Sharjah"/>
                          <a:cs typeface="Sharjah"/>
                          <a:sym typeface="Sharjah"/>
                          <a:rtl/>
                        </a:rPr>
                        <a:t>إجمالي التعديلات: </a:t>
                      </a:r>
                      <a:r>
                        <a:rPr lang="en-US" sz="4400" b="0" u="none" dirty="0">
                          <a:solidFill>
                            <a:srgbClr val="634E2A"/>
                          </a:solidFill>
                          <a:latin typeface="Sharjah"/>
                          <a:ea typeface="Sharjah"/>
                          <a:cs typeface="Sharjah"/>
                          <a:sym typeface="Sharjah"/>
                        </a:rPr>
                        <a:t>93</a:t>
                      </a:r>
                      <a:r>
                        <a:rPr lang="ar-EG" sz="4400" b="0" u="none" dirty="0">
                          <a:solidFill>
                            <a:srgbClr val="634E2A"/>
                          </a:solidFill>
                          <a:latin typeface="Sharjah"/>
                          <a:ea typeface="Sharjah"/>
                          <a:cs typeface="Sharjah"/>
                          <a:sym typeface="Sharjah"/>
                          <a:rtl/>
                        </a:rPr>
                        <a:t> تعديلًا</a:t>
                      </a:r>
                    </a:p>
                    <a:p>
                      <a:pPr algn="just" rtl="1">
                        <a:lnSpc>
                          <a:spcPts val="5599"/>
                        </a:lnSpc>
                        <a:defRPr/>
                      </a:pPr>
                      <a:endParaRPr lang="ar-EG" sz="3200" dirty="0">
                        <a:solidFill>
                          <a:srgbClr val="634E2A"/>
                        </a:solidFill>
                        <a:latin typeface="Sharjah"/>
                        <a:ea typeface="Sharjah"/>
                        <a:cs typeface="Sharjah"/>
                        <a:sym typeface="Sharjah"/>
                        <a:rtl/>
                      </a:endParaRPr>
                    </a:p>
                    <a:p>
                      <a:pPr marL="571500" indent="-571500" algn="just" rtl="1">
                        <a:lnSpc>
                          <a:spcPts val="5599"/>
                        </a:lnSpc>
                        <a:buFontTx/>
                        <a:buChar char="-"/>
                        <a:defRPr/>
                      </a:pPr>
                      <a:r>
                        <a:rPr lang="ar-EG" sz="3999" dirty="0">
                          <a:solidFill>
                            <a:srgbClr val="634E2A"/>
                          </a:solidFill>
                          <a:latin typeface="Sharjah"/>
                          <a:ea typeface="Sharjah"/>
                          <a:cs typeface="Sharjah"/>
                          <a:sym typeface="Sharjah"/>
                        </a:rPr>
                        <a:t>من عام 1438هـ إلى 1440هـ (17) تعديلاً</a:t>
                      </a:r>
                    </a:p>
                    <a:p>
                      <a:pPr marL="571500" indent="-571500" algn="just" rtl="1">
                        <a:lnSpc>
                          <a:spcPts val="5599"/>
                        </a:lnSpc>
                        <a:buFontTx/>
                        <a:buChar char="-"/>
                        <a:defRPr/>
                      </a:pPr>
                      <a:r>
                        <a:rPr lang="ar-EG" sz="3999" dirty="0">
                          <a:solidFill>
                            <a:srgbClr val="634E2A"/>
                          </a:solidFill>
                          <a:latin typeface="Sharjah"/>
                          <a:ea typeface="Sharjah"/>
                          <a:cs typeface="Sharjah"/>
                          <a:sym typeface="Sharjah"/>
                        </a:rPr>
                        <a:t>عام 1441هـ (21) تعديلًا</a:t>
                      </a:r>
                    </a:p>
                    <a:p>
                      <a:pPr marL="571500" indent="-571500" algn="just" rtl="1">
                        <a:lnSpc>
                          <a:spcPts val="5599"/>
                        </a:lnSpc>
                        <a:buFontTx/>
                        <a:buChar char="-"/>
                        <a:defRPr/>
                      </a:pPr>
                      <a:r>
                        <a:rPr lang="ar-EG" sz="3999" dirty="0">
                          <a:solidFill>
                            <a:srgbClr val="634E2A"/>
                          </a:solidFill>
                          <a:latin typeface="Sharjah"/>
                          <a:ea typeface="Sharjah"/>
                          <a:cs typeface="Sharjah"/>
                          <a:sym typeface="Sharjah"/>
                        </a:rPr>
                        <a:t>عام 1442هـ (6) تعديلات</a:t>
                      </a:r>
                    </a:p>
                    <a:p>
                      <a:pPr marL="571500" indent="-571500" algn="just" rtl="1">
                        <a:lnSpc>
                          <a:spcPts val="5599"/>
                        </a:lnSpc>
                        <a:buFontTx/>
                        <a:buChar char="-"/>
                        <a:defRPr/>
                      </a:pPr>
                      <a:r>
                        <a:rPr lang="ar-EG" sz="3999" dirty="0">
                          <a:solidFill>
                            <a:srgbClr val="634E2A"/>
                          </a:solidFill>
                          <a:latin typeface="Sharjah"/>
                          <a:ea typeface="Sharjah"/>
                          <a:cs typeface="Sharjah"/>
                          <a:sym typeface="Sharjah"/>
                        </a:rPr>
                        <a:t>عام 1443هـ (20) تعديلًا</a:t>
                      </a:r>
                    </a:p>
                    <a:p>
                      <a:pPr marL="571500" indent="-571500" algn="just" rtl="1">
                        <a:lnSpc>
                          <a:spcPts val="5599"/>
                        </a:lnSpc>
                        <a:buFontTx/>
                        <a:buChar char="-"/>
                        <a:defRPr/>
                      </a:pPr>
                      <a:r>
                        <a:rPr lang="ar-EG" sz="3999" dirty="0">
                          <a:solidFill>
                            <a:srgbClr val="634E2A"/>
                          </a:solidFill>
                          <a:latin typeface="Sharjah"/>
                          <a:ea typeface="Sharjah"/>
                          <a:cs typeface="Sharjah"/>
                          <a:sym typeface="Sharjah"/>
                        </a:rPr>
                        <a:t>عام 1444هـ (14) تعديلًا</a:t>
                      </a:r>
                      <a:endParaRPr lang="en-US" sz="3999" dirty="0">
                        <a:solidFill>
                          <a:srgbClr val="634E2A"/>
                        </a:solidFill>
                        <a:latin typeface="Sharjah"/>
                        <a:ea typeface="Sharjah"/>
                        <a:cs typeface="Sharjah"/>
                        <a:sym typeface="Sharjah"/>
                      </a:endParaRPr>
                    </a:p>
                    <a:p>
                      <a:pPr algn="r">
                        <a:lnSpc>
                          <a:spcPts val="5599"/>
                        </a:lnSpc>
                      </a:pPr>
                      <a:r>
                        <a:rPr lang="en-US" sz="3999" dirty="0">
                          <a:solidFill>
                            <a:srgbClr val="634E2A"/>
                          </a:solidFill>
                          <a:latin typeface="Sharjah"/>
                          <a:ea typeface="Sharjah"/>
                          <a:cs typeface="Sharjah"/>
                          <a:sym typeface="Sharjah"/>
                        </a:rPr>
                        <a:t>   </a:t>
                      </a:r>
                    </a:p>
                  </a:txBody>
                  <a:tcPr marL="93314" marR="93314" marT="93314" marB="93314" anchor="ctr">
                    <a:lnL w="23328" cap="flat" cmpd="sng" algn="ctr">
                      <a:solidFill>
                        <a:srgbClr val="000000"/>
                      </a:solidFill>
                      <a:prstDash val="solid"/>
                      <a:round/>
                      <a:headEnd type="none" w="med" len="med"/>
                      <a:tailEnd type="none" w="med" len="med"/>
                    </a:lnL>
                    <a:lnR w="23328" cap="flat" cmpd="sng" algn="ctr">
                      <a:solidFill>
                        <a:srgbClr val="000000"/>
                      </a:solidFill>
                      <a:prstDash val="solid"/>
                      <a:round/>
                      <a:headEnd type="none" w="med" len="med"/>
                      <a:tailEnd type="none" w="med" len="med"/>
                    </a:lnR>
                    <a:lnT w="23328" cap="flat" cmpd="sng" algn="ctr">
                      <a:solidFill>
                        <a:srgbClr val="000000"/>
                      </a:solidFill>
                      <a:prstDash val="solid"/>
                      <a:round/>
                      <a:headEnd type="none" w="med" len="med"/>
                      <a:tailEnd type="none" w="med" len="med"/>
                    </a:lnT>
                    <a:lnB w="233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0" y="262675"/>
            <a:ext cx="17848104" cy="2687378"/>
          </a:xfrm>
          <a:prstGeom prst="rect">
            <a:avLst/>
          </a:prstGeom>
        </p:spPr>
        <p:txBody>
          <a:bodyPr lIns="0" tIns="0" rIns="0" bIns="0" rtlCol="0" anchor="t">
            <a:spAutoFit/>
          </a:bodyPr>
          <a:lstStyle/>
          <a:p>
            <a:pPr algn="ctr" rtl="1">
              <a:lnSpc>
                <a:spcPts val="7194"/>
              </a:lnSpc>
            </a:pPr>
            <a:r>
              <a:rPr lang="ar-EG" sz="7417" spc="-452">
                <a:solidFill>
                  <a:srgbClr val="0B676E"/>
                </a:solidFill>
                <a:latin typeface="Sharjah"/>
                <a:ea typeface="Sharjah"/>
                <a:cs typeface="Sharjah"/>
                <a:sym typeface="Sharjah"/>
                <a:rtl/>
              </a:rPr>
              <a:t>مواكبة المشاريع البحثية في الجامعات</a:t>
            </a:r>
          </a:p>
          <a:p>
            <a:pPr algn="ctr" rtl="1">
              <a:lnSpc>
                <a:spcPts val="7291"/>
              </a:lnSpc>
            </a:pPr>
            <a:r>
              <a:rPr lang="ar-EG" sz="7517" spc="-458">
                <a:solidFill>
                  <a:srgbClr val="0B676E"/>
                </a:solidFill>
                <a:latin typeface="Sharjah"/>
                <a:ea typeface="Sharjah"/>
                <a:cs typeface="Sharjah"/>
                <a:sym typeface="Sharjah"/>
                <a:rtl/>
              </a:rPr>
              <a:t> السعودية للحراك التشريعي والتنظيمي</a:t>
            </a:r>
          </a:p>
          <a:p>
            <a:pPr algn="ctr" rtl="1">
              <a:lnSpc>
                <a:spcPts val="5545"/>
              </a:lnSpc>
            </a:pPr>
            <a:endParaRPr lang="ar-EG" sz="7517" spc="-458">
              <a:solidFill>
                <a:srgbClr val="0B676E"/>
              </a:solidFill>
              <a:latin typeface="Sharjah"/>
              <a:ea typeface="Sharjah"/>
              <a:cs typeface="Sharjah"/>
              <a:sym typeface="Sharjah"/>
              <a:rtl/>
            </a:endParaRPr>
          </a:p>
        </p:txBody>
      </p:sp>
      <p:sp>
        <p:nvSpPr>
          <p:cNvPr id="7" name="TextBox 7"/>
          <p:cNvSpPr txBox="1"/>
          <p:nvPr/>
        </p:nvSpPr>
        <p:spPr>
          <a:xfrm>
            <a:off x="323100" y="2654917"/>
            <a:ext cx="17641800" cy="1976175"/>
          </a:xfrm>
          <a:prstGeom prst="rect">
            <a:avLst/>
          </a:prstGeom>
        </p:spPr>
        <p:txBody>
          <a:bodyPr lIns="0" tIns="0" rIns="0" bIns="0" rtlCol="0" anchor="t">
            <a:spAutoFit/>
          </a:bodyPr>
          <a:lstStyle/>
          <a:p>
            <a:pPr marL="906780" lvl="1" indent="-453390" algn="r" rtl="1">
              <a:lnSpc>
                <a:spcPts val="7853"/>
              </a:lnSpc>
              <a:buFont typeface="Arial"/>
              <a:buChar char="•"/>
            </a:pPr>
            <a:r>
              <a:rPr lang="ar-EG" sz="4199" dirty="0">
                <a:solidFill>
                  <a:srgbClr val="634E2A"/>
                </a:solidFill>
                <a:latin typeface="Sharjah"/>
                <a:ea typeface="Sharjah"/>
                <a:cs typeface="Sharjah"/>
                <a:sym typeface="Sharjah"/>
                <a:rtl/>
              </a:rPr>
              <a:t>كان عملنا منصبا على ثمانية أنظمة من الأنظمة الحديثة؛ وقد اقتصرنا عليها نظرًا لضيق وقت الفصل الدراسي.</a:t>
            </a:r>
          </a:p>
        </p:txBody>
      </p:sp>
      <p:sp>
        <p:nvSpPr>
          <p:cNvPr id="8" name="TextBox 8"/>
          <p:cNvSpPr txBox="1"/>
          <p:nvPr/>
        </p:nvSpPr>
        <p:spPr>
          <a:xfrm>
            <a:off x="4595191" y="4568032"/>
            <a:ext cx="13374600" cy="910762"/>
          </a:xfrm>
          <a:prstGeom prst="rect">
            <a:avLst/>
          </a:prstGeom>
        </p:spPr>
        <p:txBody>
          <a:bodyPr lIns="0" tIns="0" rIns="0" bIns="0" rtlCol="0" anchor="t">
            <a:spAutoFit/>
          </a:bodyPr>
          <a:lstStyle/>
          <a:p>
            <a:pPr algn="r" rtl="1">
              <a:lnSpc>
                <a:spcPts val="7853"/>
              </a:lnSpc>
            </a:pPr>
            <a:r>
              <a:rPr lang="ar-EG" sz="4199" dirty="0">
                <a:solidFill>
                  <a:srgbClr val="634E2A"/>
                </a:solidFill>
                <a:latin typeface="Sharjah"/>
                <a:ea typeface="Sharjah"/>
                <a:cs typeface="Sharjah"/>
                <a:sym typeface="Sharjah"/>
                <a:rtl/>
              </a:rPr>
              <a:t>وتم اختيارها لأنها مظنةً للأعمال والمشاريع البحثية الفقهية، وهي ما يلي:</a:t>
            </a:r>
          </a:p>
        </p:txBody>
      </p:sp>
      <p:sp>
        <p:nvSpPr>
          <p:cNvPr id="9" name="TextBox 9"/>
          <p:cNvSpPr txBox="1"/>
          <p:nvPr/>
        </p:nvSpPr>
        <p:spPr>
          <a:xfrm>
            <a:off x="323100" y="5554855"/>
            <a:ext cx="17641800" cy="2936958"/>
          </a:xfrm>
          <a:prstGeom prst="rect">
            <a:avLst/>
          </a:prstGeom>
        </p:spPr>
        <p:txBody>
          <a:bodyPr lIns="0" tIns="0" rIns="0" bIns="0" rtlCol="0" anchor="t">
            <a:spAutoFit/>
          </a:bodyPr>
          <a:lstStyle/>
          <a:p>
            <a:pPr algn="r" rtl="1">
              <a:lnSpc>
                <a:spcPts val="7853"/>
              </a:lnSpc>
            </a:pPr>
            <a:r>
              <a:rPr lang="ar-EG" sz="4199" dirty="0">
                <a:solidFill>
                  <a:srgbClr val="0B676E"/>
                </a:solidFill>
                <a:latin typeface="Sharjah"/>
                <a:ea typeface="Sharjah"/>
                <a:cs typeface="Sharjah"/>
                <a:sym typeface="Sharjah"/>
                <a:rtl/>
              </a:rPr>
              <a:t>(نظام المعاملات المدنية - نظام الإثبات - نظام الأحوال الشخصية - نظام الإفلاس - نظام التجارة الإلكترونية - نظام ضريبة القيمة المضافة - نظام حماية المبلغين والشهود - نظام مكافحة التحرش)</a:t>
            </a:r>
            <a:r>
              <a:rPr lang="ar-EG" sz="4199" dirty="0">
                <a:solidFill>
                  <a:srgbClr val="634E2A"/>
                </a:solidFill>
                <a:latin typeface="Sharjah"/>
                <a:ea typeface="Sharjah"/>
                <a:cs typeface="Sharjah"/>
                <a:sym typeface="Sharjah"/>
                <a:rtl/>
              </a:rPr>
              <a:t>.</a:t>
            </a:r>
          </a:p>
          <a:p>
            <a:pPr algn="r" rtl="1">
              <a:lnSpc>
                <a:spcPts val="7853"/>
              </a:lnSpc>
            </a:pPr>
            <a:endParaRPr lang="ar-EG" sz="4199" dirty="0">
              <a:solidFill>
                <a:srgbClr val="634E2A"/>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356229" y="897993"/>
            <a:ext cx="17641800" cy="2012133"/>
          </a:xfrm>
          <a:prstGeom prst="rect">
            <a:avLst/>
          </a:prstGeom>
        </p:spPr>
        <p:txBody>
          <a:bodyPr lIns="0" tIns="0" rIns="0" bIns="0" rtlCol="0" anchor="t">
            <a:spAutoFit/>
          </a:bodyPr>
          <a:lstStyle/>
          <a:p>
            <a:pPr marL="906780" lvl="1" indent="-453390" algn="r" rtl="1">
              <a:lnSpc>
                <a:spcPts val="8021"/>
              </a:lnSpc>
              <a:buFont typeface="Arial"/>
              <a:buChar char="•"/>
            </a:pPr>
            <a:r>
              <a:rPr lang="ar-EG" sz="4199" dirty="0">
                <a:solidFill>
                  <a:srgbClr val="634E2A"/>
                </a:solidFill>
                <a:latin typeface="Sharjah"/>
                <a:ea typeface="Sharjah"/>
                <a:cs typeface="Sharjah"/>
                <a:sym typeface="Sharjah"/>
                <a:rtl/>
              </a:rPr>
              <a:t>وقد جرى من المجموعة جرد قوائم الرسائل العلمية في مختلف الأقسام والكليات في الجامعات السعودية، وكان من ضمنها أقسام الفقه، وأصول الفقه، والأنظمة، والدراسات القضائية، وغيرها.</a:t>
            </a:r>
          </a:p>
        </p:txBody>
      </p:sp>
      <p:sp>
        <p:nvSpPr>
          <p:cNvPr id="7" name="TextBox 7"/>
          <p:cNvSpPr txBox="1"/>
          <p:nvPr/>
        </p:nvSpPr>
        <p:spPr>
          <a:xfrm>
            <a:off x="8989334" y="3219440"/>
            <a:ext cx="8820900" cy="920380"/>
          </a:xfrm>
          <a:prstGeom prst="rect">
            <a:avLst/>
          </a:prstGeom>
        </p:spPr>
        <p:txBody>
          <a:bodyPr lIns="0" tIns="0" rIns="0" bIns="0" rtlCol="0" anchor="t">
            <a:spAutoFit/>
          </a:bodyPr>
          <a:lstStyle/>
          <a:p>
            <a:pPr algn="r" rtl="1">
              <a:lnSpc>
                <a:spcPts val="8021"/>
              </a:lnSpc>
            </a:pPr>
            <a:r>
              <a:rPr lang="ar-EG" sz="4199" dirty="0">
                <a:solidFill>
                  <a:srgbClr val="634E2A"/>
                </a:solidFill>
                <a:latin typeface="Sharjah"/>
                <a:ea typeface="Sharjah"/>
                <a:cs typeface="Sharjah"/>
                <a:sym typeface="Sharjah"/>
                <a:rtl/>
              </a:rPr>
              <a:t>وكانت الجامعات محل الاستقراء والدراسة ما يلي: </a:t>
            </a:r>
          </a:p>
        </p:txBody>
      </p:sp>
      <p:sp>
        <p:nvSpPr>
          <p:cNvPr id="8" name="TextBox 8"/>
          <p:cNvSpPr txBox="1"/>
          <p:nvPr/>
        </p:nvSpPr>
        <p:spPr>
          <a:xfrm>
            <a:off x="323099" y="4449134"/>
            <a:ext cx="17492025" cy="3998146"/>
          </a:xfrm>
          <a:prstGeom prst="rect">
            <a:avLst/>
          </a:prstGeom>
        </p:spPr>
        <p:txBody>
          <a:bodyPr wrap="square" lIns="0" tIns="0" rIns="0" bIns="0" rtlCol="0" anchor="t">
            <a:spAutoFit/>
          </a:bodyPr>
          <a:lstStyle/>
          <a:p>
            <a:pPr algn="r" rtl="1">
              <a:lnSpc>
                <a:spcPts val="8021"/>
              </a:lnSpc>
            </a:pPr>
            <a:r>
              <a:rPr lang="ar-EG" sz="4199" dirty="0">
                <a:solidFill>
                  <a:srgbClr val="0B676E"/>
                </a:solidFill>
                <a:latin typeface="Sharjah"/>
                <a:ea typeface="Sharjah"/>
                <a:cs typeface="Sharjah"/>
                <a:sym typeface="Sharjah"/>
                <a:rtl/>
              </a:rPr>
              <a:t>(جامعة أم القرى - جامعة الإمام محمد بن سعود الإسلامية - الجامعة الإسلامية - جامعة طيبة - جامعة القصيم - جامعة الملك سعود - جامعة الملك خالد - جامعة جازان - جامعة نجران - جامعة الملك فيصل جامعة الملك عبد العزيز - جامعة جدة - جامعة الأمير سطام).</a:t>
            </a:r>
          </a:p>
          <a:p>
            <a:pPr algn="r" rtl="1">
              <a:lnSpc>
                <a:spcPts val="8021"/>
              </a:lnSpc>
            </a:pPr>
            <a:endParaRPr lang="ar-EG" sz="4199" dirty="0">
              <a:solidFill>
                <a:srgbClr val="0B676E"/>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308113" y="909344"/>
            <a:ext cx="17641800" cy="3072438"/>
          </a:xfrm>
          <a:prstGeom prst="rect">
            <a:avLst/>
          </a:prstGeom>
        </p:spPr>
        <p:txBody>
          <a:bodyPr lIns="0" tIns="0" rIns="0" bIns="0" rtlCol="0" anchor="t">
            <a:spAutoFit/>
          </a:bodyPr>
          <a:lstStyle/>
          <a:p>
            <a:pPr marL="906780" lvl="1" indent="-453390" algn="r" rtl="1">
              <a:lnSpc>
                <a:spcPts val="8147"/>
              </a:lnSpc>
              <a:buFont typeface="Arial"/>
              <a:buChar char="•"/>
            </a:pPr>
            <a:r>
              <a:rPr lang="ar-EG" sz="4199" dirty="0">
                <a:solidFill>
                  <a:srgbClr val="634E2A"/>
                </a:solidFill>
                <a:latin typeface="Sharjah"/>
                <a:ea typeface="Sharjah"/>
                <a:cs typeface="Sharjah"/>
                <a:sym typeface="Sharjah"/>
                <a:rtl/>
              </a:rPr>
              <a:t>وقد اقتصرنا على هذه الجامعات في الجرد نظرا لأنها كانت مظنة للبحث الفقهي النظامي، ولم نبحث فيما عداها إما لعدم وجود أقسام للدراسات العليا في بعضها، أو لحداثة تلك الأقسام في بعضها الآخر أو لأجل عدم إمكانية البحث فيها لضيق الوقت.</a:t>
            </a:r>
          </a:p>
        </p:txBody>
      </p:sp>
      <p:sp>
        <p:nvSpPr>
          <p:cNvPr id="7" name="TextBox 7"/>
          <p:cNvSpPr txBox="1"/>
          <p:nvPr/>
        </p:nvSpPr>
        <p:spPr>
          <a:xfrm>
            <a:off x="308113" y="3963560"/>
            <a:ext cx="17641800" cy="929998"/>
          </a:xfrm>
          <a:prstGeom prst="rect">
            <a:avLst/>
          </a:prstGeom>
        </p:spPr>
        <p:txBody>
          <a:bodyPr lIns="0" tIns="0" rIns="0" bIns="0" rtlCol="0" anchor="t">
            <a:spAutoFit/>
          </a:bodyPr>
          <a:lstStyle/>
          <a:p>
            <a:pPr marL="906780" lvl="1" indent="-453390" algn="r" rtl="1">
              <a:lnSpc>
                <a:spcPts val="8147"/>
              </a:lnSpc>
              <a:buFont typeface="Arial"/>
              <a:buChar char="•"/>
            </a:pPr>
            <a:r>
              <a:rPr lang="ar-EG" sz="4199" dirty="0">
                <a:solidFill>
                  <a:srgbClr val="634E2A"/>
                </a:solidFill>
                <a:latin typeface="Sharjah"/>
                <a:ea typeface="Sharjah"/>
                <a:cs typeface="Sharjah"/>
                <a:sym typeface="Sharjah"/>
                <a:rtl/>
              </a:rPr>
              <a:t>فكان محصّل البحث ما يلي:</a:t>
            </a:r>
          </a:p>
        </p:txBody>
      </p:sp>
      <p:sp>
        <p:nvSpPr>
          <p:cNvPr id="8" name="TextBox 8"/>
          <p:cNvSpPr txBox="1"/>
          <p:nvPr/>
        </p:nvSpPr>
        <p:spPr>
          <a:xfrm>
            <a:off x="-14987" y="5050710"/>
            <a:ext cx="17641800" cy="1968744"/>
          </a:xfrm>
          <a:prstGeom prst="rect">
            <a:avLst/>
          </a:prstGeom>
        </p:spPr>
        <p:txBody>
          <a:bodyPr lIns="0" tIns="0" rIns="0" bIns="0" rtlCol="0" anchor="t">
            <a:spAutoFit/>
          </a:bodyPr>
          <a:lstStyle/>
          <a:p>
            <a:pPr algn="r" rtl="1">
              <a:lnSpc>
                <a:spcPts val="8147"/>
              </a:lnSpc>
            </a:pPr>
            <a:r>
              <a:rPr lang="ar-EG" sz="4199" dirty="0">
                <a:solidFill>
                  <a:srgbClr val="0B676E"/>
                </a:solidFill>
                <a:latin typeface="Sharjah"/>
                <a:ea typeface="Sharjah"/>
                <a:cs typeface="Sharjah"/>
                <a:sym typeface="Sharjah"/>
                <a:rtl/>
              </a:rPr>
              <a:t>أولاً: لم نجد رسائل جامعية أو مشاريع بحثية متعلقة بالأنظمة في الجامعات الآتية:</a:t>
            </a:r>
          </a:p>
          <a:p>
            <a:pPr algn="r" rtl="1">
              <a:lnSpc>
                <a:spcPts val="8147"/>
              </a:lnSpc>
            </a:pPr>
            <a:r>
              <a:rPr lang="ar-EG" sz="4199" dirty="0">
                <a:solidFill>
                  <a:srgbClr val="0B676E"/>
                </a:solidFill>
                <a:latin typeface="Sharjah"/>
                <a:ea typeface="Sharjah"/>
                <a:cs typeface="Sharjah"/>
                <a:sym typeface="Sharjah"/>
                <a:rtl/>
              </a:rPr>
              <a:t>(جامعة طيبة - جامعة جدة - جامعة جازان - جامعة نجران - جامعة الأمير سطام).</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5067555" y="1655013"/>
          <a:ext cx="8152889" cy="7295679"/>
        </p:xfrm>
        <a:graphic>
          <a:graphicData uri="http://schemas.openxmlformats.org/drawingml/2006/table">
            <a:tbl>
              <a:tblPr/>
              <a:tblGrid>
                <a:gridCol w="2979778">
                  <a:extLst>
                    <a:ext uri="{9D8B030D-6E8A-4147-A177-3AD203B41FA5}">
                      <a16:colId xmlns:a16="http://schemas.microsoft.com/office/drawing/2014/main" val="20000"/>
                    </a:ext>
                  </a:extLst>
                </a:gridCol>
                <a:gridCol w="2979778">
                  <a:extLst>
                    <a:ext uri="{9D8B030D-6E8A-4147-A177-3AD203B41FA5}">
                      <a16:colId xmlns:a16="http://schemas.microsoft.com/office/drawing/2014/main" val="20001"/>
                    </a:ext>
                  </a:extLst>
                </a:gridCol>
                <a:gridCol w="2193333">
                  <a:extLst>
                    <a:ext uri="{9D8B030D-6E8A-4147-A177-3AD203B41FA5}">
                      <a16:colId xmlns:a16="http://schemas.microsoft.com/office/drawing/2014/main" val="20002"/>
                    </a:ext>
                  </a:extLst>
                </a:gridCol>
              </a:tblGrid>
              <a:tr h="1022703">
                <a:tc>
                  <a:txBody>
                    <a:bodyPr/>
                    <a:lstStyle/>
                    <a:p>
                      <a:pPr algn="ctr" rtl="1">
                        <a:lnSpc>
                          <a:spcPts val="6004"/>
                        </a:lnSpc>
                        <a:defRPr/>
                      </a:pPr>
                      <a:r>
                        <a:rPr lang="ar-EG" sz="4289">
                          <a:solidFill>
                            <a:srgbClr val="0B676E"/>
                          </a:solidFill>
                          <a:latin typeface="Sharjah"/>
                          <a:ea typeface="Sharjah"/>
                          <a:cs typeface="Sharjah"/>
                          <a:sym typeface="Sharjah"/>
                          <a:rtl/>
                        </a:rPr>
                        <a:t>النسبة المئوية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6004"/>
                        </a:lnSpc>
                        <a:defRPr/>
                      </a:pPr>
                      <a:r>
                        <a:rPr lang="ar-EG" sz="4289">
                          <a:solidFill>
                            <a:srgbClr val="0B676E"/>
                          </a:solidFill>
                          <a:latin typeface="Sharjah"/>
                          <a:ea typeface="Sharjah"/>
                          <a:cs typeface="Sharjah"/>
                          <a:sym typeface="Sharjah"/>
                          <a:rtl/>
                        </a:rPr>
                        <a:t>عدد الرسائل</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6004"/>
                        </a:lnSpc>
                        <a:defRPr/>
                      </a:pPr>
                      <a:r>
                        <a:rPr lang="ar-EG" sz="4289" spc="85">
                          <a:solidFill>
                            <a:srgbClr val="0B676E"/>
                          </a:solidFill>
                          <a:latin typeface="Sharjah"/>
                          <a:ea typeface="Sharjah"/>
                          <a:cs typeface="Sharjah"/>
                          <a:sym typeface="Sharjah"/>
                          <a:rtl/>
                        </a:rPr>
                        <a:t>الجامعة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3754">
                <a:tc>
                  <a:txBody>
                    <a:bodyPr/>
                    <a:lstStyle/>
                    <a:p>
                      <a:pPr algn="ctr">
                        <a:lnSpc>
                          <a:spcPts val="4480"/>
                        </a:lnSpc>
                        <a:defRPr/>
                      </a:pPr>
                      <a:r>
                        <a:rPr lang="en-US" sz="3200">
                          <a:solidFill>
                            <a:srgbClr val="634E2A"/>
                          </a:solidFill>
                          <a:latin typeface="Lalezar"/>
                          <a:ea typeface="Lalezar"/>
                          <a:cs typeface="Lalezar"/>
                          <a:sym typeface="Lalezar"/>
                        </a:rPr>
                        <a:t>45.5%</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107</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الإمام</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3754">
                <a:tc>
                  <a:txBody>
                    <a:bodyPr/>
                    <a:lstStyle/>
                    <a:p>
                      <a:pPr algn="ctr">
                        <a:lnSpc>
                          <a:spcPts val="4480"/>
                        </a:lnSpc>
                        <a:defRPr/>
                      </a:pPr>
                      <a:r>
                        <a:rPr lang="en-US" sz="3200">
                          <a:solidFill>
                            <a:srgbClr val="634E2A"/>
                          </a:solidFill>
                          <a:latin typeface="Lalezar"/>
                          <a:ea typeface="Lalezar"/>
                          <a:cs typeface="Lalezar"/>
                          <a:sym typeface="Lalezar"/>
                        </a:rPr>
                        <a:t>12.3%</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29</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أم القرى</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6698">
                <a:tc>
                  <a:txBody>
                    <a:bodyPr/>
                    <a:lstStyle/>
                    <a:p>
                      <a:pPr algn="ctr">
                        <a:lnSpc>
                          <a:spcPts val="4480"/>
                        </a:lnSpc>
                        <a:defRPr/>
                      </a:pPr>
                      <a:r>
                        <a:rPr lang="en-US" sz="3200">
                          <a:solidFill>
                            <a:srgbClr val="634E2A"/>
                          </a:solidFill>
                          <a:latin typeface="Lalezar"/>
                          <a:ea typeface="Lalezar"/>
                          <a:cs typeface="Lalezar"/>
                          <a:sym typeface="Lalezar"/>
                        </a:rPr>
                        <a:t>5.1%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 12</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الإسلامية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3754">
                <a:tc>
                  <a:txBody>
                    <a:bodyPr/>
                    <a:lstStyle/>
                    <a:p>
                      <a:pPr algn="ctr">
                        <a:lnSpc>
                          <a:spcPts val="4480"/>
                        </a:lnSpc>
                        <a:defRPr/>
                      </a:pPr>
                      <a:r>
                        <a:rPr lang="en-US" sz="3200">
                          <a:solidFill>
                            <a:srgbClr val="634E2A"/>
                          </a:solidFill>
                          <a:latin typeface="Lalezar"/>
                          <a:ea typeface="Lalezar"/>
                          <a:cs typeface="Lalezar"/>
                          <a:sym typeface="Lalezar"/>
                        </a:rPr>
                        <a:t>5.1%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12</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القصيم</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754">
                <a:tc>
                  <a:txBody>
                    <a:bodyPr/>
                    <a:lstStyle/>
                    <a:p>
                      <a:pPr algn="ctr">
                        <a:lnSpc>
                          <a:spcPts val="4480"/>
                        </a:lnSpc>
                        <a:defRPr/>
                      </a:pPr>
                      <a:r>
                        <a:rPr lang="en-US" sz="3200">
                          <a:solidFill>
                            <a:srgbClr val="634E2A"/>
                          </a:solidFill>
                          <a:latin typeface="Lalezar"/>
                          <a:ea typeface="Lalezar"/>
                          <a:cs typeface="Lalezar"/>
                          <a:sym typeface="Lalezar"/>
                        </a:rPr>
                        <a:t>2.6%</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6</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الملك سعود</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3754">
                <a:tc>
                  <a:txBody>
                    <a:bodyPr/>
                    <a:lstStyle/>
                    <a:p>
                      <a:pPr algn="ctr">
                        <a:lnSpc>
                          <a:spcPts val="4480"/>
                        </a:lnSpc>
                        <a:defRPr/>
                      </a:pPr>
                      <a:r>
                        <a:rPr lang="en-US" sz="3200">
                          <a:solidFill>
                            <a:srgbClr val="634E2A"/>
                          </a:solidFill>
                          <a:latin typeface="Lalezar"/>
                          <a:ea typeface="Lalezar"/>
                          <a:cs typeface="Lalezar"/>
                          <a:sym typeface="Lalezar"/>
                        </a:rPr>
                        <a:t>1.7%</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4</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الملك خالد</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3754">
                <a:tc>
                  <a:txBody>
                    <a:bodyPr/>
                    <a:lstStyle/>
                    <a:p>
                      <a:pPr algn="ctr">
                        <a:lnSpc>
                          <a:spcPts val="4480"/>
                        </a:lnSpc>
                        <a:defRPr/>
                      </a:pPr>
                      <a:r>
                        <a:rPr lang="en-US" sz="3200">
                          <a:solidFill>
                            <a:srgbClr val="634E2A"/>
                          </a:solidFill>
                          <a:latin typeface="Lalezar"/>
                          <a:ea typeface="Lalezar"/>
                          <a:cs typeface="Lalezar"/>
                          <a:sym typeface="Lalezar"/>
                        </a:rPr>
                        <a:t>0.4%</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الملك فيصل</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83754">
                <a:tc>
                  <a:txBody>
                    <a:bodyPr/>
                    <a:lstStyle/>
                    <a:p>
                      <a:pPr algn="ctr">
                        <a:lnSpc>
                          <a:spcPts val="4480"/>
                        </a:lnSpc>
                        <a:defRPr/>
                      </a:pP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171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الإجمالي</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7"/>
          <p:cNvSpPr txBox="1"/>
          <p:nvPr/>
        </p:nvSpPr>
        <p:spPr>
          <a:xfrm>
            <a:off x="323100" y="42862"/>
            <a:ext cx="17641800" cy="2352040"/>
          </a:xfrm>
          <a:prstGeom prst="rect">
            <a:avLst/>
          </a:prstGeom>
        </p:spPr>
        <p:txBody>
          <a:bodyPr lIns="0" tIns="0" rIns="0" bIns="0" rtlCol="0" anchor="t">
            <a:spAutoFit/>
          </a:bodyPr>
          <a:lstStyle/>
          <a:p>
            <a:pPr algn="r" rtl="1">
              <a:lnSpc>
                <a:spcPts val="8959"/>
              </a:lnSpc>
            </a:pPr>
            <a:r>
              <a:rPr lang="ar-EG" sz="6399">
                <a:solidFill>
                  <a:srgbClr val="0B676E"/>
                </a:solidFill>
                <a:latin typeface="Sharjah"/>
                <a:ea typeface="Sharjah"/>
                <a:cs typeface="Sharjah"/>
                <a:sym typeface="Sharjah"/>
                <a:rtl/>
              </a:rPr>
              <a:t>ثانياً: إحصاء عدد الأبحاث في كل جامعة رقما، وبالنسبة المئوية:</a:t>
            </a:r>
          </a:p>
          <a:p>
            <a:pPr algn="r" rtl="1">
              <a:lnSpc>
                <a:spcPts val="8959"/>
              </a:lnSpc>
            </a:pPr>
            <a:endParaRPr lang="ar-EG" sz="6399">
              <a:solidFill>
                <a:srgbClr val="0B676E"/>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4472256" y="1441564"/>
          <a:ext cx="9478621" cy="8073799"/>
        </p:xfrm>
        <a:graphic>
          <a:graphicData uri="http://schemas.openxmlformats.org/drawingml/2006/table">
            <a:tbl>
              <a:tblPr/>
              <a:tblGrid>
                <a:gridCol w="2978488">
                  <a:extLst>
                    <a:ext uri="{9D8B030D-6E8A-4147-A177-3AD203B41FA5}">
                      <a16:colId xmlns:a16="http://schemas.microsoft.com/office/drawing/2014/main" val="20000"/>
                    </a:ext>
                  </a:extLst>
                </a:gridCol>
                <a:gridCol w="2978488">
                  <a:extLst>
                    <a:ext uri="{9D8B030D-6E8A-4147-A177-3AD203B41FA5}">
                      <a16:colId xmlns:a16="http://schemas.microsoft.com/office/drawing/2014/main" val="20001"/>
                    </a:ext>
                  </a:extLst>
                </a:gridCol>
                <a:gridCol w="3521645">
                  <a:extLst>
                    <a:ext uri="{9D8B030D-6E8A-4147-A177-3AD203B41FA5}">
                      <a16:colId xmlns:a16="http://schemas.microsoft.com/office/drawing/2014/main" val="20002"/>
                    </a:ext>
                  </a:extLst>
                </a:gridCol>
              </a:tblGrid>
              <a:tr h="1022362">
                <a:tc>
                  <a:txBody>
                    <a:bodyPr/>
                    <a:lstStyle/>
                    <a:p>
                      <a:pPr algn="ctr" rtl="1">
                        <a:lnSpc>
                          <a:spcPts val="6004"/>
                        </a:lnSpc>
                        <a:defRPr/>
                      </a:pPr>
                      <a:r>
                        <a:rPr lang="ar-EG" sz="4289">
                          <a:solidFill>
                            <a:srgbClr val="0B676E"/>
                          </a:solidFill>
                          <a:latin typeface="Sharjah"/>
                          <a:ea typeface="Sharjah"/>
                          <a:cs typeface="Sharjah"/>
                          <a:sym typeface="Sharjah"/>
                          <a:rtl/>
                        </a:rPr>
                        <a:t>النسبة المئوية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6004"/>
                        </a:lnSpc>
                        <a:defRPr/>
                      </a:pPr>
                      <a:r>
                        <a:rPr lang="ar-EG" sz="4289">
                          <a:solidFill>
                            <a:srgbClr val="0B676E"/>
                          </a:solidFill>
                          <a:latin typeface="Sharjah"/>
                          <a:ea typeface="Sharjah"/>
                          <a:cs typeface="Sharjah"/>
                          <a:sym typeface="Sharjah"/>
                          <a:rtl/>
                        </a:rPr>
                        <a:t>عدد الرسائل</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6004"/>
                        </a:lnSpc>
                        <a:defRPr/>
                      </a:pPr>
                      <a:r>
                        <a:rPr lang="ar-EG" sz="4289" spc="85">
                          <a:solidFill>
                            <a:srgbClr val="0B676E"/>
                          </a:solidFill>
                          <a:latin typeface="Sharjah"/>
                          <a:ea typeface="Sharjah"/>
                          <a:cs typeface="Sharjah"/>
                          <a:sym typeface="Sharjah"/>
                          <a:rtl/>
                        </a:rPr>
                        <a:t>النظام</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3493">
                <a:tc>
                  <a:txBody>
                    <a:bodyPr/>
                    <a:lstStyle/>
                    <a:p>
                      <a:pPr algn="ctr">
                        <a:lnSpc>
                          <a:spcPts val="4480"/>
                        </a:lnSpc>
                        <a:defRPr/>
                      </a:pPr>
                      <a:r>
                        <a:rPr lang="en-US" sz="3200">
                          <a:solidFill>
                            <a:srgbClr val="634E2A"/>
                          </a:solidFill>
                          <a:latin typeface="Lalezar"/>
                          <a:ea typeface="Lalezar"/>
                          <a:cs typeface="Lalezar"/>
                          <a:sym typeface="Lalezar"/>
                        </a:rPr>
                        <a:t>26.9%</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46</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الإثبات</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3493">
                <a:tc>
                  <a:txBody>
                    <a:bodyPr/>
                    <a:lstStyle/>
                    <a:p>
                      <a:pPr algn="ctr">
                        <a:lnSpc>
                          <a:spcPts val="4480"/>
                        </a:lnSpc>
                        <a:defRPr/>
                      </a:pPr>
                      <a:r>
                        <a:rPr lang="en-US" sz="3200">
                          <a:solidFill>
                            <a:srgbClr val="634E2A"/>
                          </a:solidFill>
                          <a:latin typeface="Lalezar"/>
                          <a:ea typeface="Lalezar"/>
                          <a:cs typeface="Lalezar"/>
                          <a:sym typeface="Lalezar"/>
                        </a:rPr>
                        <a:t>19.3%</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33</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المعاملات المدنية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3493">
                <a:tc>
                  <a:txBody>
                    <a:bodyPr/>
                    <a:lstStyle/>
                    <a:p>
                      <a:pPr algn="ctr">
                        <a:lnSpc>
                          <a:spcPts val="4480"/>
                        </a:lnSpc>
                        <a:defRPr/>
                      </a:pPr>
                      <a:r>
                        <a:rPr lang="en-US" sz="3200">
                          <a:solidFill>
                            <a:srgbClr val="634E2A"/>
                          </a:solidFill>
                          <a:latin typeface="Lalezar"/>
                          <a:ea typeface="Lalezar"/>
                          <a:cs typeface="Lalezar"/>
                          <a:sym typeface="Lalezar"/>
                        </a:rPr>
                        <a:t>20.5%</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35</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الإفلاس</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3493">
                <a:tc>
                  <a:txBody>
                    <a:bodyPr/>
                    <a:lstStyle/>
                    <a:p>
                      <a:pPr algn="ctr">
                        <a:lnSpc>
                          <a:spcPts val="4480"/>
                        </a:lnSpc>
                        <a:defRPr/>
                      </a:pPr>
                      <a:r>
                        <a:rPr lang="en-US" sz="3200">
                          <a:solidFill>
                            <a:srgbClr val="634E2A"/>
                          </a:solidFill>
                          <a:latin typeface="Lalezar"/>
                          <a:ea typeface="Lalezar"/>
                          <a:cs typeface="Lalezar"/>
                          <a:sym typeface="Lalezar"/>
                        </a:rPr>
                        <a:t>25.7%</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44</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الأحوال الشخصية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493">
                <a:tc>
                  <a:txBody>
                    <a:bodyPr/>
                    <a:lstStyle/>
                    <a:p>
                      <a:pPr algn="ctr">
                        <a:lnSpc>
                          <a:spcPts val="4480"/>
                        </a:lnSpc>
                        <a:defRPr/>
                      </a:pPr>
                      <a:r>
                        <a:rPr lang="en-US" sz="3200">
                          <a:solidFill>
                            <a:srgbClr val="634E2A"/>
                          </a:solidFill>
                          <a:latin typeface="Lalezar"/>
                          <a:ea typeface="Lalezar"/>
                          <a:cs typeface="Lalezar"/>
                          <a:sym typeface="Lalezar"/>
                        </a:rPr>
                        <a:t>5.3%</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9</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التجارة الإلكترونية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3493">
                <a:tc>
                  <a:txBody>
                    <a:bodyPr/>
                    <a:lstStyle/>
                    <a:p>
                      <a:pPr algn="ctr">
                        <a:lnSpc>
                          <a:spcPts val="4480"/>
                        </a:lnSpc>
                        <a:defRPr/>
                      </a:pPr>
                      <a:r>
                        <a:rPr lang="en-US" sz="3200">
                          <a:solidFill>
                            <a:srgbClr val="634E2A"/>
                          </a:solidFill>
                          <a:latin typeface="Lalezar"/>
                          <a:ea typeface="Lalezar"/>
                          <a:cs typeface="Lalezar"/>
                          <a:sym typeface="Lalezar"/>
                        </a:rPr>
                        <a:t>0.6%</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مكافحة جريمة التحرش</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3493">
                <a:tc>
                  <a:txBody>
                    <a:bodyPr/>
                    <a:lstStyle/>
                    <a:p>
                      <a:pPr algn="ctr">
                        <a:lnSpc>
                          <a:spcPts val="4480"/>
                        </a:lnSpc>
                        <a:defRPr/>
                      </a:pPr>
                      <a:r>
                        <a:rPr lang="en-US" sz="3200">
                          <a:solidFill>
                            <a:srgbClr val="634E2A"/>
                          </a:solidFill>
                          <a:latin typeface="Lalezar"/>
                          <a:ea typeface="Lalezar"/>
                          <a:cs typeface="Lalezar"/>
                          <a:sym typeface="Lalezar"/>
                        </a:rPr>
                        <a:t>1.8%</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3</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ضريبة القيمة المضافة</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83493">
                <a:tc>
                  <a:txBody>
                    <a:bodyPr/>
                    <a:lstStyle/>
                    <a:p>
                      <a:pPr algn="ctr">
                        <a:lnSpc>
                          <a:spcPts val="4480"/>
                        </a:lnSpc>
                        <a:defRPr/>
                      </a:pPr>
                      <a:r>
                        <a:rPr lang="en-US" sz="3200">
                          <a:solidFill>
                            <a:srgbClr val="634E2A"/>
                          </a:solidFill>
                          <a:latin typeface="Lalezar"/>
                          <a:ea typeface="Lalezar"/>
                          <a:cs typeface="Lalezar"/>
                          <a:sym typeface="Lalezar"/>
                        </a:rPr>
                        <a:t>0.0%</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0</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حماية المبلغين والشهود</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83493">
                <a:tc>
                  <a:txBody>
                    <a:bodyPr/>
                    <a:lstStyle/>
                    <a:p>
                      <a:pPr algn="ctr">
                        <a:lnSpc>
                          <a:spcPts val="4480"/>
                        </a:lnSpc>
                        <a:defRPr/>
                      </a:pP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a:solidFill>
                            <a:srgbClr val="634E2A"/>
                          </a:solidFill>
                          <a:latin typeface="Lalezar"/>
                          <a:ea typeface="Lalezar"/>
                          <a:cs typeface="Lalezar"/>
                          <a:sym typeface="Lalezar"/>
                        </a:rPr>
                        <a:t>171</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tc>
                  <a:txBody>
                    <a:bodyPr/>
                    <a:lstStyle/>
                    <a:p>
                      <a:pPr algn="ctr" rtl="1">
                        <a:lnSpc>
                          <a:spcPts val="4604"/>
                        </a:lnSpc>
                        <a:defRPr/>
                      </a:pPr>
                      <a:r>
                        <a:rPr lang="ar-EG" sz="3289">
                          <a:solidFill>
                            <a:srgbClr val="634E2A"/>
                          </a:solidFill>
                          <a:latin typeface="Sharjah"/>
                          <a:ea typeface="Sharjah"/>
                          <a:cs typeface="Sharjah"/>
                          <a:sym typeface="Sharjah"/>
                          <a:rtl/>
                        </a:rPr>
                        <a:t>الإجمالي</a:t>
                      </a:r>
                      <a:endParaRPr lang="en-US" sz="1100"/>
                    </a:p>
                  </a:txBody>
                  <a:tcPr marL="0" marR="0" marT="0" marB="0" anchor="ctr">
                    <a:lnL w="25170" cap="flat" cmpd="sng" algn="ctr">
                      <a:solidFill>
                        <a:srgbClr val="000000"/>
                      </a:solidFill>
                      <a:prstDash val="solid"/>
                      <a:round/>
                      <a:headEnd type="none" w="med" len="med"/>
                      <a:tailEnd type="none" w="med" len="med"/>
                    </a:lnL>
                    <a:lnR w="25170" cap="flat" cmpd="sng" algn="ctr">
                      <a:solidFill>
                        <a:srgbClr val="000000"/>
                      </a:solidFill>
                      <a:prstDash val="solid"/>
                      <a:round/>
                      <a:headEnd type="none" w="med" len="med"/>
                      <a:tailEnd type="none" w="med" len="med"/>
                    </a:lnR>
                    <a:lnT w="25170" cap="flat" cmpd="sng" algn="ctr">
                      <a:solidFill>
                        <a:srgbClr val="000000"/>
                      </a:solidFill>
                      <a:prstDash val="solid"/>
                      <a:round/>
                      <a:headEnd type="none" w="med" len="med"/>
                      <a:tailEnd type="none" w="med" len="med"/>
                    </a:lnT>
                    <a:lnB w="2517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TextBox 7"/>
          <p:cNvSpPr txBox="1"/>
          <p:nvPr/>
        </p:nvSpPr>
        <p:spPr>
          <a:xfrm>
            <a:off x="323100" y="11010"/>
            <a:ext cx="17641800" cy="2352040"/>
          </a:xfrm>
          <a:prstGeom prst="rect">
            <a:avLst/>
          </a:prstGeom>
        </p:spPr>
        <p:txBody>
          <a:bodyPr lIns="0" tIns="0" rIns="0" bIns="0" rtlCol="0" anchor="t">
            <a:spAutoFit/>
          </a:bodyPr>
          <a:lstStyle/>
          <a:p>
            <a:pPr algn="r" rtl="1">
              <a:lnSpc>
                <a:spcPts val="8959"/>
              </a:lnSpc>
            </a:pPr>
            <a:r>
              <a:rPr lang="ar-EG" sz="6399">
                <a:solidFill>
                  <a:srgbClr val="0B676E"/>
                </a:solidFill>
                <a:latin typeface="Sharjah"/>
                <a:ea typeface="Sharjah"/>
                <a:cs typeface="Sharjah"/>
                <a:sym typeface="Sharjah"/>
                <a:rtl/>
              </a:rPr>
              <a:t>ثالثاً: إحصاء محل البحث من الأنظمة رقماً، وبالنسبة المئوية:</a:t>
            </a:r>
          </a:p>
          <a:p>
            <a:pPr algn="r" rtl="1">
              <a:lnSpc>
                <a:spcPts val="8959"/>
              </a:lnSpc>
            </a:pPr>
            <a:endParaRPr lang="ar-EG" sz="6399">
              <a:solidFill>
                <a:srgbClr val="0B676E"/>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3339495" y="1490545"/>
          <a:ext cx="11169134" cy="8229818"/>
        </p:xfrm>
        <a:graphic>
          <a:graphicData uri="http://schemas.openxmlformats.org/drawingml/2006/table">
            <a:tbl>
              <a:tblPr/>
              <a:tblGrid>
                <a:gridCol w="5890570">
                  <a:extLst>
                    <a:ext uri="{9D8B030D-6E8A-4147-A177-3AD203B41FA5}">
                      <a16:colId xmlns:a16="http://schemas.microsoft.com/office/drawing/2014/main" val="20000"/>
                    </a:ext>
                  </a:extLst>
                </a:gridCol>
                <a:gridCol w="2309329">
                  <a:extLst>
                    <a:ext uri="{9D8B030D-6E8A-4147-A177-3AD203B41FA5}">
                      <a16:colId xmlns:a16="http://schemas.microsoft.com/office/drawing/2014/main" val="20001"/>
                    </a:ext>
                  </a:extLst>
                </a:gridCol>
                <a:gridCol w="2969235">
                  <a:extLst>
                    <a:ext uri="{9D8B030D-6E8A-4147-A177-3AD203B41FA5}">
                      <a16:colId xmlns:a16="http://schemas.microsoft.com/office/drawing/2014/main" val="20002"/>
                    </a:ext>
                  </a:extLst>
                </a:gridCol>
              </a:tblGrid>
              <a:tr h="876317">
                <a:tc gridSpan="3">
                  <a:txBody>
                    <a:bodyPr/>
                    <a:lstStyle/>
                    <a:p>
                      <a:pPr algn="ctr" rtl="1">
                        <a:lnSpc>
                          <a:spcPts val="5564"/>
                        </a:lnSpc>
                        <a:defRPr/>
                      </a:pPr>
                      <a:r>
                        <a:rPr lang="ar-EG" sz="3974">
                          <a:solidFill>
                            <a:srgbClr val="0B676E"/>
                          </a:solidFill>
                          <a:latin typeface="Sharjah"/>
                          <a:ea typeface="Sharjah"/>
                          <a:cs typeface="Sharjah"/>
                          <a:sym typeface="Sharjah"/>
                          <a:rtl/>
                        </a:rPr>
                        <a:t>جامعة الإمام</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hMerge="1">
                  <a:txBody>
                    <a:bodyPr/>
                    <a:lstStyle/>
                    <a:p>
                      <a:pPr algn="ctr" rtl="1">
                        <a:lnSpc>
                          <a:spcPts val="5564"/>
                        </a:lnSpc>
                        <a:defRPr/>
                      </a:pPr>
                      <a:r>
                        <a:rPr lang="ar-EG" sz="3974">
                          <a:solidFill>
                            <a:srgbClr val="0B676E"/>
                          </a:solidFill>
                          <a:latin typeface="Sharjah"/>
                          <a:ea typeface="Sharjah"/>
                          <a:cs typeface="Sharjah"/>
                          <a:sym typeface="Sharjah"/>
                          <a:rtl/>
                        </a:rPr>
                        <a:t>جامعة الإمام</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hMerge="1">
                  <a:txBody>
                    <a:bodyPr/>
                    <a:lstStyle/>
                    <a:p>
                      <a:pPr algn="ctr" rtl="1">
                        <a:lnSpc>
                          <a:spcPts val="5564"/>
                        </a:lnSpc>
                        <a:defRPr/>
                      </a:pPr>
                      <a:r>
                        <a:rPr lang="ar-EG" sz="3974">
                          <a:solidFill>
                            <a:srgbClr val="0B676E"/>
                          </a:solidFill>
                          <a:latin typeface="Sharjah"/>
                          <a:ea typeface="Sharjah"/>
                          <a:cs typeface="Sharjah"/>
                          <a:sym typeface="Sharjah"/>
                          <a:rtl/>
                        </a:rPr>
                        <a:t>جامعة الإمام</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6317">
                <a:tc>
                  <a:txBody>
                    <a:bodyPr/>
                    <a:lstStyle/>
                    <a:p>
                      <a:pPr algn="ctr" rtl="1">
                        <a:lnSpc>
                          <a:spcPts val="5564"/>
                        </a:lnSpc>
                        <a:defRPr/>
                      </a:pPr>
                      <a:r>
                        <a:rPr lang="ar-EG" sz="3974">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5564"/>
                        </a:lnSpc>
                        <a:defRPr/>
                      </a:pPr>
                      <a:r>
                        <a:rPr lang="ar-EG" sz="3974">
                          <a:solidFill>
                            <a:srgbClr val="0B676E"/>
                          </a:solidFill>
                          <a:latin typeface="Sharjah"/>
                          <a:ea typeface="Sharjah"/>
                          <a:cs typeface="Sharjah"/>
                          <a:sym typeface="Sharjah"/>
                          <a:rtl/>
                        </a:rPr>
                        <a:t>عدد الرسائل</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5564"/>
                        </a:lnSpc>
                        <a:defRPr/>
                      </a:pPr>
                      <a:r>
                        <a:rPr lang="ar-EG" sz="3974" spc="79">
                          <a:solidFill>
                            <a:srgbClr val="0B676E"/>
                          </a:solidFill>
                          <a:latin typeface="Sharjah"/>
                          <a:ea typeface="Sharjah"/>
                          <a:cs typeface="Sharjah"/>
                          <a:sym typeface="Sharjah"/>
                          <a:rtl/>
                        </a:rPr>
                        <a:t>النظام</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6806">
                <a:tc>
                  <a:txBody>
                    <a:bodyPr/>
                    <a:lstStyle/>
                    <a:p>
                      <a:pPr algn="ctr">
                        <a:lnSpc>
                          <a:spcPts val="4151"/>
                        </a:lnSpc>
                        <a:defRPr/>
                      </a:pPr>
                      <a:r>
                        <a:rPr lang="en-US" sz="2965">
                          <a:solidFill>
                            <a:srgbClr val="634E2A"/>
                          </a:solidFill>
                          <a:latin typeface="Lalezar"/>
                          <a:ea typeface="Lalezar"/>
                          <a:cs typeface="Lalezar"/>
                          <a:sym typeface="Lalezar"/>
                        </a:rPr>
                        <a:t>76.1%</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35</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الإثبات</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6806">
                <a:tc>
                  <a:txBody>
                    <a:bodyPr/>
                    <a:lstStyle/>
                    <a:p>
                      <a:pPr algn="ctr">
                        <a:lnSpc>
                          <a:spcPts val="4151"/>
                        </a:lnSpc>
                        <a:defRPr/>
                      </a:pPr>
                      <a:r>
                        <a:rPr lang="en-US" sz="2965">
                          <a:solidFill>
                            <a:srgbClr val="634E2A"/>
                          </a:solidFill>
                          <a:latin typeface="Lalezar"/>
                          <a:ea typeface="Lalezar"/>
                          <a:cs typeface="Lalezar"/>
                          <a:sym typeface="Lalezar"/>
                        </a:rPr>
                        <a:t>60.6%</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20</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المعاملات المدنية</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806">
                <a:tc>
                  <a:txBody>
                    <a:bodyPr/>
                    <a:lstStyle/>
                    <a:p>
                      <a:pPr algn="ctr">
                        <a:lnSpc>
                          <a:spcPts val="4151"/>
                        </a:lnSpc>
                        <a:defRPr/>
                      </a:pPr>
                      <a:r>
                        <a:rPr lang="en-US" sz="2965">
                          <a:solidFill>
                            <a:srgbClr val="634E2A"/>
                          </a:solidFill>
                          <a:latin typeface="Lalezar"/>
                          <a:ea typeface="Lalezar"/>
                          <a:cs typeface="Lalezar"/>
                          <a:sym typeface="Lalezar"/>
                        </a:rPr>
                        <a:t>62.9%</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22</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الإفلاس</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6806">
                <a:tc>
                  <a:txBody>
                    <a:bodyPr/>
                    <a:lstStyle/>
                    <a:p>
                      <a:pPr algn="ctr">
                        <a:lnSpc>
                          <a:spcPts val="4151"/>
                        </a:lnSpc>
                        <a:defRPr/>
                      </a:pPr>
                      <a:r>
                        <a:rPr lang="en-US" sz="2965">
                          <a:solidFill>
                            <a:srgbClr val="634E2A"/>
                          </a:solidFill>
                          <a:latin typeface="Lalezar"/>
                          <a:ea typeface="Lalezar"/>
                          <a:cs typeface="Lalezar"/>
                          <a:sym typeface="Lalezar"/>
                        </a:rPr>
                        <a:t>52.3%</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23</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الأحوال الشخصية</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6806">
                <a:tc>
                  <a:txBody>
                    <a:bodyPr/>
                    <a:lstStyle/>
                    <a:p>
                      <a:pPr algn="ctr">
                        <a:lnSpc>
                          <a:spcPts val="4151"/>
                        </a:lnSpc>
                        <a:defRPr/>
                      </a:pPr>
                      <a:r>
                        <a:rPr lang="en-US" sz="2965">
                          <a:solidFill>
                            <a:srgbClr val="634E2A"/>
                          </a:solidFill>
                          <a:latin typeface="Lalezar"/>
                          <a:ea typeface="Lalezar"/>
                          <a:cs typeface="Lalezar"/>
                          <a:sym typeface="Lalezar"/>
                        </a:rPr>
                        <a:t>66.7%</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6</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التجارة الإلكترونية</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6806">
                <a:tc>
                  <a:txBody>
                    <a:bodyPr/>
                    <a:lstStyle/>
                    <a:p>
                      <a:pPr algn="ctr">
                        <a:lnSpc>
                          <a:spcPts val="4151"/>
                        </a:lnSpc>
                        <a:defRPr/>
                      </a:pPr>
                      <a:r>
                        <a:rPr lang="en-US" sz="2965">
                          <a:solidFill>
                            <a:srgbClr val="634E2A"/>
                          </a:solidFill>
                          <a:latin typeface="Lalezar"/>
                          <a:ea typeface="Lalezar"/>
                          <a:cs typeface="Lalezar"/>
                          <a:sym typeface="Lalezar"/>
                        </a:rPr>
                        <a:t>0.0%</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0</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مكافحة جريمة التحرش</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6806">
                <a:tc>
                  <a:txBody>
                    <a:bodyPr/>
                    <a:lstStyle/>
                    <a:p>
                      <a:pPr algn="ctr">
                        <a:lnSpc>
                          <a:spcPts val="4151"/>
                        </a:lnSpc>
                        <a:defRPr/>
                      </a:pPr>
                      <a:r>
                        <a:rPr lang="en-US" sz="2965">
                          <a:solidFill>
                            <a:srgbClr val="634E2A"/>
                          </a:solidFill>
                          <a:latin typeface="Lalezar"/>
                          <a:ea typeface="Lalezar"/>
                          <a:cs typeface="Lalezar"/>
                          <a:sym typeface="Lalezar"/>
                        </a:rPr>
                        <a:t>33.3%</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1</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ضريبة القيمة المضافة</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6806">
                <a:tc>
                  <a:txBody>
                    <a:bodyPr/>
                    <a:lstStyle/>
                    <a:p>
                      <a:pPr algn="ctr">
                        <a:lnSpc>
                          <a:spcPts val="4151"/>
                        </a:lnSpc>
                        <a:defRPr/>
                      </a:pPr>
                      <a:r>
                        <a:rPr lang="en-US" sz="2965">
                          <a:solidFill>
                            <a:srgbClr val="634E2A"/>
                          </a:solidFill>
                          <a:latin typeface="Lalezar"/>
                          <a:ea typeface="Lalezar"/>
                          <a:cs typeface="Lalezar"/>
                          <a:sym typeface="Lalezar"/>
                        </a:rPr>
                        <a:t>0.0%</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0</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حماية المبلغين والشهود</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76806">
                <a:tc>
                  <a:txBody>
                    <a:bodyPr/>
                    <a:lstStyle/>
                    <a:p>
                      <a:pPr algn="ctr">
                        <a:lnSpc>
                          <a:spcPts val="4151"/>
                        </a:lnSpc>
                        <a:defRPr/>
                      </a:pP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a:lnSpc>
                          <a:spcPts val="4151"/>
                        </a:lnSpc>
                        <a:defRPr/>
                      </a:pPr>
                      <a:r>
                        <a:rPr lang="en-US" sz="2965">
                          <a:solidFill>
                            <a:srgbClr val="634E2A"/>
                          </a:solidFill>
                          <a:latin typeface="Lalezar"/>
                          <a:ea typeface="Lalezar"/>
                          <a:cs typeface="Lalezar"/>
                          <a:sym typeface="Lalezar"/>
                        </a:rPr>
                        <a:t>107</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tc>
                  <a:txBody>
                    <a:bodyPr/>
                    <a:lstStyle/>
                    <a:p>
                      <a:pPr algn="ctr" rtl="1">
                        <a:lnSpc>
                          <a:spcPts val="4267"/>
                        </a:lnSpc>
                        <a:defRPr/>
                      </a:pPr>
                      <a:r>
                        <a:rPr lang="ar-EG" sz="3048">
                          <a:solidFill>
                            <a:srgbClr val="634E2A"/>
                          </a:solidFill>
                          <a:latin typeface="Sharjah"/>
                          <a:ea typeface="Sharjah"/>
                          <a:cs typeface="Sharjah"/>
                          <a:sym typeface="Sharjah"/>
                          <a:rtl/>
                        </a:rPr>
                        <a:t>الإجمالي</a:t>
                      </a:r>
                      <a:endParaRPr lang="en-US" sz="1100"/>
                    </a:p>
                  </a:txBody>
                  <a:tcPr marL="0" marR="0" marT="0" marB="0" anchor="ctr">
                    <a:lnL w="21617" cap="flat" cmpd="sng" algn="ctr">
                      <a:solidFill>
                        <a:srgbClr val="000000"/>
                      </a:solidFill>
                      <a:prstDash val="solid"/>
                      <a:round/>
                      <a:headEnd type="none" w="med" len="med"/>
                      <a:tailEnd type="none" w="med" len="med"/>
                    </a:lnL>
                    <a:lnR w="21617" cap="flat" cmpd="sng" algn="ctr">
                      <a:solidFill>
                        <a:srgbClr val="000000"/>
                      </a:solidFill>
                      <a:prstDash val="solid"/>
                      <a:round/>
                      <a:headEnd type="none" w="med" len="med"/>
                      <a:tailEnd type="none" w="med" len="med"/>
                    </a:lnR>
                    <a:lnT w="21617" cap="flat" cmpd="sng" algn="ctr">
                      <a:solidFill>
                        <a:srgbClr val="000000"/>
                      </a:solidFill>
                      <a:prstDash val="solid"/>
                      <a:round/>
                      <a:headEnd type="none" w="med" len="med"/>
                      <a:tailEnd type="none" w="med" len="med"/>
                    </a:lnT>
                    <a:lnB w="216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TextBox 7"/>
          <p:cNvSpPr txBox="1"/>
          <p:nvPr/>
        </p:nvSpPr>
        <p:spPr>
          <a:xfrm>
            <a:off x="258996" y="171627"/>
            <a:ext cx="17770008" cy="2839665"/>
          </a:xfrm>
          <a:prstGeom prst="rect">
            <a:avLst/>
          </a:prstGeom>
        </p:spPr>
        <p:txBody>
          <a:bodyPr lIns="0" tIns="0" rIns="0" bIns="0" rtlCol="0" anchor="t">
            <a:spAutoFit/>
          </a:bodyPr>
          <a:lstStyle/>
          <a:p>
            <a:pPr algn="r" rtl="1">
              <a:lnSpc>
                <a:spcPts val="7280"/>
              </a:lnSpc>
            </a:pPr>
            <a:r>
              <a:rPr lang="ar-EG" sz="5200">
                <a:solidFill>
                  <a:srgbClr val="0B676E"/>
                </a:solidFill>
                <a:latin typeface="Sharjah"/>
                <a:ea typeface="Sharjah"/>
                <a:cs typeface="Sharjah"/>
                <a:sym typeface="Sharjah"/>
                <a:rtl/>
              </a:rPr>
              <a:t>رابعاً: إحصاء المشاريع البحثية في كل نظامٍ وكل جامعة مقارناً بالجامعات الأخرى:</a:t>
            </a:r>
          </a:p>
          <a:p>
            <a:pPr algn="r" rtl="1">
              <a:lnSpc>
                <a:spcPts val="7280"/>
              </a:lnSpc>
            </a:pPr>
            <a:endParaRPr lang="ar-EG" sz="5200">
              <a:solidFill>
                <a:srgbClr val="0B676E"/>
              </a:solidFill>
              <a:latin typeface="Sharjah"/>
              <a:ea typeface="Sharjah"/>
              <a:cs typeface="Sharjah"/>
              <a:sym typeface="Sharjah"/>
              <a:rtl/>
            </a:endParaRPr>
          </a:p>
          <a:p>
            <a:pPr algn="r" rtl="1">
              <a:lnSpc>
                <a:spcPts val="7280"/>
              </a:lnSpc>
            </a:pPr>
            <a:endParaRPr lang="ar-EG" sz="5200">
              <a:solidFill>
                <a:srgbClr val="0B676E"/>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2916568" y="493162"/>
          <a:ext cx="13673531" cy="9300680"/>
        </p:xfrm>
        <a:graphic>
          <a:graphicData uri="http://schemas.openxmlformats.org/drawingml/2006/table">
            <a:tbl>
              <a:tblPr/>
              <a:tblGrid>
                <a:gridCol w="6354695">
                  <a:extLst>
                    <a:ext uri="{9D8B030D-6E8A-4147-A177-3AD203B41FA5}">
                      <a16:colId xmlns:a16="http://schemas.microsoft.com/office/drawing/2014/main" val="20000"/>
                    </a:ext>
                  </a:extLst>
                </a:gridCol>
                <a:gridCol w="2491284">
                  <a:extLst>
                    <a:ext uri="{9D8B030D-6E8A-4147-A177-3AD203B41FA5}">
                      <a16:colId xmlns:a16="http://schemas.microsoft.com/office/drawing/2014/main" val="20001"/>
                    </a:ext>
                  </a:extLst>
                </a:gridCol>
                <a:gridCol w="4827552">
                  <a:extLst>
                    <a:ext uri="{9D8B030D-6E8A-4147-A177-3AD203B41FA5}">
                      <a16:colId xmlns:a16="http://schemas.microsoft.com/office/drawing/2014/main" val="20002"/>
                    </a:ext>
                  </a:extLst>
                </a:gridCol>
              </a:tblGrid>
              <a:tr h="1002640">
                <a:tc gridSpan="3">
                  <a:txBody>
                    <a:bodyPr/>
                    <a:lstStyle/>
                    <a:p>
                      <a:pPr algn="ctr" rtl="1">
                        <a:lnSpc>
                          <a:spcPts val="5984"/>
                        </a:lnSpc>
                        <a:defRPr/>
                      </a:pPr>
                      <a:r>
                        <a:rPr lang="ar-EG" sz="4274">
                          <a:solidFill>
                            <a:srgbClr val="0B676E"/>
                          </a:solidFill>
                          <a:latin typeface="Sharjah"/>
                          <a:ea typeface="Sharjah"/>
                          <a:cs typeface="Sharjah"/>
                          <a:sym typeface="Sharjah"/>
                          <a:rtl/>
                        </a:rPr>
                        <a:t>جامعة أم القرى</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أم القرى</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أم القرى</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091">
                <a:tc>
                  <a:txBody>
                    <a:bodyPr/>
                    <a:lstStyle/>
                    <a:p>
                      <a:pPr algn="ctr" rtl="1">
                        <a:lnSpc>
                          <a:spcPts val="5880"/>
                        </a:lnSpc>
                        <a:defRPr/>
                      </a:pPr>
                      <a:r>
                        <a:rPr lang="ar-EG" sz="4200">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a:solidFill>
                            <a:srgbClr val="0B676E"/>
                          </a:solidFill>
                          <a:latin typeface="Sharjah"/>
                          <a:ea typeface="Sharjah"/>
                          <a:cs typeface="Sharjah"/>
                          <a:sym typeface="Sharjah"/>
                          <a:rtl/>
                        </a:rPr>
                        <a:t>عدد الرسائل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spc="84">
                          <a:solidFill>
                            <a:srgbClr val="0B676E"/>
                          </a:solidFill>
                          <a:latin typeface="Sharjah"/>
                          <a:ea typeface="Sharjah"/>
                          <a:cs typeface="Sharjah"/>
                          <a:sym typeface="Sharjah"/>
                          <a:rtl/>
                        </a:rPr>
                        <a:t>النظام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1661">
                <a:tc>
                  <a:txBody>
                    <a:bodyPr/>
                    <a:lstStyle/>
                    <a:p>
                      <a:pPr algn="ctr">
                        <a:lnSpc>
                          <a:spcPts val="4759"/>
                        </a:lnSpc>
                        <a:defRPr/>
                      </a:pPr>
                      <a:r>
                        <a:rPr lang="en-US" sz="3399">
                          <a:solidFill>
                            <a:srgbClr val="634E2A"/>
                          </a:solidFill>
                          <a:latin typeface="Lalezar"/>
                          <a:ea typeface="Lalezar"/>
                          <a:cs typeface="Lalezar"/>
                          <a:sym typeface="Lalezar"/>
                        </a:rPr>
                        <a:t>15.2%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7</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الإثبات</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1661">
                <a:tc>
                  <a:txBody>
                    <a:bodyPr/>
                    <a:lstStyle/>
                    <a:p>
                      <a:pPr algn="ctr">
                        <a:lnSpc>
                          <a:spcPts val="4759"/>
                        </a:lnSpc>
                        <a:defRPr/>
                      </a:pPr>
                      <a:r>
                        <a:rPr lang="en-US" sz="3399">
                          <a:solidFill>
                            <a:srgbClr val="634E2A"/>
                          </a:solidFill>
                          <a:latin typeface="Lalezar"/>
                          <a:ea typeface="Lalezar"/>
                          <a:cs typeface="Lalezar"/>
                          <a:sym typeface="Lalezar"/>
                        </a:rPr>
                        <a:t>6.1%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المعاملات المدنية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1661">
                <a:tc>
                  <a:txBody>
                    <a:bodyPr/>
                    <a:lstStyle/>
                    <a:p>
                      <a:pPr algn="ctr">
                        <a:lnSpc>
                          <a:spcPts val="4759"/>
                        </a:lnSpc>
                        <a:defRPr/>
                      </a:pPr>
                      <a:r>
                        <a:rPr lang="en-US" sz="3399">
                          <a:solidFill>
                            <a:srgbClr val="634E2A"/>
                          </a:solidFill>
                          <a:latin typeface="Lalezar"/>
                          <a:ea typeface="Lalezar"/>
                          <a:cs typeface="Lalezar"/>
                          <a:sym typeface="Lalezar"/>
                        </a:rPr>
                        <a:t>14.3%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5</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الإفلاس</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1661">
                <a:tc>
                  <a:txBody>
                    <a:bodyPr/>
                    <a:lstStyle/>
                    <a:p>
                      <a:pPr algn="ctr">
                        <a:lnSpc>
                          <a:spcPts val="4759"/>
                        </a:lnSpc>
                        <a:defRPr/>
                      </a:pPr>
                      <a:r>
                        <a:rPr lang="en-US" sz="3399">
                          <a:solidFill>
                            <a:srgbClr val="634E2A"/>
                          </a:solidFill>
                          <a:latin typeface="Lalezar"/>
                          <a:ea typeface="Lalezar"/>
                          <a:cs typeface="Lalezar"/>
                          <a:sym typeface="Lalezar"/>
                        </a:rPr>
                        <a:t>27.3%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الأحوال الشخصية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1661">
                <a:tc>
                  <a:txBody>
                    <a:bodyPr/>
                    <a:lstStyle/>
                    <a:p>
                      <a:pPr algn="ctr">
                        <a:lnSpc>
                          <a:spcPts val="4759"/>
                        </a:lnSpc>
                        <a:defRPr/>
                      </a:pPr>
                      <a:r>
                        <a:rPr lang="en-US" sz="3399">
                          <a:solidFill>
                            <a:srgbClr val="634E2A"/>
                          </a:solidFill>
                          <a:latin typeface="Lalezar"/>
                          <a:ea typeface="Lalezar"/>
                          <a:cs typeface="Lalezar"/>
                          <a:sym typeface="Lalezar"/>
                        </a:rPr>
                        <a:t>11.1%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التجارة الإلكترونية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1661">
                <a:tc>
                  <a:txBody>
                    <a:bodyPr/>
                    <a:lstStyle/>
                    <a:p>
                      <a:pPr algn="ctr">
                        <a:lnSpc>
                          <a:spcPts val="4759"/>
                        </a:lnSpc>
                        <a:defRPr/>
                      </a:pPr>
                      <a:r>
                        <a:rPr lang="en-US" sz="3399">
                          <a:solidFill>
                            <a:srgbClr val="634E2A"/>
                          </a:solidFill>
                          <a:latin typeface="Lalezar"/>
                          <a:ea typeface="Lalezar"/>
                          <a:cs typeface="Lalezar"/>
                          <a:sym typeface="Lalezar"/>
                        </a:rPr>
                        <a:t>100.0%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مكافحة جريمة التحرش</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11661">
                <a:tc>
                  <a:txBody>
                    <a:bodyPr/>
                    <a:lstStyle/>
                    <a:p>
                      <a:pPr algn="ctr">
                        <a:lnSpc>
                          <a:spcPts val="4759"/>
                        </a:lnSpc>
                        <a:defRPr/>
                      </a:pPr>
                      <a:r>
                        <a:rPr lang="en-US" sz="3399">
                          <a:solidFill>
                            <a:srgbClr val="634E2A"/>
                          </a:solidFill>
                          <a:latin typeface="Lalezar"/>
                          <a:ea typeface="Lalezar"/>
                          <a:cs typeface="Lalezar"/>
                          <a:sym typeface="Lalezar"/>
                        </a:rPr>
                        <a:t>33.3%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ضريبة القيمة المضافة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حماية المبلغين والشهود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11661">
                <a:tc>
                  <a:txBody>
                    <a:bodyPr/>
                    <a:lstStyle/>
                    <a:p>
                      <a:pPr algn="ctr">
                        <a:lnSpc>
                          <a:spcPts val="4759"/>
                        </a:lnSpc>
                        <a:defRPr/>
                      </a:pP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29</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الإجمالي</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2894046" y="493162"/>
          <a:ext cx="13673531" cy="9300680"/>
        </p:xfrm>
        <a:graphic>
          <a:graphicData uri="http://schemas.openxmlformats.org/drawingml/2006/table">
            <a:tbl>
              <a:tblPr/>
              <a:tblGrid>
                <a:gridCol w="6354695">
                  <a:extLst>
                    <a:ext uri="{9D8B030D-6E8A-4147-A177-3AD203B41FA5}">
                      <a16:colId xmlns:a16="http://schemas.microsoft.com/office/drawing/2014/main" val="20000"/>
                    </a:ext>
                  </a:extLst>
                </a:gridCol>
                <a:gridCol w="2491284">
                  <a:extLst>
                    <a:ext uri="{9D8B030D-6E8A-4147-A177-3AD203B41FA5}">
                      <a16:colId xmlns:a16="http://schemas.microsoft.com/office/drawing/2014/main" val="20001"/>
                    </a:ext>
                  </a:extLst>
                </a:gridCol>
                <a:gridCol w="4827552">
                  <a:extLst>
                    <a:ext uri="{9D8B030D-6E8A-4147-A177-3AD203B41FA5}">
                      <a16:colId xmlns:a16="http://schemas.microsoft.com/office/drawing/2014/main" val="20002"/>
                    </a:ext>
                  </a:extLst>
                </a:gridCol>
              </a:tblGrid>
              <a:tr h="1002640">
                <a:tc gridSpan="3">
                  <a:txBody>
                    <a:bodyPr/>
                    <a:lstStyle/>
                    <a:p>
                      <a:pPr algn="ctr" rtl="1">
                        <a:lnSpc>
                          <a:spcPts val="5984"/>
                        </a:lnSpc>
                        <a:defRPr/>
                      </a:pPr>
                      <a:r>
                        <a:rPr lang="ar-EG" sz="4274">
                          <a:solidFill>
                            <a:srgbClr val="0B676E"/>
                          </a:solidFill>
                          <a:latin typeface="Sharjah"/>
                          <a:ea typeface="Sharjah"/>
                          <a:cs typeface="Sharjah"/>
                          <a:sym typeface="Sharjah"/>
                          <a:rtl/>
                        </a:rPr>
                        <a:t>الجامعة الإسلامية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الجامعة الإسلامية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الجامعة الإسلامية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091">
                <a:tc>
                  <a:txBody>
                    <a:bodyPr/>
                    <a:lstStyle/>
                    <a:p>
                      <a:pPr algn="ctr" rtl="1">
                        <a:lnSpc>
                          <a:spcPts val="5880"/>
                        </a:lnSpc>
                        <a:defRPr/>
                      </a:pPr>
                      <a:r>
                        <a:rPr lang="ar-EG" sz="4200">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a:solidFill>
                            <a:srgbClr val="0B676E"/>
                          </a:solidFill>
                          <a:latin typeface="Sharjah"/>
                          <a:ea typeface="Sharjah"/>
                          <a:cs typeface="Sharjah"/>
                          <a:sym typeface="Sharjah"/>
                          <a:rtl/>
                        </a:rPr>
                        <a:t>عدد الرسائل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spc="84">
                          <a:solidFill>
                            <a:srgbClr val="0B676E"/>
                          </a:solidFill>
                          <a:latin typeface="Sharjah"/>
                          <a:ea typeface="Sharjah"/>
                          <a:cs typeface="Sharjah"/>
                          <a:sym typeface="Sharjah"/>
                          <a:rtl/>
                        </a:rPr>
                        <a:t>النظام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1661">
                <a:tc>
                  <a:txBody>
                    <a:bodyPr/>
                    <a:lstStyle/>
                    <a:p>
                      <a:pPr algn="ctr">
                        <a:lnSpc>
                          <a:spcPts val="4759"/>
                        </a:lnSpc>
                        <a:defRPr/>
                      </a:pPr>
                      <a:r>
                        <a:rPr lang="en-US" sz="3399">
                          <a:solidFill>
                            <a:srgbClr val="634E2A"/>
                          </a:solidFill>
                          <a:latin typeface="Lalezar"/>
                          <a:ea typeface="Lalezar"/>
                          <a:cs typeface="Lalezar"/>
                          <a:sym typeface="Lalezar"/>
                        </a:rPr>
                        <a:t>2.2%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الإثبات</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1661">
                <a:tc>
                  <a:txBody>
                    <a:bodyPr/>
                    <a:lstStyle/>
                    <a:p>
                      <a:pPr algn="ctr">
                        <a:lnSpc>
                          <a:spcPts val="4759"/>
                        </a:lnSpc>
                        <a:defRPr/>
                      </a:pPr>
                      <a:r>
                        <a:rPr lang="en-US" sz="3399">
                          <a:solidFill>
                            <a:srgbClr val="634E2A"/>
                          </a:solidFill>
                          <a:latin typeface="Lalezar"/>
                          <a:ea typeface="Lalezar"/>
                          <a:cs typeface="Lalezar"/>
                          <a:sym typeface="Lalezar"/>
                        </a:rPr>
                        <a:t>30.3%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المعاملات المدنية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الإفلاس</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1661">
                <a:tc>
                  <a:txBody>
                    <a:bodyPr/>
                    <a:lstStyle/>
                    <a:p>
                      <a:pPr algn="ctr">
                        <a:lnSpc>
                          <a:spcPts val="4759"/>
                        </a:lnSpc>
                        <a:defRPr/>
                      </a:pPr>
                      <a:r>
                        <a:rPr lang="en-US" sz="3399">
                          <a:solidFill>
                            <a:srgbClr val="634E2A"/>
                          </a:solidFill>
                          <a:latin typeface="Lalezar"/>
                          <a:ea typeface="Lalezar"/>
                          <a:cs typeface="Lalezar"/>
                          <a:sym typeface="Lalezar"/>
                        </a:rPr>
                        <a:t>2.3%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الأحوال الشخصية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التجارة الإلكترونية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مكافحة جريمة التحرش</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ضريبة القيمة المضافة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حماية المبلغين والشهود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11661">
                <a:tc>
                  <a:txBody>
                    <a:bodyPr/>
                    <a:lstStyle/>
                    <a:p>
                      <a:pPr algn="ctr">
                        <a:lnSpc>
                          <a:spcPts val="4759"/>
                        </a:lnSpc>
                        <a:defRPr/>
                      </a:pP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الإجمالي</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2894046" y="493162"/>
          <a:ext cx="13673531" cy="9300680"/>
        </p:xfrm>
        <a:graphic>
          <a:graphicData uri="http://schemas.openxmlformats.org/drawingml/2006/table">
            <a:tbl>
              <a:tblPr/>
              <a:tblGrid>
                <a:gridCol w="6354695">
                  <a:extLst>
                    <a:ext uri="{9D8B030D-6E8A-4147-A177-3AD203B41FA5}">
                      <a16:colId xmlns:a16="http://schemas.microsoft.com/office/drawing/2014/main" val="20000"/>
                    </a:ext>
                  </a:extLst>
                </a:gridCol>
                <a:gridCol w="2491284">
                  <a:extLst>
                    <a:ext uri="{9D8B030D-6E8A-4147-A177-3AD203B41FA5}">
                      <a16:colId xmlns:a16="http://schemas.microsoft.com/office/drawing/2014/main" val="20001"/>
                    </a:ext>
                  </a:extLst>
                </a:gridCol>
                <a:gridCol w="4827552">
                  <a:extLst>
                    <a:ext uri="{9D8B030D-6E8A-4147-A177-3AD203B41FA5}">
                      <a16:colId xmlns:a16="http://schemas.microsoft.com/office/drawing/2014/main" val="20002"/>
                    </a:ext>
                  </a:extLst>
                </a:gridCol>
              </a:tblGrid>
              <a:tr h="1002640">
                <a:tc gridSpan="3">
                  <a:txBody>
                    <a:bodyPr/>
                    <a:lstStyle/>
                    <a:p>
                      <a:pPr algn="ctr" rtl="1">
                        <a:lnSpc>
                          <a:spcPts val="5984"/>
                        </a:lnSpc>
                        <a:defRPr/>
                      </a:pPr>
                      <a:r>
                        <a:rPr lang="ar-EG" sz="4274">
                          <a:solidFill>
                            <a:srgbClr val="0B676E"/>
                          </a:solidFill>
                          <a:latin typeface="Sharjah"/>
                          <a:ea typeface="Sharjah"/>
                          <a:cs typeface="Sharjah"/>
                          <a:sym typeface="Sharjah"/>
                          <a:rtl/>
                        </a:rPr>
                        <a:t>جامعة القصيم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القصيم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القصيم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091">
                <a:tc>
                  <a:txBody>
                    <a:bodyPr/>
                    <a:lstStyle/>
                    <a:p>
                      <a:pPr algn="ctr" rtl="1">
                        <a:lnSpc>
                          <a:spcPts val="5880"/>
                        </a:lnSpc>
                        <a:defRPr/>
                      </a:pPr>
                      <a:r>
                        <a:rPr lang="ar-EG" sz="4200">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a:solidFill>
                            <a:srgbClr val="0B676E"/>
                          </a:solidFill>
                          <a:latin typeface="Sharjah"/>
                          <a:ea typeface="Sharjah"/>
                          <a:cs typeface="Sharjah"/>
                          <a:sym typeface="Sharjah"/>
                          <a:rtl/>
                        </a:rPr>
                        <a:t>عدد الرسائل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spc="84">
                          <a:solidFill>
                            <a:srgbClr val="0B676E"/>
                          </a:solidFill>
                          <a:latin typeface="Sharjah"/>
                          <a:ea typeface="Sharjah"/>
                          <a:cs typeface="Sharjah"/>
                          <a:sym typeface="Sharjah"/>
                          <a:rtl/>
                        </a:rPr>
                        <a:t>النظام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1661">
                <a:tc>
                  <a:txBody>
                    <a:bodyPr/>
                    <a:lstStyle/>
                    <a:p>
                      <a:pPr algn="ctr">
                        <a:lnSpc>
                          <a:spcPts val="4759"/>
                        </a:lnSpc>
                        <a:defRPr/>
                      </a:pPr>
                      <a:r>
                        <a:rPr lang="en-US" sz="3399">
                          <a:solidFill>
                            <a:srgbClr val="634E2A"/>
                          </a:solidFill>
                          <a:latin typeface="Lalezar"/>
                          <a:ea typeface="Lalezar"/>
                          <a:cs typeface="Lalezar"/>
                          <a:sym typeface="Lalezar"/>
                        </a:rPr>
                        <a:t>2.2%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الإثبات</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1661">
                <a:tc>
                  <a:txBody>
                    <a:bodyPr/>
                    <a:lstStyle/>
                    <a:p>
                      <a:pPr algn="ctr">
                        <a:lnSpc>
                          <a:spcPts val="4759"/>
                        </a:lnSpc>
                        <a:defRPr/>
                      </a:pPr>
                      <a:r>
                        <a:rPr lang="en-US" sz="3399">
                          <a:solidFill>
                            <a:srgbClr val="634E2A"/>
                          </a:solidFill>
                          <a:latin typeface="Lalezar"/>
                          <a:ea typeface="Lalezar"/>
                          <a:cs typeface="Lalezar"/>
                          <a:sym typeface="Lalezar"/>
                        </a:rPr>
                        <a:t>3.3%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المعاملات المدنية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1661">
                <a:tc>
                  <a:txBody>
                    <a:bodyPr/>
                    <a:lstStyle/>
                    <a:p>
                      <a:pPr algn="ctr">
                        <a:lnSpc>
                          <a:spcPts val="4759"/>
                        </a:lnSpc>
                        <a:defRPr/>
                      </a:pPr>
                      <a:r>
                        <a:rPr lang="en-US" sz="3399">
                          <a:solidFill>
                            <a:srgbClr val="634E2A"/>
                          </a:solidFill>
                          <a:latin typeface="Lalezar"/>
                          <a:ea typeface="Lalezar"/>
                          <a:cs typeface="Lalezar"/>
                          <a:sym typeface="Lalezar"/>
                        </a:rPr>
                        <a:t>14.3%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5</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الإفلاس</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1661">
                <a:tc>
                  <a:txBody>
                    <a:bodyPr/>
                    <a:lstStyle/>
                    <a:p>
                      <a:pPr algn="ctr">
                        <a:lnSpc>
                          <a:spcPts val="4759"/>
                        </a:lnSpc>
                        <a:defRPr/>
                      </a:pPr>
                      <a:r>
                        <a:rPr lang="en-US" sz="3399">
                          <a:solidFill>
                            <a:srgbClr val="634E2A"/>
                          </a:solidFill>
                          <a:latin typeface="Lalezar"/>
                          <a:ea typeface="Lalezar"/>
                          <a:cs typeface="Lalezar"/>
                          <a:sym typeface="Lalezar"/>
                        </a:rPr>
                        <a:t>9.1%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4</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الأحوال الشخصية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1661">
                <a:tc>
                  <a:txBody>
                    <a:bodyPr/>
                    <a:lstStyle/>
                    <a:p>
                      <a:pPr algn="ctr">
                        <a:lnSpc>
                          <a:spcPts val="4759"/>
                        </a:lnSpc>
                        <a:defRPr/>
                      </a:pPr>
                      <a:r>
                        <a:rPr lang="en-US" sz="3399">
                          <a:solidFill>
                            <a:srgbClr val="634E2A"/>
                          </a:solidFill>
                          <a:latin typeface="Lalezar"/>
                          <a:ea typeface="Lalezar"/>
                          <a:cs typeface="Lalezar"/>
                          <a:sym typeface="Lalezar"/>
                        </a:rPr>
                        <a:t>11.1%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التجارة الإلكترونية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مكافحة جريمة التحرش</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ضريبة القيمة المضافة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حماية المبلغين والشهود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11661">
                <a:tc>
                  <a:txBody>
                    <a:bodyPr/>
                    <a:lstStyle/>
                    <a:p>
                      <a:pPr algn="ctr">
                        <a:lnSpc>
                          <a:spcPts val="4759"/>
                        </a:lnSpc>
                        <a:defRPr/>
                      </a:pP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الإجمالي</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TextBox 5"/>
          <p:cNvSpPr txBox="1"/>
          <p:nvPr/>
        </p:nvSpPr>
        <p:spPr>
          <a:xfrm>
            <a:off x="7872849" y="358021"/>
            <a:ext cx="2542302" cy="1719529"/>
          </a:xfrm>
          <a:prstGeom prst="rect">
            <a:avLst/>
          </a:prstGeom>
        </p:spPr>
        <p:txBody>
          <a:bodyPr lIns="0" tIns="0" rIns="0" bIns="0" rtlCol="0" anchor="t">
            <a:spAutoFit/>
          </a:bodyPr>
          <a:lstStyle/>
          <a:p>
            <a:pPr algn="r" rtl="1">
              <a:lnSpc>
                <a:spcPts val="6224"/>
              </a:lnSpc>
            </a:pPr>
            <a:r>
              <a:rPr lang="ar-EG" sz="6417" spc="-391" dirty="0">
                <a:solidFill>
                  <a:srgbClr val="0B676E"/>
                </a:solidFill>
                <a:latin typeface="Sharjah"/>
                <a:ea typeface="Sharjah"/>
                <a:cs typeface="Sharjah"/>
                <a:sym typeface="Sharjah"/>
                <a:rtl/>
              </a:rPr>
              <a:t>عناصر اللقاء</a:t>
            </a:r>
          </a:p>
          <a:p>
            <a:pPr algn="r" rtl="1">
              <a:lnSpc>
                <a:spcPts val="6127"/>
              </a:lnSpc>
            </a:pPr>
            <a:endParaRPr lang="ar-EG" sz="6417" spc="-391" dirty="0">
              <a:solidFill>
                <a:srgbClr val="0B676E"/>
              </a:solidFill>
              <a:latin typeface="Sharjah"/>
              <a:ea typeface="Sharjah"/>
              <a:cs typeface="Sharjah"/>
              <a:sym typeface="Sharjah"/>
              <a:rtl/>
            </a:endParaRPr>
          </a:p>
        </p:txBody>
      </p:sp>
      <p:sp>
        <p:nvSpPr>
          <p:cNvPr id="6" name="Freeform 6"/>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7" name="TextBox 7"/>
          <p:cNvSpPr txBox="1"/>
          <p:nvPr/>
        </p:nvSpPr>
        <p:spPr>
          <a:xfrm>
            <a:off x="2172337" y="1338931"/>
            <a:ext cx="15865157" cy="140697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١</a:t>
            </a:r>
            <a:r>
              <a:rPr lang="ar-EG" sz="4285" dirty="0">
                <a:solidFill>
                  <a:srgbClr val="634E2A"/>
                </a:solidFill>
                <a:latin typeface="Sharjah"/>
                <a:ea typeface="Sharjah"/>
                <a:cs typeface="Sharjah"/>
                <a:sym typeface="Sharjah"/>
                <a:rtl/>
              </a:rPr>
              <a:t>- منطلقات رؤية المملكة العربية السعودية في تطوير البنية التشريعية والأنظمة واللوائح،</a:t>
            </a:r>
          </a:p>
          <a:p>
            <a:pPr algn="r" rtl="1">
              <a:lnSpc>
                <a:spcPts val="5314"/>
              </a:lnSpc>
            </a:pPr>
            <a:r>
              <a:rPr lang="ar-EG" sz="4285" dirty="0">
                <a:solidFill>
                  <a:srgbClr val="634E2A"/>
                </a:solidFill>
                <a:latin typeface="Sharjah"/>
                <a:ea typeface="Sharjah"/>
                <a:cs typeface="Sharjah"/>
                <a:sym typeface="Sharjah"/>
                <a:rtl/>
              </a:rPr>
              <a:t>وبيان علاقة المقرر بمخرجات اللقاء.</a:t>
            </a:r>
          </a:p>
        </p:txBody>
      </p:sp>
      <p:sp>
        <p:nvSpPr>
          <p:cNvPr id="8" name="TextBox 8"/>
          <p:cNvSpPr txBox="1"/>
          <p:nvPr/>
        </p:nvSpPr>
        <p:spPr>
          <a:xfrm>
            <a:off x="7868287" y="2936409"/>
            <a:ext cx="10169207" cy="74022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٢</a:t>
            </a:r>
            <a:r>
              <a:rPr lang="ar-EG" sz="4285" dirty="0">
                <a:solidFill>
                  <a:srgbClr val="634E2A"/>
                </a:solidFill>
                <a:latin typeface="Sharjah"/>
                <a:ea typeface="Sharjah"/>
                <a:cs typeface="Sharjah"/>
                <a:sym typeface="Sharjah"/>
                <a:rtl/>
              </a:rPr>
              <a:t>-آلية البحث عن الأنظمة السعودية ومظان الوقوف عليها.</a:t>
            </a:r>
          </a:p>
        </p:txBody>
      </p:sp>
      <p:sp>
        <p:nvSpPr>
          <p:cNvPr id="9" name="TextBox 9"/>
          <p:cNvSpPr txBox="1"/>
          <p:nvPr/>
        </p:nvSpPr>
        <p:spPr>
          <a:xfrm>
            <a:off x="629287" y="3849897"/>
            <a:ext cx="17408207" cy="74022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٣</a:t>
            </a:r>
            <a:r>
              <a:rPr lang="ar-EG" sz="4285" dirty="0">
                <a:solidFill>
                  <a:srgbClr val="634E2A"/>
                </a:solidFill>
                <a:latin typeface="Sharjah"/>
                <a:ea typeface="Sharjah"/>
                <a:cs typeface="Sharjah"/>
                <a:sym typeface="Sharjah"/>
                <a:rtl/>
              </a:rPr>
              <a:t>-إحصائية بحثية استقرائية لعدد الأنظمة الجديدة، وعدد التعديلات، بعد إطلاق الرؤية من العام </a:t>
            </a:r>
            <a:r>
              <a:rPr lang="en-US" sz="4285" dirty="0">
                <a:solidFill>
                  <a:srgbClr val="634E2A"/>
                </a:solidFill>
                <a:latin typeface="Sharjah"/>
                <a:ea typeface="Sharjah"/>
                <a:cs typeface="Sharjah"/>
                <a:sym typeface="Sharjah"/>
              </a:rPr>
              <a:t>٢٠١٦</a:t>
            </a:r>
            <a:r>
              <a:rPr lang="ar-EG" sz="4285" dirty="0">
                <a:solidFill>
                  <a:srgbClr val="634E2A"/>
                </a:solidFill>
                <a:latin typeface="Sharjah"/>
                <a:ea typeface="Sharjah"/>
                <a:cs typeface="Sharjah"/>
                <a:sym typeface="Sharjah"/>
                <a:rtl/>
              </a:rPr>
              <a:t>م.</a:t>
            </a:r>
          </a:p>
        </p:txBody>
      </p:sp>
      <p:sp>
        <p:nvSpPr>
          <p:cNvPr id="10" name="TextBox 10"/>
          <p:cNvSpPr txBox="1"/>
          <p:nvPr/>
        </p:nvSpPr>
        <p:spPr>
          <a:xfrm>
            <a:off x="3524887" y="4771099"/>
            <a:ext cx="14512607" cy="74022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٤</a:t>
            </a:r>
            <a:r>
              <a:rPr lang="ar-EG" sz="4285" dirty="0">
                <a:solidFill>
                  <a:srgbClr val="634E2A"/>
                </a:solidFill>
                <a:latin typeface="Sharjah"/>
                <a:ea typeface="Sharjah"/>
                <a:cs typeface="Sharjah"/>
                <a:sym typeface="Sharjah"/>
                <a:rtl/>
              </a:rPr>
              <a:t>-مواكبة المشاريع البحثية في الجامعات السعودية للحراك التشريعي والتنظيمي.</a:t>
            </a:r>
          </a:p>
        </p:txBody>
      </p:sp>
      <p:sp>
        <p:nvSpPr>
          <p:cNvPr id="11" name="TextBox 11"/>
          <p:cNvSpPr txBox="1"/>
          <p:nvPr/>
        </p:nvSpPr>
        <p:spPr>
          <a:xfrm>
            <a:off x="12952890" y="5684587"/>
            <a:ext cx="5084604" cy="74022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٥</a:t>
            </a:r>
            <a:r>
              <a:rPr lang="ar-EG" sz="4285" dirty="0">
                <a:solidFill>
                  <a:srgbClr val="634E2A"/>
                </a:solidFill>
                <a:latin typeface="Sharjah"/>
                <a:ea typeface="Sharjah"/>
                <a:cs typeface="Sharjah"/>
                <a:sym typeface="Sharjah"/>
                <a:rtl/>
              </a:rPr>
              <a:t>-صعوبات البحث والتوصيات.</a:t>
            </a:r>
          </a:p>
        </p:txBody>
      </p:sp>
      <p:sp>
        <p:nvSpPr>
          <p:cNvPr id="12" name="TextBox 12"/>
          <p:cNvSpPr txBox="1"/>
          <p:nvPr/>
        </p:nvSpPr>
        <p:spPr>
          <a:xfrm>
            <a:off x="16230561" y="6558164"/>
            <a:ext cx="1806933" cy="740227"/>
          </a:xfrm>
          <a:prstGeom prst="rect">
            <a:avLst/>
          </a:prstGeom>
        </p:spPr>
        <p:txBody>
          <a:bodyPr lIns="0" tIns="0" rIns="0" bIns="0" rtlCol="0" anchor="t">
            <a:spAutoFit/>
          </a:bodyPr>
          <a:lstStyle/>
          <a:p>
            <a:pPr algn="r" rtl="1">
              <a:lnSpc>
                <a:spcPts val="5314"/>
              </a:lnSpc>
            </a:pPr>
            <a:r>
              <a:rPr lang="en-US" sz="4285" dirty="0">
                <a:solidFill>
                  <a:srgbClr val="634E2A"/>
                </a:solidFill>
                <a:latin typeface="Sharjah"/>
                <a:ea typeface="Sharjah"/>
                <a:cs typeface="Sharjah"/>
                <a:sym typeface="Sharjah"/>
              </a:rPr>
              <a:t>٦</a:t>
            </a:r>
            <a:r>
              <a:rPr lang="ar-EG" sz="4285" dirty="0">
                <a:solidFill>
                  <a:srgbClr val="634E2A"/>
                </a:solidFill>
                <a:latin typeface="Sharjah"/>
                <a:ea typeface="Sharjah"/>
                <a:cs typeface="Sharjah"/>
                <a:sym typeface="Sharjah"/>
                <a:rtl/>
              </a:rPr>
              <a:t>-تدشين:</a:t>
            </a:r>
          </a:p>
        </p:txBody>
      </p:sp>
      <p:sp>
        <p:nvSpPr>
          <p:cNvPr id="13" name="TextBox 13"/>
          <p:cNvSpPr txBox="1"/>
          <p:nvPr/>
        </p:nvSpPr>
        <p:spPr>
          <a:xfrm>
            <a:off x="13392111" y="8217026"/>
            <a:ext cx="4645383" cy="740227"/>
          </a:xfrm>
          <a:prstGeom prst="rect">
            <a:avLst/>
          </a:prstGeom>
        </p:spPr>
        <p:txBody>
          <a:bodyPr lIns="0" tIns="0" rIns="0" bIns="0" rtlCol="0" anchor="t">
            <a:spAutoFit/>
          </a:bodyPr>
          <a:lstStyle/>
          <a:p>
            <a:pPr algn="r" rtl="1">
              <a:lnSpc>
                <a:spcPts val="5314"/>
              </a:lnSpc>
            </a:pPr>
            <a:r>
              <a:rPr lang="en-US" sz="4285">
                <a:solidFill>
                  <a:srgbClr val="634E2A"/>
                </a:solidFill>
                <a:latin typeface="Sharjah"/>
                <a:ea typeface="Sharjah"/>
                <a:cs typeface="Sharjah"/>
                <a:sym typeface="Sharjah"/>
              </a:rPr>
              <a:t>٧</a:t>
            </a:r>
            <a:r>
              <a:rPr lang="ar-EG" sz="4285">
                <a:solidFill>
                  <a:srgbClr val="634E2A"/>
                </a:solidFill>
                <a:latin typeface="Sharjah"/>
                <a:ea typeface="Sharjah"/>
                <a:cs typeface="Sharjah"/>
                <a:sym typeface="Sharjah"/>
                <a:rtl/>
              </a:rPr>
              <a:t>-كلمة رئيس قسم الفقه.</a:t>
            </a:r>
          </a:p>
        </p:txBody>
      </p:sp>
      <p:sp>
        <p:nvSpPr>
          <p:cNvPr id="14" name="TextBox 14"/>
          <p:cNvSpPr txBox="1"/>
          <p:nvPr/>
        </p:nvSpPr>
        <p:spPr>
          <a:xfrm>
            <a:off x="12952890" y="9128703"/>
            <a:ext cx="5084604" cy="740227"/>
          </a:xfrm>
          <a:prstGeom prst="rect">
            <a:avLst/>
          </a:prstGeom>
        </p:spPr>
        <p:txBody>
          <a:bodyPr lIns="0" tIns="0" rIns="0" bIns="0" rtlCol="0" anchor="t">
            <a:spAutoFit/>
          </a:bodyPr>
          <a:lstStyle/>
          <a:p>
            <a:pPr algn="r" rtl="1">
              <a:lnSpc>
                <a:spcPts val="5314"/>
              </a:lnSpc>
            </a:pPr>
            <a:r>
              <a:rPr lang="en-US" sz="4285">
                <a:solidFill>
                  <a:srgbClr val="634E2A"/>
                </a:solidFill>
                <a:latin typeface="Sharjah"/>
                <a:ea typeface="Sharjah"/>
                <a:cs typeface="Sharjah"/>
                <a:sym typeface="Sharjah"/>
              </a:rPr>
              <a:t>٨</a:t>
            </a:r>
            <a:r>
              <a:rPr lang="ar-EG" sz="4285">
                <a:solidFill>
                  <a:srgbClr val="634E2A"/>
                </a:solidFill>
                <a:latin typeface="Sharjah"/>
                <a:ea typeface="Sharjah"/>
                <a:cs typeface="Sharjah"/>
                <a:sym typeface="Sharjah"/>
                <a:rtl/>
              </a:rPr>
              <a:t>-كلمة عميد كلية الشريعة.</a:t>
            </a:r>
          </a:p>
        </p:txBody>
      </p:sp>
      <p:sp>
        <p:nvSpPr>
          <p:cNvPr id="15" name="TextBox 15"/>
          <p:cNvSpPr txBox="1"/>
          <p:nvPr/>
        </p:nvSpPr>
        <p:spPr>
          <a:xfrm>
            <a:off x="13525461" y="7336492"/>
            <a:ext cx="4131033" cy="745516"/>
          </a:xfrm>
          <a:prstGeom prst="rect">
            <a:avLst/>
          </a:prstGeom>
        </p:spPr>
        <p:txBody>
          <a:bodyPr lIns="0" tIns="0" rIns="0" bIns="0" rtlCol="0" anchor="t">
            <a:spAutoFit/>
          </a:bodyPr>
          <a:lstStyle/>
          <a:p>
            <a:pPr algn="r" rtl="1">
              <a:lnSpc>
                <a:spcPts val="5602"/>
              </a:lnSpc>
            </a:pPr>
            <a:r>
              <a:rPr lang="ar-EG" sz="3685">
                <a:solidFill>
                  <a:srgbClr val="0B676E"/>
                </a:solidFill>
                <a:latin typeface="Sharjah"/>
                <a:ea typeface="Sharjah"/>
                <a:cs typeface="Sharjah"/>
                <a:sym typeface="Sharjah"/>
                <a:rtl/>
              </a:rPr>
              <a:t>أ-جامع الأنظمة الجديدة.</a:t>
            </a:r>
          </a:p>
        </p:txBody>
      </p:sp>
      <p:sp>
        <p:nvSpPr>
          <p:cNvPr id="16" name="TextBox 16"/>
          <p:cNvSpPr txBox="1"/>
          <p:nvPr/>
        </p:nvSpPr>
        <p:spPr>
          <a:xfrm>
            <a:off x="7775854" y="7336492"/>
            <a:ext cx="5749607" cy="745516"/>
          </a:xfrm>
          <a:prstGeom prst="rect">
            <a:avLst/>
          </a:prstGeom>
        </p:spPr>
        <p:txBody>
          <a:bodyPr lIns="0" tIns="0" rIns="0" bIns="0" rtlCol="0" anchor="t">
            <a:spAutoFit/>
          </a:bodyPr>
          <a:lstStyle/>
          <a:p>
            <a:pPr algn="r" rtl="1">
              <a:lnSpc>
                <a:spcPts val="5602"/>
              </a:lnSpc>
            </a:pPr>
            <a:r>
              <a:rPr lang="ar-EG" sz="3685">
                <a:solidFill>
                  <a:srgbClr val="0B676E"/>
                </a:solidFill>
                <a:latin typeface="Sharjah"/>
                <a:ea typeface="Sharjah"/>
                <a:cs typeface="Sharjah"/>
                <a:sym typeface="Sharjah"/>
                <a:rtl/>
              </a:rPr>
              <a:t>ب-جامع التعديلات على الأنظمة.</a:t>
            </a:r>
          </a:p>
        </p:txBody>
      </p:sp>
      <p:sp>
        <p:nvSpPr>
          <p:cNvPr id="17" name="TextBox 17"/>
          <p:cNvSpPr txBox="1"/>
          <p:nvPr/>
        </p:nvSpPr>
        <p:spPr>
          <a:xfrm>
            <a:off x="3295650" y="7336492"/>
            <a:ext cx="4969194" cy="1450330"/>
          </a:xfrm>
          <a:prstGeom prst="rect">
            <a:avLst/>
          </a:prstGeom>
        </p:spPr>
        <p:txBody>
          <a:bodyPr lIns="0" tIns="0" rIns="0" bIns="0" rtlCol="0" anchor="t">
            <a:spAutoFit/>
          </a:bodyPr>
          <a:lstStyle/>
          <a:p>
            <a:pPr algn="ctr" rtl="1">
              <a:lnSpc>
                <a:spcPts val="5602"/>
              </a:lnSpc>
            </a:pPr>
            <a:r>
              <a:rPr lang="ar-EG" sz="3685">
                <a:solidFill>
                  <a:srgbClr val="0B676E"/>
                </a:solidFill>
                <a:latin typeface="Sharjah"/>
                <a:ea typeface="Sharjah"/>
                <a:cs typeface="Sharjah"/>
                <a:sym typeface="Sharjah"/>
                <a:rtl/>
              </a:rPr>
              <a:t>ج-قاعدة بيانات المشاريع البحثية</a:t>
            </a:r>
          </a:p>
          <a:p>
            <a:pPr algn="ctr" rtl="1">
              <a:lnSpc>
                <a:spcPts val="5602"/>
              </a:lnSpc>
            </a:pPr>
            <a:r>
              <a:rPr lang="ar-EG" sz="3685">
                <a:solidFill>
                  <a:srgbClr val="0B676E"/>
                </a:solidFill>
                <a:latin typeface="Sharjah"/>
                <a:ea typeface="Sharjah"/>
                <a:cs typeface="Sharjah"/>
                <a:sym typeface="Sharjah"/>
                <a:rtl/>
              </a:rPr>
              <a:t>على الانظمة السعودية.</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2894046" y="493162"/>
          <a:ext cx="13673531" cy="9300680"/>
        </p:xfrm>
        <a:graphic>
          <a:graphicData uri="http://schemas.openxmlformats.org/drawingml/2006/table">
            <a:tbl>
              <a:tblPr/>
              <a:tblGrid>
                <a:gridCol w="6354695">
                  <a:extLst>
                    <a:ext uri="{9D8B030D-6E8A-4147-A177-3AD203B41FA5}">
                      <a16:colId xmlns:a16="http://schemas.microsoft.com/office/drawing/2014/main" val="20000"/>
                    </a:ext>
                  </a:extLst>
                </a:gridCol>
                <a:gridCol w="2491284">
                  <a:extLst>
                    <a:ext uri="{9D8B030D-6E8A-4147-A177-3AD203B41FA5}">
                      <a16:colId xmlns:a16="http://schemas.microsoft.com/office/drawing/2014/main" val="20001"/>
                    </a:ext>
                  </a:extLst>
                </a:gridCol>
                <a:gridCol w="4827552">
                  <a:extLst>
                    <a:ext uri="{9D8B030D-6E8A-4147-A177-3AD203B41FA5}">
                      <a16:colId xmlns:a16="http://schemas.microsoft.com/office/drawing/2014/main" val="20002"/>
                    </a:ext>
                  </a:extLst>
                </a:gridCol>
              </a:tblGrid>
              <a:tr h="1002640">
                <a:tc gridSpan="3">
                  <a:txBody>
                    <a:bodyPr/>
                    <a:lstStyle/>
                    <a:p>
                      <a:pPr algn="ctr" rtl="1">
                        <a:lnSpc>
                          <a:spcPts val="5984"/>
                        </a:lnSpc>
                        <a:defRPr/>
                      </a:pPr>
                      <a:r>
                        <a:rPr lang="ar-EG" sz="4274">
                          <a:solidFill>
                            <a:srgbClr val="0B676E"/>
                          </a:solidFill>
                          <a:latin typeface="Sharjah"/>
                          <a:ea typeface="Sharjah"/>
                          <a:cs typeface="Sharjah"/>
                          <a:sym typeface="Sharjah"/>
                          <a:rtl/>
                        </a:rPr>
                        <a:t>جامعة الملك خالد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الملك خالد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الملك خالد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091">
                <a:tc>
                  <a:txBody>
                    <a:bodyPr/>
                    <a:lstStyle/>
                    <a:p>
                      <a:pPr algn="ctr" rtl="1">
                        <a:lnSpc>
                          <a:spcPts val="5880"/>
                        </a:lnSpc>
                        <a:defRPr/>
                      </a:pPr>
                      <a:r>
                        <a:rPr lang="ar-EG" sz="4200">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a:solidFill>
                            <a:srgbClr val="0B676E"/>
                          </a:solidFill>
                          <a:latin typeface="Sharjah"/>
                          <a:ea typeface="Sharjah"/>
                          <a:cs typeface="Sharjah"/>
                          <a:sym typeface="Sharjah"/>
                          <a:rtl/>
                        </a:rPr>
                        <a:t>عدد الرسائل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spc="84">
                          <a:solidFill>
                            <a:srgbClr val="0B676E"/>
                          </a:solidFill>
                          <a:latin typeface="Sharjah"/>
                          <a:ea typeface="Sharjah"/>
                          <a:cs typeface="Sharjah"/>
                          <a:sym typeface="Sharjah"/>
                          <a:rtl/>
                        </a:rPr>
                        <a:t>النظام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الإثبات</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المعاملات المدنية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1661">
                <a:tc>
                  <a:txBody>
                    <a:bodyPr/>
                    <a:lstStyle/>
                    <a:p>
                      <a:pPr algn="ctr">
                        <a:lnSpc>
                          <a:spcPts val="4759"/>
                        </a:lnSpc>
                        <a:defRPr/>
                      </a:pPr>
                      <a:r>
                        <a:rPr lang="en-US" sz="3399">
                          <a:solidFill>
                            <a:srgbClr val="634E2A"/>
                          </a:solidFill>
                          <a:latin typeface="Lalezar"/>
                          <a:ea typeface="Lalezar"/>
                          <a:cs typeface="Lalezar"/>
                          <a:sym typeface="Lalezar"/>
                        </a:rPr>
                        <a:t>5.7%</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2</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الإفلاس</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الأحوال الشخصية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1661">
                <a:tc>
                  <a:txBody>
                    <a:bodyPr/>
                    <a:lstStyle/>
                    <a:p>
                      <a:pPr algn="ctr">
                        <a:lnSpc>
                          <a:spcPts val="4759"/>
                        </a:lnSpc>
                        <a:defRPr/>
                      </a:pPr>
                      <a:r>
                        <a:rPr lang="en-US" sz="3399">
                          <a:solidFill>
                            <a:srgbClr val="634E2A"/>
                          </a:solidFill>
                          <a:latin typeface="Lalezar"/>
                          <a:ea typeface="Lalezar"/>
                          <a:cs typeface="Lalezar"/>
                          <a:sym typeface="Lalezar"/>
                        </a:rPr>
                        <a:t>11.1%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التجارة الإلكترونية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مكافحة جريمة التحرش</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11661">
                <a:tc>
                  <a:txBody>
                    <a:bodyPr/>
                    <a:lstStyle/>
                    <a:p>
                      <a:pPr algn="ctr">
                        <a:lnSpc>
                          <a:spcPts val="4759"/>
                        </a:lnSpc>
                        <a:defRPr/>
                      </a:pPr>
                      <a:r>
                        <a:rPr lang="en-US" sz="3399">
                          <a:solidFill>
                            <a:srgbClr val="634E2A"/>
                          </a:solidFill>
                          <a:latin typeface="Lalezar"/>
                          <a:ea typeface="Lalezar"/>
                          <a:cs typeface="Lalezar"/>
                          <a:sym typeface="Lalezar"/>
                        </a:rPr>
                        <a:t>33.3%</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ضريبة القيمة المضافة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11661">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حماية المبلغين والشهود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11661">
                <a:tc>
                  <a:txBody>
                    <a:bodyPr/>
                    <a:lstStyle/>
                    <a:p>
                      <a:pPr algn="ctr">
                        <a:lnSpc>
                          <a:spcPts val="4759"/>
                        </a:lnSpc>
                        <a:defRPr/>
                      </a:pP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4</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الإجمالي</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564"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graphicFrame>
        <p:nvGraphicFramePr>
          <p:cNvPr id="6" name="Table 6"/>
          <p:cNvGraphicFramePr>
            <a:graphicFrameLocks noGrp="1"/>
          </p:cNvGraphicFramePr>
          <p:nvPr/>
        </p:nvGraphicFramePr>
        <p:xfrm>
          <a:off x="2916568" y="492749"/>
          <a:ext cx="13673531" cy="9301498"/>
        </p:xfrm>
        <a:graphic>
          <a:graphicData uri="http://schemas.openxmlformats.org/drawingml/2006/table">
            <a:tbl>
              <a:tblPr/>
              <a:tblGrid>
                <a:gridCol w="6354695">
                  <a:extLst>
                    <a:ext uri="{9D8B030D-6E8A-4147-A177-3AD203B41FA5}">
                      <a16:colId xmlns:a16="http://schemas.microsoft.com/office/drawing/2014/main" val="20000"/>
                    </a:ext>
                  </a:extLst>
                </a:gridCol>
                <a:gridCol w="2491284">
                  <a:extLst>
                    <a:ext uri="{9D8B030D-6E8A-4147-A177-3AD203B41FA5}">
                      <a16:colId xmlns:a16="http://schemas.microsoft.com/office/drawing/2014/main" val="20001"/>
                    </a:ext>
                  </a:extLst>
                </a:gridCol>
                <a:gridCol w="4827552">
                  <a:extLst>
                    <a:ext uri="{9D8B030D-6E8A-4147-A177-3AD203B41FA5}">
                      <a16:colId xmlns:a16="http://schemas.microsoft.com/office/drawing/2014/main" val="20002"/>
                    </a:ext>
                  </a:extLst>
                </a:gridCol>
              </a:tblGrid>
              <a:tr h="1002639">
                <a:tc gridSpan="3">
                  <a:txBody>
                    <a:bodyPr/>
                    <a:lstStyle/>
                    <a:p>
                      <a:pPr algn="ctr" rtl="1">
                        <a:lnSpc>
                          <a:spcPts val="5984"/>
                        </a:lnSpc>
                        <a:defRPr/>
                      </a:pPr>
                      <a:r>
                        <a:rPr lang="ar-EG" sz="4274">
                          <a:solidFill>
                            <a:srgbClr val="0B676E"/>
                          </a:solidFill>
                          <a:latin typeface="Sharjah"/>
                          <a:ea typeface="Sharjah"/>
                          <a:cs typeface="Sharjah"/>
                          <a:sym typeface="Sharjah"/>
                          <a:rtl/>
                        </a:rPr>
                        <a:t>جامعة الملك فيصل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الملك فيصل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hMerge="1">
                  <a:txBody>
                    <a:bodyPr/>
                    <a:lstStyle/>
                    <a:p>
                      <a:pPr algn="ctr" rtl="1">
                        <a:lnSpc>
                          <a:spcPts val="5984"/>
                        </a:lnSpc>
                        <a:defRPr/>
                      </a:pPr>
                      <a:r>
                        <a:rPr lang="ar-EG" sz="4274">
                          <a:solidFill>
                            <a:srgbClr val="0B676E"/>
                          </a:solidFill>
                          <a:latin typeface="Sharjah"/>
                          <a:ea typeface="Sharjah"/>
                          <a:cs typeface="Sharjah"/>
                          <a:sym typeface="Sharjah"/>
                          <a:rtl/>
                        </a:rPr>
                        <a:t>جامعة الملك فيصل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919">
                <a:tc>
                  <a:txBody>
                    <a:bodyPr/>
                    <a:lstStyle/>
                    <a:p>
                      <a:pPr algn="ctr" rtl="1">
                        <a:lnSpc>
                          <a:spcPts val="5880"/>
                        </a:lnSpc>
                        <a:defRPr/>
                      </a:pPr>
                      <a:r>
                        <a:rPr lang="ar-EG" sz="4200">
                          <a:solidFill>
                            <a:srgbClr val="0B676E"/>
                          </a:solidFill>
                          <a:latin typeface="Sharjah"/>
                          <a:ea typeface="Sharjah"/>
                          <a:cs typeface="Sharjah"/>
                          <a:sym typeface="Sharjah"/>
                          <a:rtl/>
                        </a:rPr>
                        <a:t>نسبة الرسائل مقابل بقية الجامعات </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a:solidFill>
                            <a:srgbClr val="0B676E"/>
                          </a:solidFill>
                          <a:latin typeface="Sharjah"/>
                          <a:ea typeface="Sharjah"/>
                          <a:cs typeface="Sharjah"/>
                          <a:sym typeface="Sharjah"/>
                          <a:rtl/>
                        </a:rPr>
                        <a:t>عدد الرسائل</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5880"/>
                        </a:lnSpc>
                        <a:defRPr/>
                      </a:pPr>
                      <a:r>
                        <a:rPr lang="ar-EG" sz="4200" spc="84">
                          <a:solidFill>
                            <a:srgbClr val="0B676E"/>
                          </a:solidFill>
                          <a:latin typeface="Sharjah"/>
                          <a:ea typeface="Sharjah"/>
                          <a:cs typeface="Sharjah"/>
                          <a:sym typeface="Sharjah"/>
                          <a:rtl/>
                        </a:rPr>
                        <a:t>النظام</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الإثبات</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المعاملات المدنية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1660">
                <a:tc>
                  <a:txBody>
                    <a:bodyPr/>
                    <a:lstStyle/>
                    <a:p>
                      <a:pPr algn="ctr">
                        <a:lnSpc>
                          <a:spcPts val="4759"/>
                        </a:lnSpc>
                        <a:defRPr/>
                      </a:pPr>
                      <a:r>
                        <a:rPr lang="en-US" sz="3399">
                          <a:solidFill>
                            <a:srgbClr val="634E2A"/>
                          </a:solidFill>
                          <a:latin typeface="Lalezar"/>
                          <a:ea typeface="Lalezar"/>
                          <a:cs typeface="Lalezar"/>
                          <a:sym typeface="Lalezar"/>
                        </a:rPr>
                        <a:t>2.9%</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الإفلاس</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الأحوال الشخصية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التجارة الإلكترونية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مكافحة جريمة التحرش</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ضريبة القيمة المضافة</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11660">
                <a:tc>
                  <a:txBody>
                    <a:bodyPr/>
                    <a:lstStyle/>
                    <a:p>
                      <a:pPr algn="ctr">
                        <a:lnSpc>
                          <a:spcPts val="4759"/>
                        </a:lnSpc>
                        <a:defRPr/>
                      </a:pPr>
                      <a:r>
                        <a:rPr lang="en-US" sz="3399">
                          <a:solidFill>
                            <a:srgbClr val="634E2A"/>
                          </a:solidFill>
                          <a:latin typeface="Lalezar"/>
                          <a:ea typeface="Lalezar"/>
                          <a:cs typeface="Lalezar"/>
                          <a:sym typeface="Lalezar"/>
                        </a:rPr>
                        <a:t>0.0%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0</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حماية المبلغين والشهود</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11660">
                <a:tc>
                  <a:txBody>
                    <a:bodyPr/>
                    <a:lstStyle/>
                    <a:p>
                      <a:pPr algn="ctr">
                        <a:lnSpc>
                          <a:spcPts val="4759"/>
                        </a:lnSpc>
                        <a:defRPr/>
                      </a:pP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a:lnSpc>
                          <a:spcPts val="4759"/>
                        </a:lnSpc>
                        <a:defRPr/>
                      </a:pPr>
                      <a:r>
                        <a:rPr lang="en-US" sz="3399">
                          <a:solidFill>
                            <a:srgbClr val="634E2A"/>
                          </a:solidFill>
                          <a:latin typeface="Lalezar"/>
                          <a:ea typeface="Lalezar"/>
                          <a:cs typeface="Lalezar"/>
                          <a:sym typeface="Lalezar"/>
                        </a:rPr>
                        <a:t>1</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tc>
                  <a:txBody>
                    <a:bodyPr/>
                    <a:lstStyle/>
                    <a:p>
                      <a:pPr algn="ctr" rtl="1">
                        <a:lnSpc>
                          <a:spcPts val="4759"/>
                        </a:lnSpc>
                        <a:defRPr/>
                      </a:pPr>
                      <a:r>
                        <a:rPr lang="ar-EG" sz="3399">
                          <a:solidFill>
                            <a:srgbClr val="634E2A"/>
                          </a:solidFill>
                          <a:latin typeface="Sharjah"/>
                          <a:ea typeface="Sharjah"/>
                          <a:cs typeface="Sharjah"/>
                          <a:sym typeface="Sharjah"/>
                          <a:rtl/>
                        </a:rPr>
                        <a:t>الإجمالي</a:t>
                      </a:r>
                      <a:endParaRPr lang="en-US" sz="1100"/>
                    </a:p>
                  </a:txBody>
                  <a:tcPr marL="0" marR="0" marT="0" marB="0" anchor="ctr">
                    <a:lnL w="23326" cap="flat" cmpd="sng" algn="ctr">
                      <a:solidFill>
                        <a:srgbClr val="000000"/>
                      </a:solidFill>
                      <a:prstDash val="solid"/>
                      <a:round/>
                      <a:headEnd type="none" w="med" len="med"/>
                      <a:tailEnd type="none" w="med" len="med"/>
                    </a:lnL>
                    <a:lnR w="23326" cap="flat" cmpd="sng" algn="ctr">
                      <a:solidFill>
                        <a:srgbClr val="000000"/>
                      </a:solidFill>
                      <a:prstDash val="solid"/>
                      <a:round/>
                      <a:headEnd type="none" w="med" len="med"/>
                      <a:tailEnd type="none" w="med" len="med"/>
                    </a:lnR>
                    <a:lnT w="23326" cap="flat" cmpd="sng" algn="ctr">
                      <a:solidFill>
                        <a:srgbClr val="000000"/>
                      </a:solidFill>
                      <a:prstDash val="solid"/>
                      <a:round/>
                      <a:headEnd type="none" w="med" len="med"/>
                      <a:tailEnd type="none" w="med" len="med"/>
                    </a:lnT>
                    <a:lnB w="233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180177" y="7834474"/>
            <a:ext cx="3164312" cy="2559666"/>
          </a:xfrm>
          <a:custGeom>
            <a:avLst/>
            <a:gdLst/>
            <a:ahLst/>
            <a:cxnLst/>
            <a:rect l="l" t="t" r="r" b="b"/>
            <a:pathLst>
              <a:path w="3164312" h="2559666">
                <a:moveTo>
                  <a:pt x="0" y="0"/>
                </a:moveTo>
                <a:lnTo>
                  <a:pt x="3164312" y="0"/>
                </a:lnTo>
                <a:lnTo>
                  <a:pt x="3164312" y="2559665"/>
                </a:lnTo>
                <a:lnTo>
                  <a:pt x="0" y="2559665"/>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0" y="262675"/>
            <a:ext cx="17848104" cy="1763471"/>
          </a:xfrm>
          <a:prstGeom prst="rect">
            <a:avLst/>
          </a:prstGeom>
        </p:spPr>
        <p:txBody>
          <a:bodyPr lIns="0" tIns="0" rIns="0" bIns="0" rtlCol="0" anchor="t">
            <a:spAutoFit/>
          </a:bodyPr>
          <a:lstStyle/>
          <a:p>
            <a:pPr algn="ctr" rtl="1">
              <a:lnSpc>
                <a:spcPts val="7194"/>
              </a:lnSpc>
            </a:pPr>
            <a:r>
              <a:rPr lang="ar-EG" sz="7417" spc="-452">
                <a:solidFill>
                  <a:srgbClr val="0B676E"/>
                </a:solidFill>
                <a:latin typeface="Sharjah"/>
                <a:ea typeface="Sharjah"/>
                <a:cs typeface="Sharjah"/>
                <a:sym typeface="Sharjah"/>
                <a:rtl/>
              </a:rPr>
              <a:t>صعوبات العمل والتوصيات</a:t>
            </a:r>
          </a:p>
          <a:p>
            <a:pPr algn="ctr" rtl="1">
              <a:lnSpc>
                <a:spcPts val="5545"/>
              </a:lnSpc>
            </a:pPr>
            <a:endParaRPr lang="ar-EG" sz="7417" spc="-452">
              <a:solidFill>
                <a:srgbClr val="0B676E"/>
              </a:solidFill>
              <a:latin typeface="Sharjah"/>
              <a:ea typeface="Sharjah"/>
              <a:cs typeface="Sharjah"/>
              <a:sym typeface="Sharjah"/>
              <a:rtl/>
            </a:endParaRPr>
          </a:p>
        </p:txBody>
      </p:sp>
      <p:sp>
        <p:nvSpPr>
          <p:cNvPr id="7" name="TextBox 7"/>
          <p:cNvSpPr txBox="1"/>
          <p:nvPr/>
        </p:nvSpPr>
        <p:spPr>
          <a:xfrm>
            <a:off x="15867900" y="1008718"/>
            <a:ext cx="2097000" cy="736745"/>
          </a:xfrm>
          <a:prstGeom prst="rect">
            <a:avLst/>
          </a:prstGeom>
        </p:spPr>
        <p:txBody>
          <a:bodyPr lIns="0" tIns="0" rIns="0" bIns="0" rtlCol="0" anchor="t">
            <a:spAutoFit/>
          </a:bodyPr>
          <a:lstStyle/>
          <a:p>
            <a:pPr algn="r" rtl="1">
              <a:lnSpc>
                <a:spcPts val="5103"/>
              </a:lnSpc>
            </a:pPr>
            <a:r>
              <a:rPr lang="ar-EG" sz="4399" spc="219" dirty="0">
                <a:solidFill>
                  <a:srgbClr val="0B676E"/>
                </a:solidFill>
                <a:latin typeface="Sharjah"/>
                <a:ea typeface="Sharjah"/>
                <a:cs typeface="Sharjah"/>
                <a:sym typeface="Sharjah"/>
                <a:rtl/>
              </a:rPr>
              <a:t>الصعوبات:</a:t>
            </a:r>
          </a:p>
        </p:txBody>
      </p:sp>
      <p:sp>
        <p:nvSpPr>
          <p:cNvPr id="8" name="TextBox 8"/>
          <p:cNvSpPr txBox="1"/>
          <p:nvPr/>
        </p:nvSpPr>
        <p:spPr>
          <a:xfrm>
            <a:off x="2399550" y="1776236"/>
            <a:ext cx="15565350" cy="589905"/>
          </a:xfrm>
          <a:prstGeom prst="rect">
            <a:avLst/>
          </a:prstGeom>
        </p:spPr>
        <p:txBody>
          <a:bodyPr lIns="0" tIns="0" rIns="0" bIns="0" rtlCol="0" anchor="t">
            <a:spAutoFit/>
          </a:bodyPr>
          <a:lstStyle/>
          <a:p>
            <a:pPr marL="863601" lvl="1" indent="-431801" algn="r" rtl="1">
              <a:lnSpc>
                <a:spcPts val="4640"/>
              </a:lnSpc>
              <a:buFont typeface="Arial"/>
              <a:buChar char="•"/>
            </a:pPr>
            <a:r>
              <a:rPr lang="ar-EG" sz="4000" spc="200" dirty="0">
                <a:solidFill>
                  <a:srgbClr val="634E2A"/>
                </a:solidFill>
                <a:latin typeface="Sharjah"/>
                <a:ea typeface="Sharjah"/>
                <a:cs typeface="Sharjah"/>
                <a:sym typeface="Sharjah"/>
                <a:rtl/>
              </a:rPr>
              <a:t>عدم وجود قاعدة بيانات إلكترونية تضم الرسائل الجامعية في بعض الجامعات.</a:t>
            </a:r>
          </a:p>
        </p:txBody>
      </p:sp>
      <p:sp>
        <p:nvSpPr>
          <p:cNvPr id="9" name="TextBox 9"/>
          <p:cNvSpPr txBox="1"/>
          <p:nvPr/>
        </p:nvSpPr>
        <p:spPr>
          <a:xfrm>
            <a:off x="323100" y="2235225"/>
            <a:ext cx="17641800" cy="1359346"/>
          </a:xfrm>
          <a:prstGeom prst="rect">
            <a:avLst/>
          </a:prstGeom>
        </p:spPr>
        <p:txBody>
          <a:bodyPr lIns="0" tIns="0" rIns="0" bIns="0" rtlCol="0" anchor="t">
            <a:spAutoFit/>
          </a:bodyPr>
          <a:lstStyle/>
          <a:p>
            <a:pPr algn="r" rtl="1">
              <a:lnSpc>
                <a:spcPts val="1391"/>
              </a:lnSpc>
            </a:pPr>
            <a:endParaRPr dirty="0"/>
          </a:p>
          <a:p>
            <a:pPr marL="863601" lvl="1" indent="-431801" algn="r" rtl="1">
              <a:lnSpc>
                <a:spcPts val="4640"/>
              </a:lnSpc>
              <a:buFont typeface="Arial"/>
              <a:buChar char="•"/>
            </a:pPr>
            <a:r>
              <a:rPr lang="ar-EG" sz="4000" spc="200" dirty="0">
                <a:solidFill>
                  <a:srgbClr val="634E2A"/>
                </a:solidFill>
                <a:latin typeface="Sharjah"/>
                <a:ea typeface="Sharjah"/>
                <a:cs typeface="Sharjah"/>
                <a:sym typeface="Sharjah"/>
                <a:rtl/>
              </a:rPr>
              <a:t>عدم التجاوب من قبل بعض الأقسام العلمية مع طلبات الإفادة من وجود رسائل بُحثت في هذا الشأن.</a:t>
            </a:r>
          </a:p>
        </p:txBody>
      </p:sp>
      <p:sp>
        <p:nvSpPr>
          <p:cNvPr id="10" name="TextBox 10"/>
          <p:cNvSpPr txBox="1"/>
          <p:nvPr/>
        </p:nvSpPr>
        <p:spPr>
          <a:xfrm>
            <a:off x="323100" y="3536068"/>
            <a:ext cx="17641800" cy="589905"/>
          </a:xfrm>
          <a:prstGeom prst="rect">
            <a:avLst/>
          </a:prstGeom>
        </p:spPr>
        <p:txBody>
          <a:bodyPr lIns="0" tIns="0" rIns="0" bIns="0" rtlCol="0" anchor="t">
            <a:spAutoFit/>
          </a:bodyPr>
          <a:lstStyle/>
          <a:p>
            <a:pPr marL="863601" lvl="1" indent="-431801" algn="r" rtl="1">
              <a:lnSpc>
                <a:spcPts val="4640"/>
              </a:lnSpc>
              <a:buFont typeface="Arial"/>
              <a:buChar char="•"/>
            </a:pPr>
            <a:r>
              <a:rPr lang="ar-EG" sz="4000" spc="200" dirty="0">
                <a:solidFill>
                  <a:srgbClr val="634E2A"/>
                </a:solidFill>
                <a:latin typeface="Sharjah"/>
                <a:ea typeface="Sharjah"/>
                <a:cs typeface="Sharjah"/>
                <a:sym typeface="Sharjah"/>
                <a:rtl/>
              </a:rPr>
              <a:t>صعوبة الوصول للرسائل في بعض الجامعات.</a:t>
            </a:r>
          </a:p>
        </p:txBody>
      </p:sp>
      <p:sp>
        <p:nvSpPr>
          <p:cNvPr id="11" name="TextBox 11"/>
          <p:cNvSpPr txBox="1"/>
          <p:nvPr/>
        </p:nvSpPr>
        <p:spPr>
          <a:xfrm>
            <a:off x="323100" y="4116090"/>
            <a:ext cx="17641800" cy="1179810"/>
          </a:xfrm>
          <a:prstGeom prst="rect">
            <a:avLst/>
          </a:prstGeom>
        </p:spPr>
        <p:txBody>
          <a:bodyPr lIns="0" tIns="0" rIns="0" bIns="0" rtlCol="0" anchor="t">
            <a:spAutoFit/>
          </a:bodyPr>
          <a:lstStyle/>
          <a:p>
            <a:pPr marL="863601" lvl="1" indent="-431801" algn="r" rtl="1">
              <a:lnSpc>
                <a:spcPts val="4640"/>
              </a:lnSpc>
              <a:buFont typeface="Arial"/>
              <a:buChar char="•"/>
            </a:pPr>
            <a:r>
              <a:rPr lang="ar-EG" sz="4000" spc="200" dirty="0">
                <a:solidFill>
                  <a:srgbClr val="634E2A"/>
                </a:solidFill>
                <a:latin typeface="Sharjah"/>
                <a:ea typeface="Sharjah"/>
                <a:cs typeface="Sharjah"/>
                <a:sym typeface="Sharjah"/>
                <a:rtl/>
              </a:rPr>
              <a:t>وجود قواعد بيانات غير مكتملة التفاصيل، مثل بيان هل الموضوع نوقش أم لا، وتاريخ المناقشة، وغير ذلك.⁠</a:t>
            </a:r>
          </a:p>
        </p:txBody>
      </p:sp>
      <p:sp>
        <p:nvSpPr>
          <p:cNvPr id="12" name="TextBox 12"/>
          <p:cNvSpPr txBox="1"/>
          <p:nvPr/>
        </p:nvSpPr>
        <p:spPr>
          <a:xfrm>
            <a:off x="206304" y="5292276"/>
            <a:ext cx="17641800" cy="654025"/>
          </a:xfrm>
          <a:prstGeom prst="rect">
            <a:avLst/>
          </a:prstGeom>
        </p:spPr>
        <p:txBody>
          <a:bodyPr lIns="0" tIns="0" rIns="0" bIns="0" rtlCol="0" anchor="t">
            <a:spAutoFit/>
          </a:bodyPr>
          <a:lstStyle/>
          <a:p>
            <a:pPr algn="r" rtl="1">
              <a:lnSpc>
                <a:spcPts val="5073"/>
              </a:lnSpc>
            </a:pPr>
            <a:r>
              <a:rPr lang="ar-EG" sz="4299" spc="214" dirty="0">
                <a:solidFill>
                  <a:srgbClr val="0B676E"/>
                </a:solidFill>
                <a:latin typeface="Sharjah"/>
                <a:ea typeface="Sharjah"/>
                <a:cs typeface="Sharjah"/>
                <a:sym typeface="Sharjah"/>
                <a:rtl/>
              </a:rPr>
              <a:t>التوصيات:</a:t>
            </a:r>
          </a:p>
        </p:txBody>
      </p:sp>
      <p:sp>
        <p:nvSpPr>
          <p:cNvPr id="13" name="TextBox 13"/>
          <p:cNvSpPr txBox="1"/>
          <p:nvPr/>
        </p:nvSpPr>
        <p:spPr>
          <a:xfrm>
            <a:off x="206304" y="6007846"/>
            <a:ext cx="17641800" cy="1205458"/>
          </a:xfrm>
          <a:prstGeom prst="rect">
            <a:avLst/>
          </a:prstGeom>
        </p:spPr>
        <p:txBody>
          <a:bodyPr lIns="0" tIns="0" rIns="0" bIns="0" rtlCol="0" anchor="t">
            <a:spAutoFit/>
          </a:bodyPr>
          <a:lstStyle/>
          <a:p>
            <a:pPr marL="863601" lvl="1" indent="-431801" algn="r" rtl="1">
              <a:lnSpc>
                <a:spcPts val="4720"/>
              </a:lnSpc>
              <a:buFont typeface="Arial"/>
              <a:buChar char="•"/>
            </a:pPr>
            <a:r>
              <a:rPr lang="ar-EG" sz="4000" spc="200" dirty="0">
                <a:solidFill>
                  <a:srgbClr val="634E2A"/>
                </a:solidFill>
                <a:latin typeface="Sharjah"/>
                <a:ea typeface="Sharjah"/>
                <a:cs typeface="Sharjah"/>
                <a:sym typeface="Sharjah"/>
                <a:rtl/>
              </a:rPr>
              <a:t>إنشاء قاعدة بيانات مكتملة واحدة لكل الجامعات السعودية، تضم جميع الرسائل العلمية المسجلة، مع إمكانية فرزها بحسب الجامعة، والكلية، والتخصص.</a:t>
            </a:r>
          </a:p>
        </p:txBody>
      </p:sp>
      <p:sp>
        <p:nvSpPr>
          <p:cNvPr id="14" name="TextBox 14"/>
          <p:cNvSpPr txBox="1"/>
          <p:nvPr/>
        </p:nvSpPr>
        <p:spPr>
          <a:xfrm>
            <a:off x="206304" y="7110324"/>
            <a:ext cx="17641800" cy="2057807"/>
          </a:xfrm>
          <a:prstGeom prst="rect">
            <a:avLst/>
          </a:prstGeom>
        </p:spPr>
        <p:txBody>
          <a:bodyPr lIns="0" tIns="0" rIns="0" bIns="0" rtlCol="0" anchor="t">
            <a:spAutoFit/>
          </a:bodyPr>
          <a:lstStyle/>
          <a:p>
            <a:pPr algn="r" rtl="1">
              <a:lnSpc>
                <a:spcPts val="1391"/>
              </a:lnSpc>
            </a:pPr>
            <a:endParaRPr dirty="0"/>
          </a:p>
          <a:p>
            <a:pPr marL="863601" lvl="1" indent="-431801" algn="r" rtl="1">
              <a:lnSpc>
                <a:spcPts val="4720"/>
              </a:lnSpc>
              <a:buFont typeface="Arial"/>
              <a:buChar char="•"/>
            </a:pPr>
            <a:r>
              <a:rPr lang="ar-EG" sz="4000" spc="200" dirty="0">
                <a:solidFill>
                  <a:srgbClr val="634E2A"/>
                </a:solidFill>
                <a:latin typeface="Sharjah"/>
                <a:ea typeface="Sharjah"/>
                <a:cs typeface="Sharjah"/>
                <a:sym typeface="Sharjah"/>
                <a:rtl/>
              </a:rPr>
              <a:t>⁠نشر وتحديث قواعد البيانات الخاصة بالأقسام العلمية، والكليات الشرعية على المواقع الالكترونية، الخاصة بهذه المؤسسات العلمية، وتسهيل الوصول الرقمي للباحثين.</a:t>
            </a:r>
          </a:p>
          <a:p>
            <a:pPr algn="r" rtl="1">
              <a:lnSpc>
                <a:spcPts val="5546"/>
              </a:lnSpc>
            </a:pPr>
            <a:endParaRPr lang="ar-EG" sz="4000" spc="200" dirty="0">
              <a:solidFill>
                <a:srgbClr val="634E2A"/>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112611" y="7823206"/>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9" name="TextBox 9"/>
          <p:cNvSpPr txBox="1"/>
          <p:nvPr/>
        </p:nvSpPr>
        <p:spPr>
          <a:xfrm>
            <a:off x="7820898" y="399485"/>
            <a:ext cx="2646204" cy="1277479"/>
          </a:xfrm>
          <a:prstGeom prst="rect">
            <a:avLst/>
          </a:prstGeom>
        </p:spPr>
        <p:txBody>
          <a:bodyPr lIns="0" tIns="0" rIns="0" bIns="0" rtlCol="0" anchor="t">
            <a:spAutoFit/>
          </a:bodyPr>
          <a:lstStyle/>
          <a:p>
            <a:pPr algn="ctr" rtl="1">
              <a:lnSpc>
                <a:spcPts val="8261"/>
              </a:lnSpc>
            </a:pPr>
            <a:r>
              <a:rPr lang="ar-EG" sz="8516" spc="-519">
                <a:solidFill>
                  <a:srgbClr val="0B676E"/>
                </a:solidFill>
                <a:latin typeface="Sharjah"/>
                <a:ea typeface="Sharjah"/>
                <a:cs typeface="Sharjah"/>
                <a:sym typeface="Sharjah"/>
                <a:rtl/>
              </a:rPr>
              <a:t>تدشين</a:t>
            </a:r>
          </a:p>
        </p:txBody>
      </p:sp>
      <p:grpSp>
        <p:nvGrpSpPr>
          <p:cNvPr id="13" name="Group 12">
            <a:extLst>
              <a:ext uri="{FF2B5EF4-FFF2-40B4-BE49-F238E27FC236}">
                <a16:creationId xmlns:a16="http://schemas.microsoft.com/office/drawing/2014/main" id="{0082B15E-877D-7C01-BBE6-5B1F2224798D}"/>
              </a:ext>
            </a:extLst>
          </p:cNvPr>
          <p:cNvGrpSpPr/>
          <p:nvPr/>
        </p:nvGrpSpPr>
        <p:grpSpPr>
          <a:xfrm>
            <a:off x="13046828" y="1418077"/>
            <a:ext cx="3758673" cy="4300097"/>
            <a:chOff x="13046828" y="1418077"/>
            <a:chExt cx="3758673" cy="4300097"/>
          </a:xfrm>
        </p:grpSpPr>
        <p:sp>
          <p:nvSpPr>
            <p:cNvPr id="6" name="Freeform 6">
              <a:hlinkClick r:id="rId4" tooltip="https://drive.uqu.edu.sa/_/aaaaseri/files/%D9%86%D8%AF%D9%88%D8%A9%20%D8%AA%D8%B7%D9%88%D8%B1%20%D8%A7%D9%84%D8%AA%D8%B1%D9%8A%D8%B9%D8%A7%D8%AA/%D8%AC%D8%A7%D9%85%D8%B9%20%D8%A7%D9%84%D8%A3%D9%86%D8%B8%D9%85%D8%A9%20%D8%A7%D9%84%D8%AD%D8%AF%D9%8A%D8%AB%D8%A9%20%D9%85%D8%B1%D8%AA%D8%A8%D8%A9%20%D9%85%D9%88%D8%B6%D9%88%D8%B9%D9%8A%D8%A7%D9%8B.pdf"/>
            </p:cNvPr>
            <p:cNvSpPr/>
            <p:nvPr/>
          </p:nvSpPr>
          <p:spPr>
            <a:xfrm>
              <a:off x="13373264" y="2390739"/>
              <a:ext cx="3432237" cy="3327435"/>
            </a:xfrm>
            <a:custGeom>
              <a:avLst/>
              <a:gdLst/>
              <a:ahLst/>
              <a:cxnLst/>
              <a:rect l="l" t="t" r="r" b="b"/>
              <a:pathLst>
                <a:path w="3432237" h="3327435">
                  <a:moveTo>
                    <a:pt x="0" y="0"/>
                  </a:moveTo>
                  <a:lnTo>
                    <a:pt x="3432237" y="0"/>
                  </a:lnTo>
                  <a:lnTo>
                    <a:pt x="3432237" y="3327435"/>
                  </a:lnTo>
                  <a:lnTo>
                    <a:pt x="0" y="3327435"/>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3046828" y="1418077"/>
              <a:ext cx="3728563" cy="990945"/>
            </a:xfrm>
            <a:prstGeom prst="rect">
              <a:avLst/>
            </a:prstGeom>
          </p:spPr>
          <p:txBody>
            <a:bodyPr lIns="0" tIns="0" rIns="0" bIns="0" rtlCol="0" anchor="t">
              <a:spAutoFit/>
            </a:bodyPr>
            <a:lstStyle/>
            <a:p>
              <a:pPr algn="r" rtl="1">
                <a:lnSpc>
                  <a:spcPts val="7812"/>
                </a:lnSpc>
              </a:pPr>
              <a:r>
                <a:rPr lang="ar-EG" sz="4200" dirty="0">
                  <a:solidFill>
                    <a:srgbClr val="AF8743"/>
                  </a:solidFill>
                  <a:latin typeface="Sharjah"/>
                  <a:ea typeface="Sharjah"/>
                  <a:cs typeface="Sharjah"/>
                  <a:sym typeface="Sharjah"/>
                  <a:rtl/>
                </a:rPr>
                <a:t>جامع الانظمة الجديدة</a:t>
              </a:r>
            </a:p>
          </p:txBody>
        </p:sp>
      </p:grpSp>
      <p:grpSp>
        <p:nvGrpSpPr>
          <p:cNvPr id="15" name="Group 14">
            <a:extLst>
              <a:ext uri="{FF2B5EF4-FFF2-40B4-BE49-F238E27FC236}">
                <a16:creationId xmlns:a16="http://schemas.microsoft.com/office/drawing/2014/main" id="{422EEB62-1E88-C587-8039-C4F44651DCC2}"/>
              </a:ext>
            </a:extLst>
          </p:cNvPr>
          <p:cNvGrpSpPr/>
          <p:nvPr/>
        </p:nvGrpSpPr>
        <p:grpSpPr>
          <a:xfrm>
            <a:off x="1019174" y="1418077"/>
            <a:ext cx="4966813" cy="4300096"/>
            <a:chOff x="1019174" y="1418077"/>
            <a:chExt cx="4966813" cy="4300096"/>
          </a:xfrm>
        </p:grpSpPr>
        <p:sp>
          <p:nvSpPr>
            <p:cNvPr id="7" name="Freeform 7">
              <a:hlinkClick r:id="rId6" tooltip="https://drive.uqu.edu.sa/_/aaaaseri/files/%D9%86%D8%AF%D9%88%D8%A9%20%D8%AA%D8%B7%D9%88%D8%B1%20%D8%A7%D9%84%D8%AA%D8%B1%D9%8A%D8%B9%D8%A7%D8%AA/%D8%AC%D8%A7%D9%85%D8%B9%20%D8%A7%D9%84%D8%AA%D8%B9%D8%AF%D9%8A%D9%84%D8%A7%D8%AA%20%D8%B9%D9%84%D9%89%20%D8%A7%D9%84%D8%A3%D9%86%D8%B8%D9%85%D8%A9%20%D8%A7%D9%84%D8%B3%D8%B9%D9%88%D8%AF%D9%8A%D8%A9%20%D9%85%D8%B1%D8%AA%D8%A8%D8%A9%20%D8%AA%D8%A7%D8%B1%D9%8A%D8%AE%D9%8A%D8%A7%D9%8B.pdf"/>
            </p:cNvPr>
            <p:cNvSpPr/>
            <p:nvPr/>
          </p:nvSpPr>
          <p:spPr>
            <a:xfrm>
              <a:off x="1824651" y="2390738"/>
              <a:ext cx="3432237" cy="3327435"/>
            </a:xfrm>
            <a:custGeom>
              <a:avLst/>
              <a:gdLst/>
              <a:ahLst/>
              <a:cxnLst/>
              <a:rect l="l" t="t" r="r" b="b"/>
              <a:pathLst>
                <a:path w="3432237" h="3327435">
                  <a:moveTo>
                    <a:pt x="0" y="0"/>
                  </a:moveTo>
                  <a:lnTo>
                    <a:pt x="3432237" y="0"/>
                  </a:lnTo>
                  <a:lnTo>
                    <a:pt x="3432237" y="3327435"/>
                  </a:lnTo>
                  <a:lnTo>
                    <a:pt x="0" y="3327435"/>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019174" y="1418077"/>
              <a:ext cx="4966813" cy="990945"/>
            </a:xfrm>
            <a:prstGeom prst="rect">
              <a:avLst/>
            </a:prstGeom>
          </p:spPr>
          <p:txBody>
            <a:bodyPr lIns="0" tIns="0" rIns="0" bIns="0" rtlCol="0" anchor="t">
              <a:spAutoFit/>
            </a:bodyPr>
            <a:lstStyle/>
            <a:p>
              <a:pPr algn="r" rtl="1">
                <a:lnSpc>
                  <a:spcPts val="7812"/>
                </a:lnSpc>
              </a:pPr>
              <a:r>
                <a:rPr lang="ar-EG" sz="4200" dirty="0">
                  <a:solidFill>
                    <a:srgbClr val="AF8743"/>
                  </a:solidFill>
                  <a:latin typeface="Sharjah"/>
                  <a:ea typeface="Sharjah"/>
                  <a:cs typeface="Sharjah"/>
                  <a:sym typeface="Sharjah"/>
                  <a:rtl/>
                </a:rPr>
                <a:t>جامع التعديلات على الأنظمة</a:t>
              </a:r>
            </a:p>
          </p:txBody>
        </p:sp>
      </p:grpSp>
      <p:grpSp>
        <p:nvGrpSpPr>
          <p:cNvPr id="14" name="Group 13">
            <a:extLst>
              <a:ext uri="{FF2B5EF4-FFF2-40B4-BE49-F238E27FC236}">
                <a16:creationId xmlns:a16="http://schemas.microsoft.com/office/drawing/2014/main" id="{D3DB5F2A-E706-A6C5-CD50-1A439B9CFA3D}"/>
              </a:ext>
            </a:extLst>
          </p:cNvPr>
          <p:cNvGrpSpPr/>
          <p:nvPr/>
        </p:nvGrpSpPr>
        <p:grpSpPr>
          <a:xfrm>
            <a:off x="7427881" y="5914752"/>
            <a:ext cx="10114798" cy="4156383"/>
            <a:chOff x="7427881" y="5914752"/>
            <a:chExt cx="10114798" cy="4156383"/>
          </a:xfrm>
        </p:grpSpPr>
        <p:sp>
          <p:nvSpPr>
            <p:cNvPr id="8" name="Freeform 8">
              <a:hlinkClick r:id="rId8" tooltip="https://drive.uqu.edu.sa/_/aaaaseri/files/%D9%86%D8%AF%D9%88%D8%A9%20%D8%AA%D8%B7%D9%88%D8%B1%20%D8%A7%D9%84%D8%AA%D8%B1%D9%8A%D8%B9%D8%A7%D8%AA/%D8%AC%D8%A7%D9%85%D8%B9%20%D8%A7%D9%84%D9%85%D8%B4%D8%A7%D8%B1%D9%8A%D8%B9%20%D8%A7%D9%84%D8%B9%D9%84%D9%85%D9%8A%D8%A9.xlsx"/>
            </p:cNvPr>
            <p:cNvSpPr/>
            <p:nvPr/>
          </p:nvSpPr>
          <p:spPr>
            <a:xfrm>
              <a:off x="7427881" y="6743700"/>
              <a:ext cx="3432237" cy="3327435"/>
            </a:xfrm>
            <a:custGeom>
              <a:avLst/>
              <a:gdLst/>
              <a:ahLst/>
              <a:cxnLst/>
              <a:rect l="l" t="t" r="r" b="b"/>
              <a:pathLst>
                <a:path w="3432237" h="3327435">
                  <a:moveTo>
                    <a:pt x="0" y="0"/>
                  </a:moveTo>
                  <a:lnTo>
                    <a:pt x="3432236" y="0"/>
                  </a:lnTo>
                  <a:lnTo>
                    <a:pt x="3432236" y="3327435"/>
                  </a:lnTo>
                  <a:lnTo>
                    <a:pt x="0" y="3327435"/>
                  </a:lnTo>
                  <a:lnTo>
                    <a:pt x="0" y="0"/>
                  </a:lnTo>
                  <a:close/>
                </a:path>
              </a:pathLst>
            </a:custGeom>
            <a:blipFill>
              <a:blip r:embed="rId9"/>
              <a:stretch>
                <a:fillRect/>
              </a:stretch>
            </a:blipFill>
          </p:spPr>
          <p:txBody>
            <a:bodyPr/>
            <a:lstStyle/>
            <a:p>
              <a:endParaRPr lang="en-US"/>
            </a:p>
          </p:txBody>
        </p:sp>
        <p:sp>
          <p:nvSpPr>
            <p:cNvPr id="12" name="TextBox 12"/>
            <p:cNvSpPr txBox="1"/>
            <p:nvPr/>
          </p:nvSpPr>
          <p:spPr>
            <a:xfrm>
              <a:off x="10002868" y="5914752"/>
              <a:ext cx="7539811" cy="1981509"/>
            </a:xfrm>
            <a:prstGeom prst="rect">
              <a:avLst/>
            </a:prstGeom>
          </p:spPr>
          <p:txBody>
            <a:bodyPr lIns="0" tIns="0" rIns="0" bIns="0" rtlCol="0" anchor="t">
              <a:spAutoFit/>
            </a:bodyPr>
            <a:lstStyle/>
            <a:p>
              <a:pPr algn="r" rtl="1">
                <a:lnSpc>
                  <a:spcPts val="7812"/>
                </a:lnSpc>
              </a:pPr>
              <a:r>
                <a:rPr lang="ar-EG" sz="4200" spc="-12" dirty="0">
                  <a:solidFill>
                    <a:srgbClr val="AF8743"/>
                  </a:solidFill>
                  <a:latin typeface="Sharjah"/>
                  <a:ea typeface="Sharjah"/>
                  <a:cs typeface="Sharjah"/>
                  <a:sym typeface="Sharjah"/>
                  <a:rtl/>
                </a:rPr>
                <a:t>قاعدة بيانات المشاريع البحثية على الانظمة </a:t>
              </a:r>
            </a:p>
            <a:p>
              <a:pPr algn="r" rtl="1">
                <a:lnSpc>
                  <a:spcPts val="7812"/>
                </a:lnSpc>
              </a:pPr>
              <a:r>
                <a:rPr lang="ar-EG" sz="4200" spc="-12" dirty="0">
                  <a:solidFill>
                    <a:srgbClr val="AF8743"/>
                  </a:solidFill>
                  <a:latin typeface="Sharjah"/>
                  <a:ea typeface="Sharjah"/>
                  <a:cs typeface="Sharjah"/>
                  <a:sym typeface="Sharjah"/>
                  <a:rtl/>
                </a:rPr>
                <a:t>السعودية (</a:t>
              </a:r>
              <a:r>
                <a:rPr lang="ar-EG" sz="4200" spc="-12" dirty="0">
                  <a:solidFill>
                    <a:srgbClr val="0B676E"/>
                  </a:solidFill>
                  <a:latin typeface="Sharjah"/>
                  <a:ea typeface="Sharjah"/>
                  <a:cs typeface="Sharjah"/>
                  <a:sym typeface="Sharjah"/>
                  <a:rtl/>
                </a:rPr>
                <a:t>الإصدار الأول ثمانية أنظمة</a:t>
              </a:r>
              <a:r>
                <a:rPr lang="ar-EG" sz="4200" spc="-12" dirty="0">
                  <a:solidFill>
                    <a:srgbClr val="AF8743"/>
                  </a:solidFill>
                  <a:latin typeface="Sharjah"/>
                  <a:ea typeface="Sharjah"/>
                  <a:cs typeface="Sharjah"/>
                  <a:sym typeface="Sharjah"/>
                  <a:rtl/>
                </a:rPr>
                <a:t>):-</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089"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5768392" y="1229111"/>
            <a:ext cx="6380910" cy="1161824"/>
          </a:xfrm>
          <a:prstGeom prst="rect">
            <a:avLst/>
          </a:prstGeom>
        </p:spPr>
        <p:txBody>
          <a:bodyPr lIns="0" tIns="0" rIns="0" bIns="0" rtlCol="0" anchor="t">
            <a:spAutoFit/>
          </a:bodyPr>
          <a:lstStyle/>
          <a:p>
            <a:pPr algn="r" rtl="1">
              <a:lnSpc>
                <a:spcPts val="7582"/>
              </a:lnSpc>
            </a:pPr>
            <a:r>
              <a:rPr lang="ar-EG" sz="7817" spc="-476" dirty="0">
                <a:solidFill>
                  <a:srgbClr val="0B676E"/>
                </a:solidFill>
                <a:latin typeface="Sharjah"/>
                <a:ea typeface="Sharjah"/>
                <a:cs typeface="Sharjah"/>
                <a:sym typeface="Sharjah"/>
                <a:rtl/>
              </a:rPr>
              <a:t>كلمة رئيس قسم الفقه</a:t>
            </a:r>
          </a:p>
        </p:txBody>
      </p:sp>
      <p:sp>
        <p:nvSpPr>
          <p:cNvPr id="7" name="TextBox 7"/>
          <p:cNvSpPr txBox="1"/>
          <p:nvPr/>
        </p:nvSpPr>
        <p:spPr>
          <a:xfrm>
            <a:off x="7476375" y="2587193"/>
            <a:ext cx="3278100" cy="1041382"/>
          </a:xfrm>
          <a:prstGeom prst="rect">
            <a:avLst/>
          </a:prstGeom>
        </p:spPr>
        <p:txBody>
          <a:bodyPr lIns="0" tIns="0" rIns="0" bIns="0" rtlCol="0" anchor="t">
            <a:spAutoFit/>
          </a:bodyPr>
          <a:lstStyle/>
          <a:p>
            <a:pPr algn="r" rtl="1">
              <a:lnSpc>
                <a:spcPts val="7699"/>
              </a:lnSpc>
            </a:pPr>
            <a:r>
              <a:rPr lang="ar-EG" sz="5499" dirty="0">
                <a:solidFill>
                  <a:srgbClr val="AF8743"/>
                </a:solidFill>
                <a:latin typeface="Sharjah"/>
                <a:ea typeface="Sharjah"/>
                <a:cs typeface="Sharjah"/>
                <a:sym typeface="Sharjah"/>
                <a:rtl/>
              </a:rPr>
              <a:t>د.علي قشلان</a:t>
            </a:r>
          </a:p>
        </p:txBody>
      </p:sp>
      <p:sp>
        <p:nvSpPr>
          <p:cNvPr id="8" name="TextBox 8"/>
          <p:cNvSpPr txBox="1"/>
          <p:nvPr/>
        </p:nvSpPr>
        <p:spPr>
          <a:xfrm>
            <a:off x="2895600" y="5132633"/>
            <a:ext cx="12145316" cy="1012072"/>
          </a:xfrm>
          <a:prstGeom prst="rect">
            <a:avLst/>
          </a:prstGeom>
        </p:spPr>
        <p:txBody>
          <a:bodyPr wrap="square" lIns="0" tIns="0" rIns="0" bIns="0" rtlCol="0" anchor="t">
            <a:spAutoFit/>
          </a:bodyPr>
          <a:lstStyle/>
          <a:p>
            <a:pPr algn="r" rtl="1">
              <a:lnSpc>
                <a:spcPts val="7582"/>
              </a:lnSpc>
            </a:pPr>
            <a:r>
              <a:rPr lang="ar-EG" sz="7817" spc="-476" dirty="0">
                <a:solidFill>
                  <a:srgbClr val="0B676E"/>
                </a:solidFill>
                <a:latin typeface="Sharjah"/>
                <a:ea typeface="Sharjah"/>
                <a:cs typeface="Sharjah"/>
                <a:sym typeface="Sharjah"/>
                <a:rtl/>
              </a:rPr>
              <a:t>كلمة عميد كلية الشريعة والدراسات الإسلامية</a:t>
            </a:r>
          </a:p>
        </p:txBody>
      </p:sp>
      <p:sp>
        <p:nvSpPr>
          <p:cNvPr id="9" name="TextBox 9"/>
          <p:cNvSpPr txBox="1"/>
          <p:nvPr/>
        </p:nvSpPr>
        <p:spPr>
          <a:xfrm>
            <a:off x="6052972" y="6651626"/>
            <a:ext cx="6182055" cy="1041382"/>
          </a:xfrm>
          <a:prstGeom prst="rect">
            <a:avLst/>
          </a:prstGeom>
        </p:spPr>
        <p:txBody>
          <a:bodyPr lIns="0" tIns="0" rIns="0" bIns="0" rtlCol="0" anchor="t">
            <a:spAutoFit/>
          </a:bodyPr>
          <a:lstStyle/>
          <a:p>
            <a:pPr algn="r" rtl="1">
              <a:lnSpc>
                <a:spcPts val="7699"/>
              </a:lnSpc>
            </a:pPr>
            <a:r>
              <a:rPr lang="ar-EG" sz="5499">
                <a:solidFill>
                  <a:srgbClr val="AF8743"/>
                </a:solidFill>
                <a:latin typeface="Sharjah"/>
                <a:ea typeface="Sharjah"/>
                <a:cs typeface="Sharjah"/>
                <a:sym typeface="Sharjah"/>
                <a:rtl/>
              </a:rPr>
              <a:t>أ.د إسماعيل بن غازي مرحبا</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Freeform 6"/>
          <p:cNvSpPr/>
          <p:nvPr/>
        </p:nvSpPr>
        <p:spPr>
          <a:xfrm>
            <a:off x="4756212" y="1832344"/>
            <a:ext cx="9328025" cy="8445652"/>
          </a:xfrm>
          <a:custGeom>
            <a:avLst/>
            <a:gdLst/>
            <a:ahLst/>
            <a:cxnLst/>
            <a:rect l="l" t="t" r="r" b="b"/>
            <a:pathLst>
              <a:path w="9328025" h="8445652">
                <a:moveTo>
                  <a:pt x="0" y="0"/>
                </a:moveTo>
                <a:lnTo>
                  <a:pt x="9328026" y="0"/>
                </a:lnTo>
                <a:lnTo>
                  <a:pt x="9328026" y="8445652"/>
                </a:lnTo>
                <a:lnTo>
                  <a:pt x="0" y="8445652"/>
                </a:lnTo>
                <a:lnTo>
                  <a:pt x="0" y="0"/>
                </a:lnTo>
                <a:close/>
              </a:path>
            </a:pathLst>
          </a:custGeom>
          <a:blipFill>
            <a:blip r:embed="rId4"/>
            <a:stretch>
              <a:fillRect l="-2450" r="-7964"/>
            </a:stretch>
          </a:blipFill>
        </p:spPr>
        <p:txBody>
          <a:bodyPr/>
          <a:lstStyle/>
          <a:p>
            <a:endParaRPr lang="en-US"/>
          </a:p>
        </p:txBody>
      </p:sp>
      <p:sp>
        <p:nvSpPr>
          <p:cNvPr id="7" name="TextBox 7"/>
          <p:cNvSpPr txBox="1"/>
          <p:nvPr/>
        </p:nvSpPr>
        <p:spPr>
          <a:xfrm>
            <a:off x="702145" y="57150"/>
            <a:ext cx="16883711" cy="1474763"/>
          </a:xfrm>
          <a:prstGeom prst="rect">
            <a:avLst/>
          </a:prstGeom>
        </p:spPr>
        <p:txBody>
          <a:bodyPr lIns="0" tIns="0" rIns="0" bIns="0" rtlCol="0" anchor="t">
            <a:spAutoFit/>
          </a:bodyPr>
          <a:lstStyle/>
          <a:p>
            <a:pPr algn="ctr" rtl="1">
              <a:lnSpc>
                <a:spcPts val="11505"/>
              </a:lnSpc>
            </a:pPr>
            <a:r>
              <a:rPr lang="ar-EG" sz="9600" spc="-723" dirty="0">
                <a:solidFill>
                  <a:srgbClr val="0B676E"/>
                </a:solidFill>
                <a:latin typeface="Sharjah"/>
                <a:ea typeface="Sharjah"/>
                <a:cs typeface="Sharjah"/>
                <a:sym typeface="Sharjah"/>
                <a:rtl/>
              </a:rPr>
              <a:t>الفقرة الأولى</a:t>
            </a:r>
          </a:p>
        </p:txBody>
      </p:sp>
      <p:sp>
        <p:nvSpPr>
          <p:cNvPr id="8" name="TextBox 8"/>
          <p:cNvSpPr txBox="1"/>
          <p:nvPr/>
        </p:nvSpPr>
        <p:spPr>
          <a:xfrm>
            <a:off x="1488232" y="1355303"/>
            <a:ext cx="15311536" cy="1641475"/>
          </a:xfrm>
          <a:prstGeom prst="rect">
            <a:avLst/>
          </a:prstGeom>
        </p:spPr>
        <p:txBody>
          <a:bodyPr lIns="0" tIns="0" rIns="0" bIns="0" rtlCol="0" anchor="t">
            <a:spAutoFit/>
          </a:bodyPr>
          <a:lstStyle/>
          <a:p>
            <a:pPr algn="ctr" rtl="1">
              <a:lnSpc>
                <a:spcPts val="12806"/>
              </a:lnSpc>
            </a:pPr>
            <a:r>
              <a:rPr lang="ar-EG" sz="8000" dirty="0">
                <a:solidFill>
                  <a:srgbClr val="AF8743"/>
                </a:solidFill>
                <a:latin typeface="Lalezar"/>
                <a:ea typeface="Lalezar"/>
                <a:cs typeface="Lalezar"/>
                <a:sym typeface="Lalezar"/>
                <a:rtl/>
              </a:rPr>
              <a:t>القران الكريم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702145" y="2657787"/>
            <a:ext cx="16883711" cy="4346871"/>
          </a:xfrm>
          <a:prstGeom prst="rect">
            <a:avLst/>
          </a:prstGeom>
        </p:spPr>
        <p:txBody>
          <a:bodyPr lIns="0" tIns="0" rIns="0" bIns="0" rtlCol="0" anchor="t">
            <a:spAutoFit/>
          </a:bodyPr>
          <a:lstStyle/>
          <a:p>
            <a:pPr algn="ctr" rtl="1">
              <a:lnSpc>
                <a:spcPts val="10729"/>
              </a:lnSpc>
            </a:pPr>
            <a:r>
              <a:rPr lang="ar-EG" sz="11061" spc="-674">
                <a:solidFill>
                  <a:srgbClr val="0B676E"/>
                </a:solidFill>
                <a:latin typeface="Sharjah"/>
                <a:ea typeface="Sharjah"/>
                <a:cs typeface="Sharjah"/>
                <a:sym typeface="Sharjah"/>
                <a:rtl/>
              </a:rPr>
              <a:t>منطلقات رؤية المملكة </a:t>
            </a:r>
            <a:r>
              <a:rPr lang="en-US" sz="11061" spc="-674">
                <a:solidFill>
                  <a:srgbClr val="0B676E"/>
                </a:solidFill>
                <a:latin typeface="Sharjah"/>
                <a:ea typeface="Sharjah"/>
                <a:cs typeface="Sharjah"/>
                <a:sym typeface="Sharjah"/>
              </a:rPr>
              <a:t>2030</a:t>
            </a:r>
            <a:r>
              <a:rPr lang="ar-EG" sz="11061" spc="-674">
                <a:solidFill>
                  <a:srgbClr val="0B676E"/>
                </a:solidFill>
                <a:latin typeface="Sharjah"/>
                <a:ea typeface="Sharjah"/>
                <a:cs typeface="Sharjah"/>
                <a:sym typeface="Sharjah"/>
                <a:rtl/>
              </a:rPr>
              <a:t> في تطوير البنية التشريعية والأنظمة واللوائح وعلاقة مخرجات الندوة بالمقرر الدراسي</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11314794" y="286713"/>
            <a:ext cx="6533310" cy="2123704"/>
          </a:xfrm>
          <a:prstGeom prst="rect">
            <a:avLst/>
          </a:prstGeom>
        </p:spPr>
        <p:txBody>
          <a:bodyPr lIns="0" tIns="0" rIns="0" bIns="0" rtlCol="0" anchor="t">
            <a:spAutoFit/>
          </a:bodyPr>
          <a:lstStyle/>
          <a:p>
            <a:pPr algn="r" rtl="1">
              <a:lnSpc>
                <a:spcPts val="7582"/>
              </a:lnSpc>
            </a:pPr>
            <a:r>
              <a:rPr lang="ar-EG" sz="7817" spc="-476" dirty="0">
                <a:solidFill>
                  <a:srgbClr val="0B676E"/>
                </a:solidFill>
                <a:latin typeface="Sharjah"/>
                <a:ea typeface="Sharjah"/>
                <a:cs typeface="Sharjah"/>
                <a:sym typeface="Sharjah"/>
                <a:rtl/>
              </a:rPr>
              <a:t>توضيح المشروع وشرحه:</a:t>
            </a:r>
          </a:p>
          <a:p>
            <a:pPr algn="r" rtl="1">
              <a:lnSpc>
                <a:spcPts val="7582"/>
              </a:lnSpc>
            </a:pPr>
            <a:endParaRPr lang="ar-EG" sz="7817" spc="-476" dirty="0">
              <a:solidFill>
                <a:srgbClr val="0B676E"/>
              </a:solidFill>
              <a:latin typeface="Sharjah"/>
              <a:ea typeface="Sharjah"/>
              <a:cs typeface="Sharjah"/>
              <a:sym typeface="Sharjah"/>
              <a:rtl/>
            </a:endParaRPr>
          </a:p>
        </p:txBody>
      </p:sp>
      <p:sp>
        <p:nvSpPr>
          <p:cNvPr id="7" name="TextBox 7"/>
          <p:cNvSpPr txBox="1"/>
          <p:nvPr/>
        </p:nvSpPr>
        <p:spPr>
          <a:xfrm>
            <a:off x="323100" y="1437672"/>
            <a:ext cx="17641800" cy="1737006"/>
          </a:xfrm>
          <a:prstGeom prst="rect">
            <a:avLst/>
          </a:prstGeom>
        </p:spPr>
        <p:txBody>
          <a:bodyPr lIns="0" tIns="0" rIns="0" bIns="0" rtlCol="0" anchor="t">
            <a:spAutoFit/>
          </a:bodyPr>
          <a:lstStyle/>
          <a:p>
            <a:pPr algn="r" rtl="1">
              <a:lnSpc>
                <a:spcPts val="6642"/>
              </a:lnSpc>
            </a:pPr>
            <a:r>
              <a:rPr lang="ar-EG" sz="4744" dirty="0">
                <a:solidFill>
                  <a:srgbClr val="634E2A"/>
                </a:solidFill>
                <a:latin typeface="Sharjah"/>
                <a:ea typeface="Sharjah"/>
                <a:cs typeface="Sharjah"/>
                <a:sym typeface="Sharjah"/>
                <a:rtl/>
              </a:rPr>
              <a:t>إن مشروعنا هذا يهدف إلى جمع وتوثيق المشاريع البحثية المتعلقة بالأنظمة السعودية المستحدثة والمعدلة في مختلف الجامعات السعودية.</a:t>
            </a:r>
          </a:p>
        </p:txBody>
      </p:sp>
      <p:sp>
        <p:nvSpPr>
          <p:cNvPr id="8" name="TextBox 8"/>
          <p:cNvSpPr txBox="1"/>
          <p:nvPr/>
        </p:nvSpPr>
        <p:spPr>
          <a:xfrm>
            <a:off x="11431590" y="3679503"/>
            <a:ext cx="6533310" cy="1161733"/>
          </a:xfrm>
          <a:prstGeom prst="rect">
            <a:avLst/>
          </a:prstGeom>
        </p:spPr>
        <p:txBody>
          <a:bodyPr lIns="0" tIns="0" rIns="0" bIns="0" rtlCol="0" anchor="t">
            <a:spAutoFit/>
          </a:bodyPr>
          <a:lstStyle/>
          <a:p>
            <a:pPr algn="r" rtl="1">
              <a:lnSpc>
                <a:spcPts val="7582"/>
              </a:lnSpc>
            </a:pPr>
            <a:r>
              <a:rPr lang="ar-EG" sz="7817" spc="-476" dirty="0">
                <a:solidFill>
                  <a:srgbClr val="0B676E"/>
                </a:solidFill>
                <a:latin typeface="Sharjah"/>
                <a:ea typeface="Sharjah"/>
                <a:cs typeface="Sharjah"/>
                <a:sym typeface="Sharjah"/>
                <a:rtl/>
              </a:rPr>
              <a:t>البواعث والأسباب:</a:t>
            </a:r>
          </a:p>
        </p:txBody>
      </p:sp>
      <p:sp>
        <p:nvSpPr>
          <p:cNvPr id="9" name="TextBox 9"/>
          <p:cNvSpPr txBox="1"/>
          <p:nvPr/>
        </p:nvSpPr>
        <p:spPr>
          <a:xfrm>
            <a:off x="323100" y="4792473"/>
            <a:ext cx="17641800" cy="2010469"/>
          </a:xfrm>
          <a:prstGeom prst="rect">
            <a:avLst/>
          </a:prstGeom>
        </p:spPr>
        <p:txBody>
          <a:bodyPr lIns="0" tIns="0" rIns="0" bIns="0" rtlCol="0" anchor="t">
            <a:spAutoFit/>
          </a:bodyPr>
          <a:lstStyle/>
          <a:p>
            <a:pPr marL="916455" lvl="1" indent="-458228" algn="r" rtl="1">
              <a:lnSpc>
                <a:spcPts val="5942"/>
              </a:lnSpc>
              <a:buFont typeface="Arial"/>
              <a:buChar char="•"/>
            </a:pPr>
            <a:r>
              <a:rPr lang="ar-EG" sz="4244" dirty="0">
                <a:solidFill>
                  <a:srgbClr val="634E2A"/>
                </a:solidFill>
                <a:latin typeface="Sharjah"/>
                <a:ea typeface="Sharjah"/>
                <a:cs typeface="Sharjah"/>
                <a:sym typeface="Sharjah"/>
                <a:rtl/>
              </a:rPr>
              <a:t>لقد انطلق هذا المشروع من منطلقات رئيسية تتوافق مع رؤية المملكة </a:t>
            </a:r>
            <a:r>
              <a:rPr lang="en-US" sz="4244" dirty="0">
                <a:solidFill>
                  <a:srgbClr val="634E2A"/>
                </a:solidFill>
                <a:latin typeface="Sharjah"/>
                <a:ea typeface="Sharjah"/>
                <a:cs typeface="Sharjah"/>
                <a:sym typeface="Sharjah"/>
              </a:rPr>
              <a:t>2030</a:t>
            </a:r>
            <a:r>
              <a:rPr lang="ar-EG" sz="4244" dirty="0">
                <a:solidFill>
                  <a:srgbClr val="634E2A"/>
                </a:solidFill>
                <a:latin typeface="Sharjah"/>
                <a:ea typeface="Sharjah"/>
                <a:cs typeface="Sharjah"/>
                <a:sym typeface="Sharjah"/>
                <a:rtl/>
              </a:rPr>
              <a:t> </a:t>
            </a:r>
            <a:r>
              <a:rPr lang="ar-EG" sz="4244" dirty="0">
                <a:solidFill>
                  <a:srgbClr val="0B676E"/>
                </a:solidFill>
                <a:latin typeface="Sharjah"/>
                <a:ea typeface="Sharjah"/>
                <a:cs typeface="Sharjah"/>
                <a:sym typeface="Sharjah"/>
                <a:rtl/>
              </a:rPr>
              <a:t>(وطن طموح، مجتمع حيوي، اقتصاد مزدهر)</a:t>
            </a:r>
            <a:r>
              <a:rPr lang="ar-EG" sz="4244" dirty="0">
                <a:solidFill>
                  <a:srgbClr val="634E2A"/>
                </a:solidFill>
                <a:latin typeface="Sharjah"/>
                <a:ea typeface="Sharjah"/>
                <a:cs typeface="Sharjah"/>
                <a:sym typeface="Sharjah"/>
                <a:rtl/>
              </a:rPr>
              <a:t>.</a:t>
            </a:r>
          </a:p>
          <a:p>
            <a:pPr algn="r" rtl="1">
              <a:lnSpc>
                <a:spcPts val="3422"/>
              </a:lnSpc>
            </a:pPr>
            <a:endParaRPr lang="ar-EG" sz="4244" dirty="0">
              <a:solidFill>
                <a:srgbClr val="634E2A"/>
              </a:solidFill>
              <a:latin typeface="Sharjah"/>
              <a:ea typeface="Sharjah"/>
              <a:cs typeface="Sharjah"/>
              <a:sym typeface="Sharjah"/>
              <a:rtl/>
            </a:endParaRPr>
          </a:p>
        </p:txBody>
      </p:sp>
      <p:sp>
        <p:nvSpPr>
          <p:cNvPr id="10" name="TextBox 10"/>
          <p:cNvSpPr txBox="1"/>
          <p:nvPr/>
        </p:nvSpPr>
        <p:spPr>
          <a:xfrm>
            <a:off x="323100" y="5797707"/>
            <a:ext cx="17641800" cy="2749471"/>
          </a:xfrm>
          <a:prstGeom prst="rect">
            <a:avLst/>
          </a:prstGeom>
        </p:spPr>
        <p:txBody>
          <a:bodyPr lIns="0" tIns="0" rIns="0" bIns="0" rtlCol="0" anchor="t">
            <a:spAutoFit/>
          </a:bodyPr>
          <a:lstStyle/>
          <a:p>
            <a:pPr algn="l">
              <a:lnSpc>
                <a:spcPts val="5942"/>
              </a:lnSpc>
            </a:pPr>
            <a:endParaRPr dirty="0"/>
          </a:p>
          <a:p>
            <a:pPr marL="916455" lvl="1" indent="-458228" algn="r" rtl="1">
              <a:lnSpc>
                <a:spcPts val="5942"/>
              </a:lnSpc>
              <a:buFont typeface="Arial"/>
              <a:buChar char="•"/>
            </a:pPr>
            <a:r>
              <a:rPr lang="ar-EG" sz="4244" dirty="0">
                <a:solidFill>
                  <a:srgbClr val="634E2A"/>
                </a:solidFill>
                <a:latin typeface="Sharjah"/>
                <a:ea typeface="Sharjah"/>
                <a:cs typeface="Sharjah"/>
                <a:sym typeface="Sharjah"/>
                <a:rtl/>
              </a:rPr>
              <a:t>وحيث جاء في برنامج التحول الوطني المنبثق من الرؤية، النص على ما يتعلق بتطوير البنية التشريعية، في عدد من المبادرات، منها:</a:t>
            </a:r>
          </a:p>
          <a:p>
            <a:pPr algn="r" rtl="1">
              <a:lnSpc>
                <a:spcPts val="3422"/>
              </a:lnSpc>
            </a:pPr>
            <a:endParaRPr lang="ar-EG" sz="4244" dirty="0">
              <a:solidFill>
                <a:srgbClr val="634E2A"/>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TextBox 5"/>
          <p:cNvSpPr txBox="1"/>
          <p:nvPr/>
        </p:nvSpPr>
        <p:spPr>
          <a:xfrm>
            <a:off x="1197348" y="282502"/>
            <a:ext cx="16575000" cy="720069"/>
          </a:xfrm>
          <a:prstGeom prst="rect">
            <a:avLst/>
          </a:prstGeom>
        </p:spPr>
        <p:txBody>
          <a:bodyPr lIns="0" tIns="0" rIns="0" bIns="0" rtlCol="0" anchor="t">
            <a:spAutoFit/>
          </a:bodyPr>
          <a:lstStyle/>
          <a:p>
            <a:pPr algn="r" rtl="1">
              <a:lnSpc>
                <a:spcPts val="5942"/>
              </a:lnSpc>
            </a:pPr>
            <a:r>
              <a:rPr lang="ar-EG" sz="4244" dirty="0">
                <a:solidFill>
                  <a:srgbClr val="634E2A"/>
                </a:solidFill>
                <a:latin typeface="Sharjah"/>
                <a:ea typeface="Sharjah"/>
                <a:cs typeface="Sharjah"/>
                <a:sym typeface="Sharjah"/>
                <a:rtl/>
              </a:rPr>
              <a:t>أولاً: التميز في الأداء الحكومي، حيث نص على: </a:t>
            </a:r>
            <a:r>
              <a:rPr lang="ar-EG" sz="4244" dirty="0">
                <a:solidFill>
                  <a:srgbClr val="0B676E"/>
                </a:solidFill>
                <a:latin typeface="Sharjah"/>
                <a:ea typeface="Sharjah"/>
                <a:cs typeface="Sharjah"/>
                <a:sym typeface="Sharjah"/>
                <a:rtl/>
              </a:rPr>
              <a:t>(تطوير البيئة التشريعية، وحوكمة الأنظمة)</a:t>
            </a:r>
            <a:r>
              <a:rPr lang="ar-EG" sz="4244" dirty="0">
                <a:solidFill>
                  <a:srgbClr val="634E2A"/>
                </a:solidFill>
                <a:latin typeface="Sharjah"/>
                <a:ea typeface="Sharjah"/>
                <a:cs typeface="Sharjah"/>
                <a:sym typeface="Sharjah"/>
                <a:rtl/>
              </a:rPr>
              <a:t>.</a:t>
            </a:r>
          </a:p>
        </p:txBody>
      </p:sp>
      <p:sp>
        <p:nvSpPr>
          <p:cNvPr id="6" name="TextBox 6"/>
          <p:cNvSpPr txBox="1"/>
          <p:nvPr/>
        </p:nvSpPr>
        <p:spPr>
          <a:xfrm>
            <a:off x="323100" y="4002405"/>
            <a:ext cx="17641800" cy="2284149"/>
          </a:xfrm>
          <a:prstGeom prst="rect">
            <a:avLst/>
          </a:prstGeom>
        </p:spPr>
        <p:txBody>
          <a:bodyPr lIns="0" tIns="0" rIns="0" bIns="0" rtlCol="0" anchor="t">
            <a:spAutoFit/>
          </a:bodyPr>
          <a:lstStyle/>
          <a:p>
            <a:pPr marL="906780" lvl="1" indent="-453390" algn="r" rtl="1">
              <a:lnSpc>
                <a:spcPts val="5880"/>
              </a:lnSpc>
              <a:buFont typeface="Arial"/>
              <a:buChar char="•"/>
            </a:pPr>
            <a:r>
              <a:rPr lang="ar-EG" sz="4200">
                <a:solidFill>
                  <a:srgbClr val="634E2A"/>
                </a:solidFill>
                <a:latin typeface="Sharjah"/>
                <a:ea typeface="Sharjah"/>
                <a:cs typeface="Sharjah"/>
                <a:sym typeface="Sharjah"/>
                <a:rtl/>
              </a:rPr>
              <a:t>فجاءت فكرة هذه الندوة لبيان التطور الهائل، والتسارع الملحوظ في البيئة التشريعية، من إصدار الأنظمة، واللوائح التنفيذية، والتعديلات على المستقر منها، وتدشين ملصقات علمية تكون مرجعاً للباحثين في الأنظمة السعودية.</a:t>
            </a:r>
            <a:endParaRPr lang="ar-EG" sz="4200" dirty="0">
              <a:solidFill>
                <a:srgbClr val="634E2A"/>
              </a:solidFill>
              <a:latin typeface="Sharjah"/>
              <a:ea typeface="Sharjah"/>
              <a:cs typeface="Sharjah"/>
              <a:sym typeface="Sharjah"/>
              <a:rtl/>
            </a:endParaRPr>
          </a:p>
        </p:txBody>
      </p:sp>
      <p:sp>
        <p:nvSpPr>
          <p:cNvPr id="7" name="TextBox 7"/>
          <p:cNvSpPr txBox="1"/>
          <p:nvPr/>
        </p:nvSpPr>
        <p:spPr>
          <a:xfrm>
            <a:off x="130548" y="1038277"/>
            <a:ext cx="17641800" cy="720069"/>
          </a:xfrm>
          <a:prstGeom prst="rect">
            <a:avLst/>
          </a:prstGeom>
        </p:spPr>
        <p:txBody>
          <a:bodyPr lIns="0" tIns="0" rIns="0" bIns="0" rtlCol="0" anchor="t">
            <a:spAutoFit/>
          </a:bodyPr>
          <a:lstStyle/>
          <a:p>
            <a:pPr algn="r" rtl="1">
              <a:lnSpc>
                <a:spcPts val="5942"/>
              </a:lnSpc>
            </a:pPr>
            <a:r>
              <a:rPr lang="ar-EG" sz="4244" dirty="0">
                <a:solidFill>
                  <a:srgbClr val="634E2A"/>
                </a:solidFill>
                <a:latin typeface="Sharjah"/>
                <a:ea typeface="Sharjah"/>
                <a:cs typeface="Sharjah"/>
                <a:sym typeface="Sharjah"/>
                <a:rtl/>
              </a:rPr>
              <a:t>ثانياً: وزارة العدل، حيث انطلقت مبادرة عنوانها الرئيس: </a:t>
            </a:r>
            <a:r>
              <a:rPr lang="ar-EG" sz="4244" dirty="0">
                <a:solidFill>
                  <a:srgbClr val="0B676E"/>
                </a:solidFill>
                <a:latin typeface="Sharjah"/>
                <a:ea typeface="Sharjah"/>
                <a:cs typeface="Sharjah"/>
                <a:sym typeface="Sharjah"/>
                <a:rtl/>
              </a:rPr>
              <a:t>(تطوير منظومة التشريعات العدلية وأدواتها)</a:t>
            </a:r>
            <a:r>
              <a:rPr lang="ar-EG" sz="4244" dirty="0">
                <a:solidFill>
                  <a:srgbClr val="634E2A"/>
                </a:solidFill>
                <a:latin typeface="Sharjah"/>
                <a:ea typeface="Sharjah"/>
                <a:cs typeface="Sharjah"/>
                <a:sym typeface="Sharjah"/>
                <a:rtl/>
              </a:rPr>
              <a:t>.</a:t>
            </a:r>
          </a:p>
        </p:txBody>
      </p:sp>
      <p:sp>
        <p:nvSpPr>
          <p:cNvPr id="8" name="TextBox 8"/>
          <p:cNvSpPr txBox="1"/>
          <p:nvPr/>
        </p:nvSpPr>
        <p:spPr>
          <a:xfrm>
            <a:off x="130548" y="1823034"/>
            <a:ext cx="17641800" cy="2749471"/>
          </a:xfrm>
          <a:prstGeom prst="rect">
            <a:avLst/>
          </a:prstGeom>
        </p:spPr>
        <p:txBody>
          <a:bodyPr lIns="0" tIns="0" rIns="0" bIns="0" rtlCol="0" anchor="t">
            <a:spAutoFit/>
          </a:bodyPr>
          <a:lstStyle/>
          <a:p>
            <a:pPr algn="r" rtl="1">
              <a:lnSpc>
                <a:spcPts val="5942"/>
              </a:lnSpc>
            </a:pPr>
            <a:r>
              <a:rPr lang="ar-EG" sz="4244" dirty="0">
                <a:solidFill>
                  <a:srgbClr val="634E2A"/>
                </a:solidFill>
                <a:latin typeface="Sharjah"/>
                <a:ea typeface="Sharjah"/>
                <a:cs typeface="Sharjah"/>
                <a:sym typeface="Sharjah"/>
                <a:rtl/>
              </a:rPr>
              <a:t>ثالثاً: التحول الرقمي كذلك أكد على قيام هذا التحول على: (</a:t>
            </a:r>
            <a:r>
              <a:rPr lang="ar-EG" sz="4244" dirty="0">
                <a:solidFill>
                  <a:srgbClr val="0B676E"/>
                </a:solidFill>
                <a:latin typeface="Sharjah"/>
                <a:ea typeface="Sharjah"/>
                <a:cs typeface="Sharjah"/>
                <a:sym typeface="Sharjah"/>
                <a:rtl/>
              </a:rPr>
              <a:t>تطوير اللوائح والأنظمة والممكنات التشريعية).</a:t>
            </a:r>
          </a:p>
          <a:p>
            <a:pPr algn="r" rtl="1">
              <a:lnSpc>
                <a:spcPts val="5942"/>
              </a:lnSpc>
            </a:pPr>
            <a:r>
              <a:rPr lang="ar-EG" sz="4244" dirty="0">
                <a:solidFill>
                  <a:srgbClr val="634E2A"/>
                </a:solidFill>
                <a:latin typeface="Sharjah"/>
                <a:ea typeface="Sharjah"/>
                <a:cs typeface="Sharjah"/>
                <a:sym typeface="Sharjah"/>
                <a:rtl/>
              </a:rPr>
              <a:t>  وغيرها الكثير،</a:t>
            </a:r>
          </a:p>
          <a:p>
            <a:pPr algn="r" rtl="1">
              <a:lnSpc>
                <a:spcPts val="3422"/>
              </a:lnSpc>
            </a:pPr>
            <a:endParaRPr lang="ar-EG" sz="4244" dirty="0">
              <a:solidFill>
                <a:srgbClr val="634E2A"/>
              </a:solidFill>
              <a:latin typeface="Sharjah"/>
              <a:ea typeface="Sharjah"/>
              <a:cs typeface="Sharjah"/>
              <a:sym typeface="Sharjah"/>
              <a:rtl/>
            </a:endParaRPr>
          </a:p>
        </p:txBody>
      </p:sp>
      <p:sp>
        <p:nvSpPr>
          <p:cNvPr id="9" name="TextBox 9"/>
          <p:cNvSpPr txBox="1"/>
          <p:nvPr/>
        </p:nvSpPr>
        <p:spPr>
          <a:xfrm>
            <a:off x="323100" y="6501828"/>
            <a:ext cx="17641800" cy="2988319"/>
          </a:xfrm>
          <a:prstGeom prst="rect">
            <a:avLst/>
          </a:prstGeom>
        </p:spPr>
        <p:txBody>
          <a:bodyPr lIns="0" tIns="0" rIns="0" bIns="0" rtlCol="0" anchor="t">
            <a:spAutoFit/>
          </a:bodyPr>
          <a:lstStyle/>
          <a:p>
            <a:pPr marL="906780" lvl="1" indent="-453390" algn="r" rtl="1">
              <a:lnSpc>
                <a:spcPts val="5880"/>
              </a:lnSpc>
              <a:buFont typeface="Arial"/>
              <a:buChar char="•"/>
            </a:pPr>
            <a:r>
              <a:rPr lang="ar-EG" sz="4200" dirty="0">
                <a:solidFill>
                  <a:srgbClr val="634E2A"/>
                </a:solidFill>
                <a:latin typeface="Sharjah"/>
                <a:ea typeface="Sharjah"/>
                <a:cs typeface="Sharjah"/>
                <a:sym typeface="Sharjah"/>
                <a:rtl/>
              </a:rPr>
              <a:t>كذلك انبثقت الفكرة في تأسيسِ بذرةِ مشروعٍ يُساهم في جمعِ الدراسات الفقهية القانونية، التي تواكب الأنظمة السعودية، وتخدمها، وهدفه الأكبر أن يُستكمل -بإذن الله- ليكون مرجعاً للمشاريع البحثة كاملةً على الأنظمة السعودية، حيث يسهم مشروعنا في توثيق وتحليل الجهود البحثية التي تخدم هذا الهدف.</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727334"/>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7056154" y="602079"/>
            <a:ext cx="10791950" cy="1161824"/>
          </a:xfrm>
          <a:prstGeom prst="rect">
            <a:avLst/>
          </a:prstGeom>
        </p:spPr>
        <p:txBody>
          <a:bodyPr lIns="0" tIns="0" rIns="0" bIns="0" rtlCol="0" anchor="t">
            <a:spAutoFit/>
          </a:bodyPr>
          <a:lstStyle/>
          <a:p>
            <a:pPr algn="r" rtl="1">
              <a:lnSpc>
                <a:spcPts val="7582"/>
              </a:lnSpc>
            </a:pPr>
            <a:r>
              <a:rPr lang="ar-EG" sz="7817" spc="-476" dirty="0">
                <a:solidFill>
                  <a:srgbClr val="0B676E"/>
                </a:solidFill>
                <a:latin typeface="Sharjah"/>
                <a:ea typeface="Sharjah"/>
                <a:cs typeface="Sharjah"/>
                <a:sym typeface="Sharjah"/>
                <a:rtl/>
              </a:rPr>
              <a:t>علاقة مخرجات الندوة بالمقرر الدراسي:</a:t>
            </a:r>
          </a:p>
        </p:txBody>
      </p:sp>
      <p:sp>
        <p:nvSpPr>
          <p:cNvPr id="7" name="TextBox 7"/>
          <p:cNvSpPr txBox="1"/>
          <p:nvPr/>
        </p:nvSpPr>
        <p:spPr>
          <a:xfrm>
            <a:off x="206304" y="2076642"/>
            <a:ext cx="17641800" cy="2231637"/>
          </a:xfrm>
          <a:prstGeom prst="rect">
            <a:avLst/>
          </a:prstGeom>
        </p:spPr>
        <p:txBody>
          <a:bodyPr lIns="0" tIns="0" rIns="0" bIns="0" rtlCol="0" anchor="t">
            <a:spAutoFit/>
          </a:bodyPr>
          <a:lstStyle/>
          <a:p>
            <a:pPr algn="r" rtl="1">
              <a:lnSpc>
                <a:spcPts val="5879"/>
              </a:lnSpc>
            </a:pPr>
            <a:r>
              <a:rPr lang="ar-EG" sz="4199" dirty="0">
                <a:solidFill>
                  <a:srgbClr val="634E2A"/>
                </a:solidFill>
                <a:latin typeface="Sharjah"/>
                <a:ea typeface="Sharjah"/>
                <a:cs typeface="Sharjah"/>
                <a:sym typeface="Sharjah"/>
                <a:rtl/>
              </a:rPr>
              <a:t>إن كلية الشريعة عمومًا وقسم الفقه خصوصًا وانطلاقاً من دوره الريادي في خدمة المجتمع العلمي وسعيه في التنمية العلمية للوطن، كان من ضمن مقرراته في مرحلة الماجستير مقرر: </a:t>
            </a:r>
            <a:r>
              <a:rPr lang="ar-EG" sz="4199" dirty="0">
                <a:solidFill>
                  <a:srgbClr val="0B676E"/>
                </a:solidFill>
                <a:latin typeface="Sharjah"/>
                <a:ea typeface="Sharjah"/>
                <a:cs typeface="Sharjah"/>
                <a:sym typeface="Sharjah"/>
                <a:rtl/>
              </a:rPr>
              <a:t>(الدراسات الفقهية القانونية المقارنة)</a:t>
            </a:r>
            <a:r>
              <a:rPr lang="ar-EG" sz="4199" dirty="0">
                <a:solidFill>
                  <a:srgbClr val="634E2A"/>
                </a:solidFill>
                <a:latin typeface="Sharjah"/>
                <a:ea typeface="Sharjah"/>
                <a:cs typeface="Sharjah"/>
                <a:sym typeface="Sharjah"/>
                <a:rtl/>
              </a:rPr>
              <a:t>.</a:t>
            </a:r>
          </a:p>
        </p:txBody>
      </p:sp>
      <p:sp>
        <p:nvSpPr>
          <p:cNvPr id="8" name="TextBox 8"/>
          <p:cNvSpPr txBox="1"/>
          <p:nvPr/>
        </p:nvSpPr>
        <p:spPr>
          <a:xfrm>
            <a:off x="323100" y="6438900"/>
            <a:ext cx="17641800" cy="1475019"/>
          </a:xfrm>
          <a:prstGeom prst="rect">
            <a:avLst/>
          </a:prstGeom>
        </p:spPr>
        <p:txBody>
          <a:bodyPr lIns="0" tIns="0" rIns="0" bIns="0" rtlCol="0" anchor="t">
            <a:spAutoFit/>
          </a:bodyPr>
          <a:lstStyle/>
          <a:p>
            <a:pPr algn="ctr" rtl="1">
              <a:lnSpc>
                <a:spcPts val="5879"/>
              </a:lnSpc>
            </a:pPr>
            <a:r>
              <a:rPr lang="ar-EG" sz="4199" dirty="0">
                <a:solidFill>
                  <a:srgbClr val="0B676E"/>
                </a:solidFill>
                <a:latin typeface="Sharjah"/>
                <a:ea typeface="Sharjah"/>
                <a:cs typeface="Sharjah"/>
                <a:sym typeface="Sharjah"/>
                <a:rtl/>
              </a:rPr>
              <a:t>"اتخاذ القرارات باستقلالية، والمشاركة بفعالية في مشروعات بحثية رائدة تسهم في خدمة الفقه والوطن، وتعزيز جودة الحياة للمجتمع".</a:t>
            </a:r>
          </a:p>
        </p:txBody>
      </p:sp>
      <p:sp>
        <p:nvSpPr>
          <p:cNvPr id="9" name="TextBox 9"/>
          <p:cNvSpPr txBox="1"/>
          <p:nvPr/>
        </p:nvSpPr>
        <p:spPr>
          <a:xfrm>
            <a:off x="206304" y="4651597"/>
            <a:ext cx="17641800" cy="2010422"/>
          </a:xfrm>
          <a:prstGeom prst="rect">
            <a:avLst/>
          </a:prstGeom>
        </p:spPr>
        <p:txBody>
          <a:bodyPr lIns="0" tIns="0" rIns="0" bIns="0" rtlCol="0" anchor="t">
            <a:spAutoFit/>
          </a:bodyPr>
          <a:lstStyle/>
          <a:p>
            <a:pPr algn="r" rtl="1">
              <a:lnSpc>
                <a:spcPts val="5879"/>
              </a:lnSpc>
            </a:pPr>
            <a:r>
              <a:rPr lang="ar-EG" sz="4199" dirty="0">
                <a:solidFill>
                  <a:srgbClr val="634E2A"/>
                </a:solidFill>
                <a:latin typeface="Sharjah"/>
                <a:ea typeface="Sharjah"/>
                <a:cs typeface="Sharjah"/>
                <a:sym typeface="Sharjah"/>
                <a:rtl/>
              </a:rPr>
              <a:t>وقد جاءت هذه الندوة لتبرز المخرج التعليمي رقم </a:t>
            </a:r>
            <a:r>
              <a:rPr lang="en-US" sz="4199" dirty="0">
                <a:solidFill>
                  <a:srgbClr val="634E2A"/>
                </a:solidFill>
                <a:latin typeface="Sharjah"/>
                <a:ea typeface="Sharjah"/>
                <a:cs typeface="Sharjah"/>
                <a:sym typeface="Sharjah"/>
              </a:rPr>
              <a:t>3</a:t>
            </a:r>
            <a:r>
              <a:rPr lang="ar-EG" sz="4199" dirty="0">
                <a:solidFill>
                  <a:srgbClr val="634E2A"/>
                </a:solidFill>
                <a:latin typeface="Sharjah"/>
                <a:ea typeface="Sharjah"/>
                <a:cs typeface="Sharjah"/>
                <a:sym typeface="Sharjah"/>
                <a:rtl/>
              </a:rPr>
              <a:t> من مخرجات المقرر الذي ينص على أن الطالب سيكون قادراً بنهاية المقرر على:</a:t>
            </a:r>
          </a:p>
          <a:p>
            <a:pPr algn="r" rtl="1">
              <a:lnSpc>
                <a:spcPts val="3562"/>
              </a:lnSpc>
            </a:pPr>
            <a:endParaRPr lang="ar-EG" sz="4199" dirty="0">
              <a:solidFill>
                <a:srgbClr val="634E2A"/>
              </a:solidFill>
              <a:latin typeface="Sharjah"/>
              <a:ea typeface="Sharjah"/>
              <a:cs typeface="Sharjah"/>
              <a:sym typeface="Sharjah"/>
              <a:rt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9352"/>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a:hlinkClick r:id="rId3" tooltip="https://laws.boe.gov.sa/BoeLaws/Laws/Folders/1"/>
          </p:cNvPr>
          <p:cNvSpPr/>
          <p:nvPr/>
        </p:nvSpPr>
        <p:spPr>
          <a:xfrm>
            <a:off x="14383500" y="3386470"/>
            <a:ext cx="2532502" cy="2532502"/>
          </a:xfrm>
          <a:custGeom>
            <a:avLst/>
            <a:gdLst/>
            <a:ahLst/>
            <a:cxnLst/>
            <a:rect l="l" t="t" r="r" b="b"/>
            <a:pathLst>
              <a:path w="2532502" h="2532502">
                <a:moveTo>
                  <a:pt x="0" y="0"/>
                </a:moveTo>
                <a:lnTo>
                  <a:pt x="2532502" y="0"/>
                </a:lnTo>
                <a:lnTo>
                  <a:pt x="2532502" y="2532502"/>
                </a:lnTo>
                <a:lnTo>
                  <a:pt x="0" y="2532502"/>
                </a:lnTo>
                <a:lnTo>
                  <a:pt x="0" y="0"/>
                </a:lnTo>
                <a:close/>
              </a:path>
            </a:pathLst>
          </a:custGeom>
          <a:blipFill>
            <a:blip r:embed="rId4"/>
            <a:stretch>
              <a:fillRect/>
            </a:stretch>
          </a:blipFill>
        </p:spPr>
        <p:txBody>
          <a:bodyPr/>
          <a:lstStyle/>
          <a:p>
            <a:endParaRPr lang="en-US"/>
          </a:p>
        </p:txBody>
      </p:sp>
      <p:sp>
        <p:nvSpPr>
          <p:cNvPr id="6" name="Freeform 6">
            <a:hlinkClick r:id="rId5" tooltip="https://ncar.gov.sa"/>
          </p:cNvPr>
          <p:cNvSpPr/>
          <p:nvPr/>
        </p:nvSpPr>
        <p:spPr>
          <a:xfrm>
            <a:off x="7467174" y="3386470"/>
            <a:ext cx="2532502" cy="2532502"/>
          </a:xfrm>
          <a:custGeom>
            <a:avLst/>
            <a:gdLst/>
            <a:ahLst/>
            <a:cxnLst/>
            <a:rect l="l" t="t" r="r" b="b"/>
            <a:pathLst>
              <a:path w="2532502" h="2532502">
                <a:moveTo>
                  <a:pt x="0" y="0"/>
                </a:moveTo>
                <a:lnTo>
                  <a:pt x="2532502" y="0"/>
                </a:lnTo>
                <a:lnTo>
                  <a:pt x="2532502" y="2532502"/>
                </a:lnTo>
                <a:lnTo>
                  <a:pt x="0" y="2532502"/>
                </a:lnTo>
                <a:lnTo>
                  <a:pt x="0" y="0"/>
                </a:lnTo>
                <a:close/>
              </a:path>
            </a:pathLst>
          </a:custGeom>
          <a:blipFill>
            <a:blip r:embed="rId6"/>
            <a:stretch>
              <a:fillRect/>
            </a:stretch>
          </a:blipFill>
        </p:spPr>
        <p:txBody>
          <a:bodyPr/>
          <a:lstStyle/>
          <a:p>
            <a:endParaRPr lang="en-US"/>
          </a:p>
        </p:txBody>
      </p:sp>
      <p:sp>
        <p:nvSpPr>
          <p:cNvPr id="7" name="Freeform 7">
            <a:hlinkClick r:id="rId7" tooltip="https://nezams.com"/>
          </p:cNvPr>
          <p:cNvSpPr/>
          <p:nvPr/>
        </p:nvSpPr>
        <p:spPr>
          <a:xfrm>
            <a:off x="1334250" y="3386470"/>
            <a:ext cx="2532502" cy="2532502"/>
          </a:xfrm>
          <a:custGeom>
            <a:avLst/>
            <a:gdLst/>
            <a:ahLst/>
            <a:cxnLst/>
            <a:rect l="l" t="t" r="r" b="b"/>
            <a:pathLst>
              <a:path w="2532502" h="2532502">
                <a:moveTo>
                  <a:pt x="0" y="0"/>
                </a:moveTo>
                <a:lnTo>
                  <a:pt x="2532502" y="0"/>
                </a:lnTo>
                <a:lnTo>
                  <a:pt x="2532502" y="2532502"/>
                </a:lnTo>
                <a:lnTo>
                  <a:pt x="0" y="2532502"/>
                </a:lnTo>
                <a:lnTo>
                  <a:pt x="0" y="0"/>
                </a:lnTo>
                <a:close/>
              </a:path>
            </a:pathLst>
          </a:custGeom>
          <a:blipFill>
            <a:blip r:embed="rId8"/>
            <a:stretch>
              <a:fillRect/>
            </a:stretch>
          </a:blipFill>
        </p:spPr>
        <p:txBody>
          <a:bodyPr/>
          <a:lstStyle/>
          <a:p>
            <a:endParaRPr lang="en-US"/>
          </a:p>
        </p:txBody>
      </p:sp>
      <p:sp>
        <p:nvSpPr>
          <p:cNvPr id="8" name="Freeform 8">
            <a:hlinkClick r:id="rId9" tooltip="https://laws.moj.gov.sa"/>
          </p:cNvPr>
          <p:cNvSpPr/>
          <p:nvPr/>
        </p:nvSpPr>
        <p:spPr>
          <a:xfrm>
            <a:off x="14383500" y="7550882"/>
            <a:ext cx="2608702" cy="2608702"/>
          </a:xfrm>
          <a:custGeom>
            <a:avLst/>
            <a:gdLst/>
            <a:ahLst/>
            <a:cxnLst/>
            <a:rect l="l" t="t" r="r" b="b"/>
            <a:pathLst>
              <a:path w="2608702" h="2608702">
                <a:moveTo>
                  <a:pt x="0" y="0"/>
                </a:moveTo>
                <a:lnTo>
                  <a:pt x="2608702" y="0"/>
                </a:lnTo>
                <a:lnTo>
                  <a:pt x="2608702" y="2608703"/>
                </a:lnTo>
                <a:lnTo>
                  <a:pt x="0" y="2608703"/>
                </a:lnTo>
                <a:lnTo>
                  <a:pt x="0" y="0"/>
                </a:lnTo>
                <a:close/>
              </a:path>
            </a:pathLst>
          </a:custGeom>
          <a:blipFill>
            <a:blip r:embed="rId10"/>
            <a:stretch>
              <a:fillRect/>
            </a:stretch>
          </a:blipFill>
        </p:spPr>
        <p:txBody>
          <a:bodyPr/>
          <a:lstStyle/>
          <a:p>
            <a:endParaRPr lang="en-US"/>
          </a:p>
        </p:txBody>
      </p:sp>
      <p:sp>
        <p:nvSpPr>
          <p:cNvPr id="9" name="Freeform 9">
            <a:hlinkClick r:id="rId11" tooltip="https://sjp.moj.gov.sa/MonthlyReport"/>
          </p:cNvPr>
          <p:cNvSpPr/>
          <p:nvPr/>
        </p:nvSpPr>
        <p:spPr>
          <a:xfrm>
            <a:off x="7507655" y="7588982"/>
            <a:ext cx="2532502" cy="2532502"/>
          </a:xfrm>
          <a:custGeom>
            <a:avLst/>
            <a:gdLst/>
            <a:ahLst/>
            <a:cxnLst/>
            <a:rect l="l" t="t" r="r" b="b"/>
            <a:pathLst>
              <a:path w="2532502" h="2532502">
                <a:moveTo>
                  <a:pt x="0" y="0"/>
                </a:moveTo>
                <a:lnTo>
                  <a:pt x="2532502" y="0"/>
                </a:lnTo>
                <a:lnTo>
                  <a:pt x="2532502" y="2532503"/>
                </a:lnTo>
                <a:lnTo>
                  <a:pt x="0" y="2532503"/>
                </a:lnTo>
                <a:lnTo>
                  <a:pt x="0" y="0"/>
                </a:lnTo>
                <a:close/>
              </a:path>
            </a:pathLst>
          </a:custGeom>
          <a:blipFill>
            <a:blip r:embed="rId12"/>
            <a:stretch>
              <a:fillRect/>
            </a:stretch>
          </a:blipFill>
        </p:spPr>
        <p:txBody>
          <a:bodyPr/>
          <a:lstStyle/>
          <a:p>
            <a:endParaRPr lang="en-US"/>
          </a:p>
        </p:txBody>
      </p:sp>
      <p:sp>
        <p:nvSpPr>
          <p:cNvPr id="10" name="Freeform 10">
            <a:hlinkClick r:id="rId13" tooltip="https://uqn.gov.sa/DecisionsAndSystems"/>
          </p:cNvPr>
          <p:cNvSpPr/>
          <p:nvPr/>
        </p:nvSpPr>
        <p:spPr>
          <a:xfrm>
            <a:off x="1334250" y="7550882"/>
            <a:ext cx="2608702" cy="2608702"/>
          </a:xfrm>
          <a:custGeom>
            <a:avLst/>
            <a:gdLst/>
            <a:ahLst/>
            <a:cxnLst/>
            <a:rect l="l" t="t" r="r" b="b"/>
            <a:pathLst>
              <a:path w="2608702" h="2608702">
                <a:moveTo>
                  <a:pt x="0" y="0"/>
                </a:moveTo>
                <a:lnTo>
                  <a:pt x="2608702" y="0"/>
                </a:lnTo>
                <a:lnTo>
                  <a:pt x="2608702" y="2608703"/>
                </a:lnTo>
                <a:lnTo>
                  <a:pt x="0" y="2608703"/>
                </a:lnTo>
                <a:lnTo>
                  <a:pt x="0" y="0"/>
                </a:lnTo>
                <a:close/>
              </a:path>
            </a:pathLst>
          </a:custGeom>
          <a:blipFill>
            <a:blip r:embed="rId14"/>
            <a:stretch>
              <a:fillRect/>
            </a:stretch>
          </a:blipFill>
        </p:spPr>
        <p:txBody>
          <a:bodyPr/>
          <a:lstStyle/>
          <a:p>
            <a:endParaRPr lang="en-US"/>
          </a:p>
        </p:txBody>
      </p:sp>
      <p:sp>
        <p:nvSpPr>
          <p:cNvPr id="11" name="TextBox 11"/>
          <p:cNvSpPr txBox="1"/>
          <p:nvPr/>
        </p:nvSpPr>
        <p:spPr>
          <a:xfrm>
            <a:off x="206304" y="226355"/>
            <a:ext cx="17641800" cy="1161733"/>
          </a:xfrm>
          <a:prstGeom prst="rect">
            <a:avLst/>
          </a:prstGeom>
        </p:spPr>
        <p:txBody>
          <a:bodyPr lIns="0" tIns="0" rIns="0" bIns="0" rtlCol="0" anchor="t">
            <a:spAutoFit/>
          </a:bodyPr>
          <a:lstStyle/>
          <a:p>
            <a:pPr algn="ctr" rtl="1">
              <a:lnSpc>
                <a:spcPts val="7582"/>
              </a:lnSpc>
            </a:pPr>
            <a:r>
              <a:rPr lang="ar-EG" sz="7817" spc="-476" dirty="0">
                <a:solidFill>
                  <a:srgbClr val="0B676E"/>
                </a:solidFill>
                <a:latin typeface="Sharjah"/>
                <a:ea typeface="Sharjah"/>
                <a:cs typeface="Sharjah"/>
                <a:sym typeface="Sharjah"/>
                <a:rtl/>
              </a:rPr>
              <a:t>آلية البحث عن الأنظمة ومظان الوقوف عليها</a:t>
            </a:r>
          </a:p>
        </p:txBody>
      </p:sp>
      <p:sp>
        <p:nvSpPr>
          <p:cNvPr id="12" name="TextBox 12"/>
          <p:cNvSpPr txBox="1"/>
          <p:nvPr/>
        </p:nvSpPr>
        <p:spPr>
          <a:xfrm>
            <a:off x="5675533" y="5861120"/>
            <a:ext cx="6535650" cy="2284149"/>
          </a:xfrm>
          <a:prstGeom prst="rect">
            <a:avLst/>
          </a:prstGeom>
        </p:spPr>
        <p:txBody>
          <a:bodyPr lIns="0" tIns="0" rIns="0" bIns="0" rtlCol="0" anchor="t">
            <a:spAutoFit/>
          </a:bodyPr>
          <a:lstStyle/>
          <a:p>
            <a:pPr algn="ctr" rtl="1">
              <a:lnSpc>
                <a:spcPts val="5879"/>
              </a:lnSpc>
            </a:pPr>
            <a:r>
              <a:rPr lang="ar-EG" sz="4199">
                <a:solidFill>
                  <a:srgbClr val="634E2A"/>
                </a:solidFill>
                <a:latin typeface="Sharjah"/>
                <a:ea typeface="Sharjah"/>
                <a:cs typeface="Sharjah"/>
                <a:sym typeface="Sharjah"/>
                <a:rtl/>
              </a:rPr>
              <a:t>تقرير التعديلات والتحديثات الشهرية </a:t>
            </a:r>
          </a:p>
          <a:p>
            <a:pPr algn="ctr" rtl="1">
              <a:lnSpc>
                <a:spcPts val="5879"/>
              </a:lnSpc>
            </a:pPr>
            <a:r>
              <a:rPr lang="ar-EG" sz="4199">
                <a:solidFill>
                  <a:srgbClr val="634E2A"/>
                </a:solidFill>
                <a:latin typeface="Sharjah"/>
                <a:ea typeface="Sharjah"/>
                <a:cs typeface="Sharjah"/>
                <a:sym typeface="Sharjah"/>
                <a:rtl/>
              </a:rPr>
              <a:t>للأنظمة في موقع وزارة العدل</a:t>
            </a:r>
          </a:p>
          <a:p>
            <a:pPr algn="r" rtl="1">
              <a:lnSpc>
                <a:spcPts val="5879"/>
              </a:lnSpc>
            </a:pPr>
            <a:endParaRPr lang="ar-EG" sz="4199">
              <a:solidFill>
                <a:srgbClr val="634E2A"/>
              </a:solidFill>
              <a:latin typeface="Sharjah"/>
              <a:ea typeface="Sharjah"/>
              <a:cs typeface="Sharjah"/>
              <a:sym typeface="Sharjah"/>
              <a:rtl/>
            </a:endParaRPr>
          </a:p>
        </p:txBody>
      </p:sp>
      <p:sp>
        <p:nvSpPr>
          <p:cNvPr id="13" name="TextBox 13"/>
          <p:cNvSpPr txBox="1"/>
          <p:nvPr/>
        </p:nvSpPr>
        <p:spPr>
          <a:xfrm>
            <a:off x="14467227" y="1835764"/>
            <a:ext cx="2231346" cy="798213"/>
          </a:xfrm>
          <a:prstGeom prst="rect">
            <a:avLst/>
          </a:prstGeom>
        </p:spPr>
        <p:txBody>
          <a:bodyPr lIns="0" tIns="0" rIns="0" bIns="0" rtlCol="0" anchor="t">
            <a:spAutoFit/>
          </a:bodyPr>
          <a:lstStyle/>
          <a:p>
            <a:pPr algn="r" rtl="1">
              <a:lnSpc>
                <a:spcPts val="5879"/>
              </a:lnSpc>
            </a:pPr>
            <a:r>
              <a:rPr lang="ar-EG" sz="4199">
                <a:solidFill>
                  <a:srgbClr val="634E2A"/>
                </a:solidFill>
                <a:latin typeface="Sharjah"/>
                <a:ea typeface="Sharjah"/>
                <a:cs typeface="Sharjah"/>
                <a:sym typeface="Sharjah"/>
                <a:rtl/>
              </a:rPr>
              <a:t>هيئة الخبراء</a:t>
            </a:r>
          </a:p>
        </p:txBody>
      </p:sp>
      <p:sp>
        <p:nvSpPr>
          <p:cNvPr id="14" name="TextBox 14"/>
          <p:cNvSpPr txBox="1"/>
          <p:nvPr/>
        </p:nvSpPr>
        <p:spPr>
          <a:xfrm>
            <a:off x="1351302" y="1835764"/>
            <a:ext cx="2231346" cy="798213"/>
          </a:xfrm>
          <a:prstGeom prst="rect">
            <a:avLst/>
          </a:prstGeom>
        </p:spPr>
        <p:txBody>
          <a:bodyPr lIns="0" tIns="0" rIns="0" bIns="0" rtlCol="0" anchor="t">
            <a:spAutoFit/>
          </a:bodyPr>
          <a:lstStyle/>
          <a:p>
            <a:pPr algn="r" rtl="1">
              <a:lnSpc>
                <a:spcPts val="5879"/>
              </a:lnSpc>
            </a:pPr>
            <a:r>
              <a:rPr lang="ar-EG" sz="4199">
                <a:solidFill>
                  <a:srgbClr val="634E2A"/>
                </a:solidFill>
                <a:latin typeface="Sharjah"/>
                <a:ea typeface="Sharjah"/>
                <a:cs typeface="Sharjah"/>
                <a:sym typeface="Sharjah"/>
                <a:rtl/>
              </a:rPr>
              <a:t>موقع نظام</a:t>
            </a:r>
          </a:p>
        </p:txBody>
      </p:sp>
      <p:sp>
        <p:nvSpPr>
          <p:cNvPr id="15" name="TextBox 15"/>
          <p:cNvSpPr txBox="1"/>
          <p:nvPr/>
        </p:nvSpPr>
        <p:spPr>
          <a:xfrm>
            <a:off x="14267202" y="6146870"/>
            <a:ext cx="2231346" cy="798213"/>
          </a:xfrm>
          <a:prstGeom prst="rect">
            <a:avLst/>
          </a:prstGeom>
        </p:spPr>
        <p:txBody>
          <a:bodyPr lIns="0" tIns="0" rIns="0" bIns="0" rtlCol="0" anchor="t">
            <a:spAutoFit/>
          </a:bodyPr>
          <a:lstStyle/>
          <a:p>
            <a:pPr algn="r" rtl="1">
              <a:lnSpc>
                <a:spcPts val="5879"/>
              </a:lnSpc>
            </a:pPr>
            <a:r>
              <a:rPr lang="ar-EG" sz="4199">
                <a:solidFill>
                  <a:srgbClr val="634E2A"/>
                </a:solidFill>
                <a:latin typeface="Sharjah"/>
                <a:ea typeface="Sharjah"/>
                <a:cs typeface="Sharjah"/>
                <a:sym typeface="Sharjah"/>
                <a:rtl/>
              </a:rPr>
              <a:t>وزارة العدل</a:t>
            </a:r>
          </a:p>
        </p:txBody>
      </p:sp>
      <p:sp>
        <p:nvSpPr>
          <p:cNvPr id="16" name="TextBox 16"/>
          <p:cNvSpPr txBox="1"/>
          <p:nvPr/>
        </p:nvSpPr>
        <p:spPr>
          <a:xfrm>
            <a:off x="1322727" y="6146870"/>
            <a:ext cx="2669496" cy="798213"/>
          </a:xfrm>
          <a:prstGeom prst="rect">
            <a:avLst/>
          </a:prstGeom>
        </p:spPr>
        <p:txBody>
          <a:bodyPr lIns="0" tIns="0" rIns="0" bIns="0" rtlCol="0" anchor="t">
            <a:spAutoFit/>
          </a:bodyPr>
          <a:lstStyle/>
          <a:p>
            <a:pPr algn="r" rtl="1">
              <a:lnSpc>
                <a:spcPts val="5879"/>
              </a:lnSpc>
            </a:pPr>
            <a:r>
              <a:rPr lang="ar-EG" sz="4199">
                <a:solidFill>
                  <a:srgbClr val="634E2A"/>
                </a:solidFill>
                <a:latin typeface="Sharjah"/>
                <a:ea typeface="Sharjah"/>
                <a:cs typeface="Sharjah"/>
                <a:sym typeface="Sharjah"/>
                <a:rtl/>
              </a:rPr>
              <a:t>جريدة أم القرى</a:t>
            </a:r>
          </a:p>
        </p:txBody>
      </p:sp>
      <p:sp>
        <p:nvSpPr>
          <p:cNvPr id="17" name="TextBox 17"/>
          <p:cNvSpPr txBox="1"/>
          <p:nvPr/>
        </p:nvSpPr>
        <p:spPr>
          <a:xfrm>
            <a:off x="6958528" y="1550014"/>
            <a:ext cx="3507696" cy="1541181"/>
          </a:xfrm>
          <a:prstGeom prst="rect">
            <a:avLst/>
          </a:prstGeom>
        </p:spPr>
        <p:txBody>
          <a:bodyPr lIns="0" tIns="0" rIns="0" bIns="0" rtlCol="0" anchor="t">
            <a:spAutoFit/>
          </a:bodyPr>
          <a:lstStyle/>
          <a:p>
            <a:pPr algn="ctr" rtl="1">
              <a:lnSpc>
                <a:spcPts val="5879"/>
              </a:lnSpc>
            </a:pPr>
            <a:r>
              <a:rPr lang="ar-EG" sz="4199">
                <a:solidFill>
                  <a:srgbClr val="634E2A"/>
                </a:solidFill>
                <a:latin typeface="Sharjah"/>
                <a:ea typeface="Sharjah"/>
                <a:cs typeface="Sharjah"/>
                <a:sym typeface="Sharjah"/>
                <a:rtl/>
              </a:rPr>
              <a:t>المركز الوطني للوثائق والمحفوظات</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9352"/>
            <a:ext cx="20974546" cy="10605705"/>
            <a:chOff x="0" y="0"/>
            <a:chExt cx="27966061" cy="14140939"/>
          </a:xfrm>
        </p:grpSpPr>
        <p:sp>
          <p:nvSpPr>
            <p:cNvPr id="3" name="Freeform 3"/>
            <p:cNvSpPr/>
            <p:nvPr/>
          </p:nvSpPr>
          <p:spPr>
            <a:xfrm>
              <a:off x="0" y="0"/>
              <a:ext cx="13983030" cy="14140939"/>
            </a:xfrm>
            <a:custGeom>
              <a:avLst/>
              <a:gdLst/>
              <a:ahLst/>
              <a:cxnLst/>
              <a:rect l="l" t="t" r="r" b="b"/>
              <a:pathLst>
                <a:path w="13983030" h="14140939">
                  <a:moveTo>
                    <a:pt x="0" y="0"/>
                  </a:moveTo>
                  <a:lnTo>
                    <a:pt x="13983030" y="0"/>
                  </a:lnTo>
                  <a:lnTo>
                    <a:pt x="13983030" y="14140939"/>
                  </a:lnTo>
                  <a:lnTo>
                    <a:pt x="0" y="14140939"/>
                  </a:lnTo>
                  <a:lnTo>
                    <a:pt x="0" y="0"/>
                  </a:lnTo>
                  <a:close/>
                </a:path>
              </a:pathLst>
            </a:custGeom>
            <a:blipFill>
              <a:blip r:embed="rId2">
                <a:alphaModFix amt="40000"/>
              </a:blip>
              <a:stretch>
                <a:fillRect l="-564" r="-564"/>
              </a:stretch>
            </a:blipFill>
            <a:ln cap="sq">
              <a:noFill/>
              <a:prstDash val="solid"/>
              <a:miter/>
            </a:ln>
          </p:spPr>
          <p:txBody>
            <a:bodyPr/>
            <a:lstStyle/>
            <a:p>
              <a:endParaRPr lang="en-US"/>
            </a:p>
          </p:txBody>
        </p:sp>
        <p:sp>
          <p:nvSpPr>
            <p:cNvPr id="4" name="Freeform 4"/>
            <p:cNvSpPr/>
            <p:nvPr/>
          </p:nvSpPr>
          <p:spPr>
            <a:xfrm>
              <a:off x="13983030" y="0"/>
              <a:ext cx="13983030" cy="14140939"/>
            </a:xfrm>
            <a:custGeom>
              <a:avLst/>
              <a:gdLst/>
              <a:ahLst/>
              <a:cxnLst/>
              <a:rect l="l" t="t" r="r" b="b"/>
              <a:pathLst>
                <a:path w="13983030" h="14140939">
                  <a:moveTo>
                    <a:pt x="0" y="0"/>
                  </a:moveTo>
                  <a:lnTo>
                    <a:pt x="13983031" y="0"/>
                  </a:lnTo>
                  <a:lnTo>
                    <a:pt x="13983031" y="14140939"/>
                  </a:lnTo>
                  <a:lnTo>
                    <a:pt x="0" y="14140939"/>
                  </a:lnTo>
                  <a:lnTo>
                    <a:pt x="0" y="0"/>
                  </a:lnTo>
                  <a:close/>
                </a:path>
              </a:pathLst>
            </a:custGeom>
            <a:blipFill>
              <a:blip r:embed="rId2">
                <a:alphaModFix amt="37000"/>
              </a:blip>
              <a:stretch>
                <a:fillRect l="-564" r="-564"/>
              </a:stretch>
            </a:blipFill>
            <a:ln cap="sq">
              <a:noFill/>
              <a:prstDash val="solid"/>
              <a:miter/>
            </a:ln>
          </p:spPr>
          <p:txBody>
            <a:bodyPr/>
            <a:lstStyle/>
            <a:p>
              <a:endParaRPr lang="en-US"/>
            </a:p>
          </p:txBody>
        </p:sp>
      </p:grpSp>
      <p:sp>
        <p:nvSpPr>
          <p:cNvPr id="5" name="Freeform 5"/>
          <p:cNvSpPr/>
          <p:nvPr/>
        </p:nvSpPr>
        <p:spPr>
          <a:xfrm>
            <a:off x="0" y="7567982"/>
            <a:ext cx="3164312" cy="2559666"/>
          </a:xfrm>
          <a:custGeom>
            <a:avLst/>
            <a:gdLst/>
            <a:ahLst/>
            <a:cxnLst/>
            <a:rect l="l" t="t" r="r" b="b"/>
            <a:pathLst>
              <a:path w="3164312" h="2559666">
                <a:moveTo>
                  <a:pt x="0" y="0"/>
                </a:moveTo>
                <a:lnTo>
                  <a:pt x="3164312" y="0"/>
                </a:lnTo>
                <a:lnTo>
                  <a:pt x="3164312" y="2559666"/>
                </a:lnTo>
                <a:lnTo>
                  <a:pt x="0" y="2559666"/>
                </a:lnTo>
                <a:lnTo>
                  <a:pt x="0" y="0"/>
                </a:lnTo>
                <a:close/>
              </a:path>
            </a:pathLst>
          </a:custGeom>
          <a:blipFill>
            <a:blip r:embed="rId3"/>
            <a:stretch>
              <a:fillRect t="-12962" b="-10659"/>
            </a:stretch>
          </a:blipFill>
        </p:spPr>
        <p:txBody>
          <a:bodyPr/>
          <a:lstStyle/>
          <a:p>
            <a:endParaRPr lang="en-US"/>
          </a:p>
        </p:txBody>
      </p:sp>
      <p:sp>
        <p:nvSpPr>
          <p:cNvPr id="6" name="TextBox 6"/>
          <p:cNvSpPr txBox="1"/>
          <p:nvPr/>
        </p:nvSpPr>
        <p:spPr>
          <a:xfrm>
            <a:off x="206304" y="296238"/>
            <a:ext cx="17641800" cy="2902206"/>
          </a:xfrm>
          <a:prstGeom prst="rect">
            <a:avLst/>
          </a:prstGeom>
        </p:spPr>
        <p:txBody>
          <a:bodyPr lIns="0" tIns="0" rIns="0" bIns="0" rtlCol="0" anchor="t">
            <a:spAutoFit/>
          </a:bodyPr>
          <a:lstStyle/>
          <a:p>
            <a:pPr algn="ctr" rtl="1">
              <a:lnSpc>
                <a:spcPts val="7178"/>
              </a:lnSpc>
            </a:pPr>
            <a:r>
              <a:rPr lang="ar-EG" sz="7400" spc="-451" dirty="0">
                <a:solidFill>
                  <a:srgbClr val="0B676E"/>
                </a:solidFill>
                <a:latin typeface="Sharjah"/>
                <a:ea typeface="Sharjah"/>
                <a:cs typeface="Sharjah"/>
                <a:sym typeface="Sharjah"/>
                <a:rtl/>
              </a:rPr>
              <a:t>إحصائية بحثية استقرائية رقمية لعدد الأنظمة الصادرة أو المعدلة </a:t>
            </a:r>
          </a:p>
          <a:p>
            <a:pPr algn="ctr" rtl="1">
              <a:lnSpc>
                <a:spcPts val="7178"/>
              </a:lnSpc>
            </a:pPr>
            <a:r>
              <a:rPr lang="ar-EG" sz="7400" spc="-451" dirty="0">
                <a:solidFill>
                  <a:srgbClr val="0B676E"/>
                </a:solidFill>
                <a:latin typeface="Sharjah"/>
                <a:ea typeface="Sharjah"/>
                <a:cs typeface="Sharjah"/>
                <a:sym typeface="Sharjah"/>
                <a:rtl/>
              </a:rPr>
              <a:t>بعد إطلاق الرؤية من العام </a:t>
            </a:r>
            <a:r>
              <a:rPr lang="en-US" sz="7400" spc="-451" dirty="0">
                <a:solidFill>
                  <a:srgbClr val="0B676E"/>
                </a:solidFill>
                <a:latin typeface="Sharjah"/>
                <a:ea typeface="Sharjah"/>
                <a:cs typeface="Sharjah"/>
                <a:sym typeface="Sharjah"/>
              </a:rPr>
              <a:t>1437</a:t>
            </a:r>
            <a:r>
              <a:rPr lang="ar-EG" sz="7400" spc="-451" dirty="0">
                <a:solidFill>
                  <a:srgbClr val="0B676E"/>
                </a:solidFill>
                <a:latin typeface="Sharjah"/>
                <a:ea typeface="Sharjah"/>
                <a:cs typeface="Sharjah"/>
                <a:sym typeface="Sharjah"/>
                <a:rtl/>
              </a:rPr>
              <a:t> م</a:t>
            </a:r>
          </a:p>
          <a:p>
            <a:pPr algn="ctr" rtl="1">
              <a:lnSpc>
                <a:spcPts val="7178"/>
              </a:lnSpc>
            </a:pPr>
            <a:endParaRPr lang="ar-EG" sz="7400" spc="-451" dirty="0">
              <a:solidFill>
                <a:srgbClr val="0B676E"/>
              </a:solidFill>
              <a:latin typeface="Sharjah"/>
              <a:ea typeface="Sharjah"/>
              <a:cs typeface="Sharjah"/>
              <a:sym typeface="Sharjah"/>
              <a:rtl/>
            </a:endParaRPr>
          </a:p>
        </p:txBody>
      </p:sp>
      <p:sp>
        <p:nvSpPr>
          <p:cNvPr id="7" name="TextBox 7"/>
          <p:cNvSpPr txBox="1"/>
          <p:nvPr/>
        </p:nvSpPr>
        <p:spPr>
          <a:xfrm>
            <a:off x="12493554" y="2405618"/>
            <a:ext cx="5354550" cy="936607"/>
          </a:xfrm>
          <a:prstGeom prst="rect">
            <a:avLst/>
          </a:prstGeom>
        </p:spPr>
        <p:txBody>
          <a:bodyPr lIns="0" tIns="0" rIns="0" bIns="0" rtlCol="0" anchor="t">
            <a:spAutoFit/>
          </a:bodyPr>
          <a:lstStyle/>
          <a:p>
            <a:pPr marL="928369" lvl="1" indent="-464185" algn="r" rtl="1">
              <a:lnSpc>
                <a:spcPts val="7309"/>
              </a:lnSpc>
              <a:buFont typeface="Arial"/>
              <a:buChar char="•"/>
            </a:pPr>
            <a:r>
              <a:rPr lang="ar-EG" sz="4299" dirty="0">
                <a:solidFill>
                  <a:srgbClr val="634E2A"/>
                </a:solidFill>
                <a:latin typeface="Sharjah"/>
                <a:ea typeface="Sharjah"/>
                <a:cs typeface="Sharjah"/>
                <a:sym typeface="Sharjah"/>
                <a:rtl/>
              </a:rPr>
              <a:t>العمل قائم على شقين:</a:t>
            </a:r>
          </a:p>
        </p:txBody>
      </p:sp>
      <p:sp>
        <p:nvSpPr>
          <p:cNvPr id="8" name="TextBox 8"/>
          <p:cNvSpPr txBox="1"/>
          <p:nvPr/>
        </p:nvSpPr>
        <p:spPr>
          <a:xfrm>
            <a:off x="8776460" y="3439194"/>
            <a:ext cx="9031200" cy="856709"/>
          </a:xfrm>
          <a:prstGeom prst="rect">
            <a:avLst/>
          </a:prstGeom>
        </p:spPr>
        <p:txBody>
          <a:bodyPr lIns="0" tIns="0" rIns="0" bIns="0" rtlCol="0" anchor="t">
            <a:spAutoFit/>
          </a:bodyPr>
          <a:lstStyle/>
          <a:p>
            <a:pPr marL="464184" lvl="1" algn="r" rtl="1">
              <a:lnSpc>
                <a:spcPts val="7309"/>
              </a:lnSpc>
            </a:pPr>
            <a:r>
              <a:rPr lang="ar-EG" sz="4299" dirty="0">
                <a:solidFill>
                  <a:srgbClr val="634E2A"/>
                </a:solidFill>
                <a:latin typeface="Sharjah"/>
                <a:ea typeface="Sharjah"/>
                <a:cs typeface="Sharjah"/>
                <a:sym typeface="Sharjah"/>
                <a:rtl/>
              </a:rPr>
              <a:t>1) الأول: الأنظمة المستحدثة من عام </a:t>
            </a:r>
            <a:r>
              <a:rPr lang="en-US" sz="4299" dirty="0">
                <a:solidFill>
                  <a:srgbClr val="634E2A"/>
                </a:solidFill>
                <a:latin typeface="Sharjah"/>
                <a:ea typeface="Sharjah"/>
                <a:cs typeface="Sharjah"/>
                <a:sym typeface="Sharjah"/>
              </a:rPr>
              <a:t>1437</a:t>
            </a:r>
            <a:r>
              <a:rPr lang="ar-EG" sz="4299" dirty="0">
                <a:solidFill>
                  <a:srgbClr val="634E2A"/>
                </a:solidFill>
                <a:latin typeface="Sharjah"/>
                <a:ea typeface="Sharjah"/>
                <a:cs typeface="Sharjah"/>
                <a:sym typeface="Sharjah"/>
                <a:rtl/>
              </a:rPr>
              <a:t>هـ</a:t>
            </a:r>
          </a:p>
        </p:txBody>
      </p:sp>
      <p:sp>
        <p:nvSpPr>
          <p:cNvPr id="9" name="TextBox 9"/>
          <p:cNvSpPr txBox="1"/>
          <p:nvPr/>
        </p:nvSpPr>
        <p:spPr>
          <a:xfrm>
            <a:off x="7464584" y="4278891"/>
            <a:ext cx="10345650" cy="856709"/>
          </a:xfrm>
          <a:prstGeom prst="rect">
            <a:avLst/>
          </a:prstGeom>
        </p:spPr>
        <p:txBody>
          <a:bodyPr lIns="0" tIns="0" rIns="0" bIns="0" rtlCol="0" anchor="t">
            <a:spAutoFit/>
          </a:bodyPr>
          <a:lstStyle/>
          <a:p>
            <a:pPr marL="464184" lvl="1" algn="r" rtl="1">
              <a:lnSpc>
                <a:spcPts val="7309"/>
              </a:lnSpc>
            </a:pPr>
            <a:r>
              <a:rPr lang="ar-EG" sz="4299" dirty="0">
                <a:solidFill>
                  <a:srgbClr val="634E2A"/>
                </a:solidFill>
                <a:latin typeface="Sharjah"/>
                <a:ea typeface="Sharjah"/>
                <a:cs typeface="Sharjah"/>
                <a:sym typeface="Sharjah"/>
                <a:rtl/>
              </a:rPr>
              <a:t>2) الثاني: التعديلات على الأنظمة من عام </a:t>
            </a:r>
            <a:r>
              <a:rPr lang="en-US" sz="4299" dirty="0">
                <a:solidFill>
                  <a:srgbClr val="634E2A"/>
                </a:solidFill>
                <a:latin typeface="Sharjah"/>
                <a:ea typeface="Sharjah"/>
                <a:cs typeface="Sharjah"/>
                <a:sym typeface="Sharjah"/>
              </a:rPr>
              <a:t>1437</a:t>
            </a:r>
            <a:r>
              <a:rPr lang="ar-EG" sz="4299" dirty="0">
                <a:solidFill>
                  <a:srgbClr val="634E2A"/>
                </a:solidFill>
                <a:latin typeface="Sharjah"/>
                <a:ea typeface="Sharjah"/>
                <a:cs typeface="Sharjah"/>
                <a:sym typeface="Sharjah"/>
                <a:rtl/>
              </a:rPr>
              <a:t>هـ</a:t>
            </a:r>
          </a:p>
        </p:txBody>
      </p:sp>
      <p:sp>
        <p:nvSpPr>
          <p:cNvPr id="10" name="TextBox 10"/>
          <p:cNvSpPr txBox="1"/>
          <p:nvPr/>
        </p:nvSpPr>
        <p:spPr>
          <a:xfrm>
            <a:off x="228399" y="5320581"/>
            <a:ext cx="17641800" cy="856709"/>
          </a:xfrm>
          <a:prstGeom prst="rect">
            <a:avLst/>
          </a:prstGeom>
        </p:spPr>
        <p:txBody>
          <a:bodyPr lIns="0" tIns="0" rIns="0" bIns="0" rtlCol="0" anchor="t">
            <a:spAutoFit/>
          </a:bodyPr>
          <a:lstStyle/>
          <a:p>
            <a:pPr algn="r" rtl="1">
              <a:lnSpc>
                <a:spcPts val="7309"/>
              </a:lnSpc>
            </a:pPr>
            <a:r>
              <a:rPr lang="ar-EG" sz="4299" dirty="0">
                <a:solidFill>
                  <a:srgbClr val="634E2A"/>
                </a:solidFill>
                <a:latin typeface="Sharjah"/>
                <a:ea typeface="Sharjah"/>
                <a:cs typeface="Sharjah"/>
                <a:sym typeface="Sharjah"/>
                <a:rtl/>
              </a:rPr>
              <a:t>ضابط إحصاء الأنظمة الجديدة:-</a:t>
            </a:r>
          </a:p>
        </p:txBody>
      </p:sp>
      <p:sp>
        <p:nvSpPr>
          <p:cNvPr id="11" name="TextBox 11"/>
          <p:cNvSpPr txBox="1"/>
          <p:nvPr/>
        </p:nvSpPr>
        <p:spPr>
          <a:xfrm>
            <a:off x="223608" y="6173037"/>
            <a:ext cx="17641800" cy="856709"/>
          </a:xfrm>
          <a:prstGeom prst="rect">
            <a:avLst/>
          </a:prstGeom>
        </p:spPr>
        <p:txBody>
          <a:bodyPr lIns="0" tIns="0" rIns="0" bIns="0" rtlCol="0" anchor="t">
            <a:spAutoFit/>
          </a:bodyPr>
          <a:lstStyle/>
          <a:p>
            <a:pPr algn="r" rtl="1">
              <a:lnSpc>
                <a:spcPts val="7309"/>
              </a:lnSpc>
            </a:pPr>
            <a:r>
              <a:rPr lang="ar-EG" sz="4299" dirty="0">
                <a:solidFill>
                  <a:srgbClr val="0B676E"/>
                </a:solidFill>
                <a:latin typeface="Sharjah"/>
                <a:ea typeface="Sharjah"/>
                <a:cs typeface="Sharjah"/>
                <a:sym typeface="Sharjah"/>
                <a:rtl/>
              </a:rPr>
              <a:t>{كل نظام صدر بعد عام </a:t>
            </a:r>
            <a:r>
              <a:rPr lang="en-US" sz="4299" dirty="0">
                <a:solidFill>
                  <a:srgbClr val="0B676E"/>
                </a:solidFill>
                <a:latin typeface="Sharjah"/>
                <a:ea typeface="Sharjah"/>
                <a:cs typeface="Sharjah"/>
                <a:sym typeface="Sharjah"/>
              </a:rPr>
              <a:t>1437</a:t>
            </a:r>
            <a:r>
              <a:rPr lang="ar-EG" sz="4299" dirty="0">
                <a:solidFill>
                  <a:srgbClr val="0B676E"/>
                </a:solidFill>
                <a:latin typeface="Sharjah"/>
                <a:ea typeface="Sharjah"/>
                <a:cs typeface="Sharjah"/>
                <a:sym typeface="Sharjah"/>
                <a:rtl/>
              </a:rPr>
              <a:t>هـ ولو كان له نظام سابق بنفس المسمى}.</a:t>
            </a:r>
          </a:p>
        </p:txBody>
      </p:sp>
      <p:sp>
        <p:nvSpPr>
          <p:cNvPr id="12" name="TextBox 12"/>
          <p:cNvSpPr txBox="1"/>
          <p:nvPr/>
        </p:nvSpPr>
        <p:spPr>
          <a:xfrm>
            <a:off x="206304" y="7048500"/>
            <a:ext cx="17641800" cy="856709"/>
          </a:xfrm>
          <a:prstGeom prst="rect">
            <a:avLst/>
          </a:prstGeom>
        </p:spPr>
        <p:txBody>
          <a:bodyPr lIns="0" tIns="0" rIns="0" bIns="0" rtlCol="0" anchor="t">
            <a:spAutoFit/>
          </a:bodyPr>
          <a:lstStyle/>
          <a:p>
            <a:pPr algn="r" rtl="1">
              <a:lnSpc>
                <a:spcPts val="7309"/>
              </a:lnSpc>
            </a:pPr>
            <a:r>
              <a:rPr lang="ar-EG" sz="4299" dirty="0">
                <a:solidFill>
                  <a:srgbClr val="634E2A"/>
                </a:solidFill>
                <a:latin typeface="Sharjah"/>
                <a:ea typeface="Sharjah"/>
                <a:cs typeface="Sharjah"/>
                <a:sym typeface="Sharjah"/>
                <a:rtl/>
              </a:rPr>
              <a:t>ضابط إحصاء التعديلات: </a:t>
            </a:r>
          </a:p>
        </p:txBody>
      </p:sp>
      <p:sp>
        <p:nvSpPr>
          <p:cNvPr id="13" name="TextBox 13"/>
          <p:cNvSpPr txBox="1"/>
          <p:nvPr/>
        </p:nvSpPr>
        <p:spPr>
          <a:xfrm>
            <a:off x="223608" y="7923963"/>
            <a:ext cx="17641800" cy="856709"/>
          </a:xfrm>
          <a:prstGeom prst="rect">
            <a:avLst/>
          </a:prstGeom>
        </p:spPr>
        <p:txBody>
          <a:bodyPr lIns="0" tIns="0" rIns="0" bIns="0" rtlCol="0" anchor="t">
            <a:spAutoFit/>
          </a:bodyPr>
          <a:lstStyle/>
          <a:p>
            <a:pPr algn="r" rtl="1">
              <a:lnSpc>
                <a:spcPts val="7309"/>
              </a:lnSpc>
            </a:pPr>
            <a:r>
              <a:rPr lang="ar-EG" sz="4299" dirty="0">
                <a:solidFill>
                  <a:srgbClr val="0B676E"/>
                </a:solidFill>
                <a:latin typeface="Sharjah"/>
                <a:ea typeface="Sharjah"/>
                <a:cs typeface="Sharjah"/>
                <a:sym typeface="Sharjah"/>
                <a:rtl/>
              </a:rPr>
              <a:t>{كل تعديل جرى على مادة أو أكثر من النظام ولم ينسخ سابقه}.</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1458</Words>
  <Application>Microsoft Office PowerPoint</Application>
  <PresentationFormat>Custom</PresentationFormat>
  <Paragraphs>335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Lalezar</vt:lpstr>
      <vt:lpstr>Arial</vt:lpstr>
      <vt:lpstr>Sharjah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تطور البنية التشريعية في المملكة</dc:title>
  <cp:lastModifiedBy>Mustafa Gaber</cp:lastModifiedBy>
  <cp:revision>2</cp:revision>
  <dcterms:created xsi:type="dcterms:W3CDTF">2006-08-16T00:00:00Z</dcterms:created>
  <dcterms:modified xsi:type="dcterms:W3CDTF">2024-10-26T22:53:29Z</dcterms:modified>
  <dc:identifier>DAGUlfmf76I</dc:identifier>
</cp:coreProperties>
</file>