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Lst>
  <p:notesMasterIdLst>
    <p:notesMasterId r:id="rId20"/>
  </p:notesMasterIdLst>
  <p:handoutMasterIdLst>
    <p:handoutMasterId r:id="rId21"/>
  </p:handoutMasterIdLst>
  <p:sldIdLst>
    <p:sldId id="256" r:id="rId2"/>
    <p:sldId id="260" r:id="rId3"/>
    <p:sldId id="268" r:id="rId4"/>
    <p:sldId id="273" r:id="rId5"/>
    <p:sldId id="258" r:id="rId6"/>
    <p:sldId id="269" r:id="rId7"/>
    <p:sldId id="270" r:id="rId8"/>
    <p:sldId id="271" r:id="rId9"/>
    <p:sldId id="259" r:id="rId10"/>
    <p:sldId id="261" r:id="rId11"/>
    <p:sldId id="272" r:id="rId12"/>
    <p:sldId id="278" r:id="rId13"/>
    <p:sldId id="277" r:id="rId14"/>
    <p:sldId id="265" r:id="rId15"/>
    <p:sldId id="274" r:id="rId16"/>
    <p:sldId id="275" r:id="rId17"/>
    <p:sldId id="276" r:id="rId18"/>
    <p:sldId id="266" r:id="rId19"/>
  </p:sldIdLst>
  <p:sldSz cx="12192000" cy="6858000"/>
  <p:notesSz cx="9144000" cy="6858000"/>
  <p:embeddedFontLst>
    <p:embeddedFont>
      <p:font typeface="Aharoni" panose="02010803020104030203" pitchFamily="2" charset="-79"/>
      <p:bold r:id="rId22"/>
    </p:embeddedFont>
    <p:embeddedFont>
      <p:font typeface="Arial Black" panose="020B0A04020102020204" pitchFamily="34" charset="0"/>
      <p:bold r:id="rId23"/>
    </p:embeddedFont>
    <p:embeddedFont>
      <p:font typeface="Century Gothic" panose="020B0502020202020204" pitchFamily="34" charset="0"/>
      <p:regular r:id="rId24"/>
      <p:bold r:id="rId25"/>
      <p:italic r:id="rId26"/>
      <p:boldItalic r:id="rId27"/>
    </p:embeddedFont>
    <p:embeddedFont>
      <p:font typeface="GE SS Two Bold" panose="020A0503020102020204" pitchFamily="18" charset="-78"/>
      <p:bold r:id="rId28"/>
    </p:embeddedFont>
    <p:embeddedFont>
      <p:font typeface="GE SS Two Light" panose="020A0503020102020204" pitchFamily="18" charset="-78"/>
      <p:regular r:id="rId29"/>
    </p:embeddedFont>
    <p:embeddedFont>
      <p:font typeface="GE SS Two Medium" panose="020A0503020102020204" pitchFamily="18" charset="-78"/>
      <p:regular r:id="rId30"/>
    </p:embeddedFont>
    <p:embeddedFont>
      <p:font typeface="Wingdings 3" panose="05040102010807070707" pitchFamily="18" charset="2"/>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د. نجاة الغامدي" initials="دا" lastIdx="1" clrIdx="0">
    <p:extLst>
      <p:ext uri="{19B8F6BF-5375-455C-9EA6-DF929625EA0E}">
        <p15:presenceInfo xmlns:p15="http://schemas.microsoft.com/office/powerpoint/2012/main" userId="5c48ba59926393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B46"/>
    <a:srgbClr val="116972"/>
    <a:srgbClr val="2A676F"/>
    <a:srgbClr val="05313E"/>
    <a:srgbClr val="D4DFE2"/>
    <a:srgbClr val="CBD6D7"/>
    <a:srgbClr val="DAE4EE"/>
    <a:srgbClr val="177E83"/>
    <a:srgbClr val="2AD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73" autoAdjust="0"/>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25T21:55:36.787" idx="1">
    <p:pos x="7906" y="-3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E405E400-2A95-030E-9A52-DE359F0F223C}"/>
              </a:ext>
            </a:extLst>
          </p:cNvPr>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F51341C3-E51B-310A-733B-362E8F471489}"/>
              </a:ext>
            </a:extLst>
          </p:cNvPr>
          <p:cNvSpPr>
            <a:spLocks noGrp="1"/>
          </p:cNvSpPr>
          <p:nvPr>
            <p:ph type="dt" sz="quarter" idx="1"/>
          </p:nvPr>
        </p:nvSpPr>
        <p:spPr>
          <a:xfrm>
            <a:off x="1588" y="0"/>
            <a:ext cx="3962400" cy="344488"/>
          </a:xfrm>
          <a:prstGeom prst="rect">
            <a:avLst/>
          </a:prstGeom>
        </p:spPr>
        <p:txBody>
          <a:bodyPr vert="horz" lIns="91440" tIns="45720" rIns="91440" bIns="45720" rtlCol="1"/>
          <a:lstStyle>
            <a:lvl1pPr algn="l">
              <a:defRPr sz="1200"/>
            </a:lvl1pPr>
          </a:lstStyle>
          <a:p>
            <a:fld id="{6C57015A-21E1-4CAB-8918-A137ED703BD7}" type="datetimeFigureOut">
              <a:rPr lang="ar-SA" smtClean="0"/>
              <a:t>16/07/1447</a:t>
            </a:fld>
            <a:endParaRPr lang="ar-SA"/>
          </a:p>
        </p:txBody>
      </p:sp>
      <p:sp>
        <p:nvSpPr>
          <p:cNvPr id="4" name="عنصر نائب للتذييل 3">
            <a:extLst>
              <a:ext uri="{FF2B5EF4-FFF2-40B4-BE49-F238E27FC236}">
                <a16:creationId xmlns:a16="http://schemas.microsoft.com/office/drawing/2014/main" id="{CAEC6993-A828-A2C3-079D-F02DD0DBA2E2}"/>
              </a:ext>
            </a:extLst>
          </p:cNvPr>
          <p:cNvSpPr>
            <a:spLocks noGrp="1"/>
          </p:cNvSpPr>
          <p:nvPr>
            <p:ph type="ftr" sz="quarter" idx="2"/>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6FA6F8F0-00A4-5BCF-C13E-B553881D094D}"/>
              </a:ext>
            </a:extLst>
          </p:cNvPr>
          <p:cNvSpPr>
            <a:spLocks noGrp="1"/>
          </p:cNvSpPr>
          <p:nvPr>
            <p:ph type="sldNum" sz="quarter" idx="3"/>
          </p:nvPr>
        </p:nvSpPr>
        <p:spPr>
          <a:xfrm>
            <a:off x="1588" y="6513513"/>
            <a:ext cx="3962400" cy="344487"/>
          </a:xfrm>
          <a:prstGeom prst="rect">
            <a:avLst/>
          </a:prstGeom>
        </p:spPr>
        <p:txBody>
          <a:bodyPr vert="horz" lIns="91440" tIns="45720" rIns="91440" bIns="45720" rtlCol="1" anchor="b"/>
          <a:lstStyle>
            <a:lvl1pPr algn="l">
              <a:defRPr sz="1200"/>
            </a:lvl1pPr>
          </a:lstStyle>
          <a:p>
            <a:fld id="{10C20F03-7DAD-462A-B903-4DC44EDBE66B}" type="slidenum">
              <a:rPr lang="ar-SA" smtClean="0"/>
              <a:t>‹#›</a:t>
            </a:fld>
            <a:endParaRPr lang="ar-SA"/>
          </a:p>
        </p:txBody>
      </p:sp>
    </p:spTree>
    <p:extLst>
      <p:ext uri="{BB962C8B-B14F-4D97-AF65-F5344CB8AC3E}">
        <p14:creationId xmlns:p14="http://schemas.microsoft.com/office/powerpoint/2010/main" val="183203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962400" cy="344488"/>
          </a:xfrm>
          <a:prstGeom prst="rect">
            <a:avLst/>
          </a:prstGeom>
        </p:spPr>
        <p:txBody>
          <a:bodyPr vert="horz" lIns="91440" tIns="45720" rIns="91440" bIns="45720" rtlCol="1"/>
          <a:lstStyle>
            <a:lvl1pPr algn="l">
              <a:defRPr sz="1200"/>
            </a:lvl1pPr>
          </a:lstStyle>
          <a:p>
            <a:fld id="{8FEFCFCE-7ABE-4358-B253-74E225E42F87}" type="datetimeFigureOut">
              <a:rPr lang="ar-SA" smtClean="0"/>
              <a:t>16/07/1447</a:t>
            </a:fld>
            <a:endParaRPr lang="ar-SA"/>
          </a:p>
        </p:txBody>
      </p:sp>
      <p:sp>
        <p:nvSpPr>
          <p:cNvPr id="4" name="عنصر نائب لصورة الشريحة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300413"/>
            <a:ext cx="7315200" cy="2700337"/>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6513513"/>
            <a:ext cx="3962400" cy="344487"/>
          </a:xfrm>
          <a:prstGeom prst="rect">
            <a:avLst/>
          </a:prstGeom>
        </p:spPr>
        <p:txBody>
          <a:bodyPr vert="horz" lIns="91440" tIns="45720" rIns="91440" bIns="45720" rtlCol="1" anchor="b"/>
          <a:lstStyle>
            <a:lvl1pPr algn="l">
              <a:defRPr sz="1200"/>
            </a:lvl1pPr>
          </a:lstStyle>
          <a:p>
            <a:fld id="{D505D0A8-AF86-4D7E-B5E3-41C0DADEE81A}" type="slidenum">
              <a:rPr lang="ar-SA" smtClean="0"/>
              <a:t>‹#›</a:t>
            </a:fld>
            <a:endParaRPr lang="ar-SA"/>
          </a:p>
        </p:txBody>
      </p:sp>
    </p:spTree>
    <p:extLst>
      <p:ext uri="{BB962C8B-B14F-4D97-AF65-F5344CB8AC3E}">
        <p14:creationId xmlns:p14="http://schemas.microsoft.com/office/powerpoint/2010/main" val="29768666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txBody>
          <a:bodyPr/>
          <a:lstStyle/>
          <a:p>
            <a:endParaRPr lang="en-US"/>
          </a:p>
        </p:txBody>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D505D0A8-AF86-4D7E-B5E3-41C0DADEE81A}" type="slidenum">
              <a:rPr lang="ar-SA" smtClean="0"/>
              <a:t>9</a:t>
            </a:fld>
            <a:endParaRPr lang="ar-SA"/>
          </a:p>
        </p:txBody>
      </p:sp>
    </p:spTree>
    <p:extLst>
      <p:ext uri="{BB962C8B-B14F-4D97-AF65-F5344CB8AC3E}">
        <p14:creationId xmlns:p14="http://schemas.microsoft.com/office/powerpoint/2010/main" val="224213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E8B8-BC5E-93DF-40B5-131D96652CE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BA2C2CC-3065-95B0-A610-F468114D2A93}"/>
              </a:ext>
            </a:extLst>
          </p:cNvPr>
          <p:cNvSpPr>
            <a:spLocks noGrp="1" noRot="1" noChangeAspect="1"/>
          </p:cNvSpPr>
          <p:nvPr>
            <p:ph type="sldImg"/>
          </p:nvPr>
        </p:nvSpPr>
        <p:spPr/>
        <p:txBody>
          <a:bodyPr/>
          <a:lstStyle/>
          <a:p>
            <a:endParaRPr lang="en-US"/>
          </a:p>
        </p:txBody>
      </p:sp>
      <p:sp>
        <p:nvSpPr>
          <p:cNvPr id="3" name="عنصر نائب للملاحظات 2">
            <a:extLst>
              <a:ext uri="{FF2B5EF4-FFF2-40B4-BE49-F238E27FC236}">
                <a16:creationId xmlns:a16="http://schemas.microsoft.com/office/drawing/2014/main" id="{10249C3E-8041-5502-0EF0-E60065C8AD7C}"/>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DC030A6-B237-A625-9D06-C8554C11168E}"/>
              </a:ext>
            </a:extLst>
          </p:cNvPr>
          <p:cNvSpPr>
            <a:spLocks noGrp="1"/>
          </p:cNvSpPr>
          <p:nvPr>
            <p:ph type="sldNum" sz="quarter" idx="5"/>
          </p:nvPr>
        </p:nvSpPr>
        <p:spPr/>
        <p:txBody>
          <a:bodyPr/>
          <a:lstStyle/>
          <a:p>
            <a:fld id="{D505D0A8-AF86-4D7E-B5E3-41C0DADEE81A}" type="slidenum">
              <a:rPr lang="ar-SA" smtClean="0"/>
              <a:t>15</a:t>
            </a:fld>
            <a:endParaRPr lang="ar-SA"/>
          </a:p>
        </p:txBody>
      </p:sp>
    </p:spTree>
    <p:extLst>
      <p:ext uri="{BB962C8B-B14F-4D97-AF65-F5344CB8AC3E}">
        <p14:creationId xmlns:p14="http://schemas.microsoft.com/office/powerpoint/2010/main" val="50722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C795-0815-BAA5-70BC-AC4B876496B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8DB8C75-1997-8875-BF20-B798065B3BA2}"/>
              </a:ext>
            </a:extLst>
          </p:cNvPr>
          <p:cNvSpPr>
            <a:spLocks noGrp="1" noRot="1" noChangeAspect="1"/>
          </p:cNvSpPr>
          <p:nvPr>
            <p:ph type="sldImg"/>
          </p:nvPr>
        </p:nvSpPr>
        <p:spPr/>
        <p:txBody>
          <a:bodyPr/>
          <a:lstStyle/>
          <a:p>
            <a:endParaRPr lang="en-US"/>
          </a:p>
        </p:txBody>
      </p:sp>
      <p:sp>
        <p:nvSpPr>
          <p:cNvPr id="3" name="عنصر نائب للملاحظات 2">
            <a:extLst>
              <a:ext uri="{FF2B5EF4-FFF2-40B4-BE49-F238E27FC236}">
                <a16:creationId xmlns:a16="http://schemas.microsoft.com/office/drawing/2014/main" id="{0075CB42-F631-2052-606A-E127DF3193CD}"/>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A436A83F-8D2E-6BD9-D258-9FBCDC048EC8}"/>
              </a:ext>
            </a:extLst>
          </p:cNvPr>
          <p:cNvSpPr>
            <a:spLocks noGrp="1"/>
          </p:cNvSpPr>
          <p:nvPr>
            <p:ph type="sldNum" sz="quarter" idx="5"/>
          </p:nvPr>
        </p:nvSpPr>
        <p:spPr/>
        <p:txBody>
          <a:bodyPr/>
          <a:lstStyle/>
          <a:p>
            <a:fld id="{D505D0A8-AF86-4D7E-B5E3-41C0DADEE81A}" type="slidenum">
              <a:rPr lang="ar-SA" smtClean="0"/>
              <a:t>16</a:t>
            </a:fld>
            <a:endParaRPr lang="ar-SA"/>
          </a:p>
        </p:txBody>
      </p:sp>
    </p:spTree>
    <p:extLst>
      <p:ext uri="{BB962C8B-B14F-4D97-AF65-F5344CB8AC3E}">
        <p14:creationId xmlns:p14="http://schemas.microsoft.com/office/powerpoint/2010/main" val="128717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1B32F-971F-39FC-2D46-C94FF2F1F80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A930F85-34D8-0FF0-A9C0-0D85FDD5AAC5}"/>
              </a:ext>
            </a:extLst>
          </p:cNvPr>
          <p:cNvSpPr>
            <a:spLocks noGrp="1" noRot="1" noChangeAspect="1"/>
          </p:cNvSpPr>
          <p:nvPr>
            <p:ph type="sldImg"/>
          </p:nvPr>
        </p:nvSpPr>
        <p:spPr/>
        <p:txBody>
          <a:bodyPr/>
          <a:lstStyle/>
          <a:p>
            <a:endParaRPr lang="en-US"/>
          </a:p>
        </p:txBody>
      </p:sp>
      <p:sp>
        <p:nvSpPr>
          <p:cNvPr id="3" name="عنصر نائب للملاحظات 2">
            <a:extLst>
              <a:ext uri="{FF2B5EF4-FFF2-40B4-BE49-F238E27FC236}">
                <a16:creationId xmlns:a16="http://schemas.microsoft.com/office/drawing/2014/main" id="{E50B74AA-6E3A-D617-62FB-AEA286F4F465}"/>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3BE0E20-B389-28DF-F68B-E38C30401402}"/>
              </a:ext>
            </a:extLst>
          </p:cNvPr>
          <p:cNvSpPr>
            <a:spLocks noGrp="1"/>
          </p:cNvSpPr>
          <p:nvPr>
            <p:ph type="sldNum" sz="quarter" idx="5"/>
          </p:nvPr>
        </p:nvSpPr>
        <p:spPr/>
        <p:txBody>
          <a:bodyPr/>
          <a:lstStyle/>
          <a:p>
            <a:fld id="{D505D0A8-AF86-4D7E-B5E3-41C0DADEE81A}" type="slidenum">
              <a:rPr lang="ar-SA" smtClean="0"/>
              <a:t>17</a:t>
            </a:fld>
            <a:endParaRPr lang="ar-SA"/>
          </a:p>
        </p:txBody>
      </p:sp>
    </p:spTree>
    <p:extLst>
      <p:ext uri="{BB962C8B-B14F-4D97-AF65-F5344CB8AC3E}">
        <p14:creationId xmlns:p14="http://schemas.microsoft.com/office/powerpoint/2010/main" val="232977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2"/>
            <a:ext cx="8915399" cy="2262781"/>
          </a:xfrm>
          <a:prstGeom prst="rect">
            <a:avLst/>
          </a:prstGeo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4" y="4777382"/>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7" name="Freeform 6"/>
          <p:cNvSpPr/>
          <p:nvPr/>
        </p:nvSpPr>
        <p:spPr bwMode="auto">
          <a:xfrm>
            <a:off x="1" y="4323813"/>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4529543"/>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37262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a:prstGeom prst="rect">
            <a:avLst/>
          </a:prstGeo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11"/>
          <p:cNvSpPr/>
          <p:nvPr/>
        </p:nvSpPr>
        <p:spPr bwMode="auto">
          <a:xfrm flipV="1">
            <a:off x="-4187" y="31781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3244142"/>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149844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1"/>
            <a:ext cx="8393927" cy="2895600"/>
          </a:xfrm>
          <a:prstGeom prst="rect">
            <a:avLst/>
          </a:prstGeo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4187" y="31781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3244142"/>
            <a:ext cx="779767" cy="365125"/>
          </a:xfrm>
          <a:prstGeom prst="rect">
            <a:avLst/>
          </a:prstGeom>
        </p:spPr>
        <p:txBody>
          <a:bodyPr/>
          <a:lstStyle/>
          <a:p>
            <a:fld id="{DFA53FAD-B533-4AAD-88C0-D2F1E0EC6BD1}" type="slidenum">
              <a:rPr lang="ar-SA" smtClean="0"/>
              <a:t>‹#›</a:t>
            </a:fld>
            <a:endParaRPr lang="ar-S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58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1" cy="2724845"/>
          </a:xfrm>
          <a:prstGeom prst="rect">
            <a:avLst/>
          </a:prstGeo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6" y="4983090"/>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449185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1"/>
            <a:ext cx="8393927" cy="2895600"/>
          </a:xfrm>
          <a:prstGeom prst="rect">
            <a:avLst/>
          </a:prstGeo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6" y="4983090"/>
            <a:ext cx="779767" cy="365125"/>
          </a:xfrm>
          <a:prstGeom prst="rect">
            <a:avLst/>
          </a:prstGeom>
        </p:spPr>
        <p:txBody>
          <a:bodyPr/>
          <a:lstStyle/>
          <a:p>
            <a:fld id="{DFA53FAD-B533-4AAD-88C0-D2F1E0EC6BD1}" type="slidenum">
              <a:rPr lang="ar-SA" smtClean="0"/>
              <a:t>‹#›</a:t>
            </a:fld>
            <a:endParaRPr lang="ar-S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989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a:prstGeom prst="rect">
            <a:avLst/>
          </a:prstGeo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6" y="4983090"/>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263233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a:prstGeom prst="rect">
            <a:avLst/>
          </a:prstGeo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7" y="7143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787785"/>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184353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7"/>
            <a:ext cx="2207602" cy="5283817"/>
          </a:xfrm>
          <a:prstGeom prst="rect">
            <a:avLst/>
          </a:prstGeo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3" y="627407"/>
            <a:ext cx="6477001"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7" y="7143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787785"/>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251700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a:prstGeom prst="rect">
            <a:avLst/>
          </a:prstGeo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3" y="2133600"/>
            <a:ext cx="8915401"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8" name="Freeform 11"/>
          <p:cNvSpPr/>
          <p:nvPr/>
        </p:nvSpPr>
        <p:spPr bwMode="auto">
          <a:xfrm flipV="1">
            <a:off x="-4187" y="7143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787785"/>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287258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a:prstGeom prst="rect">
            <a:avLst/>
          </a:prstGeo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A83E946-43B7-40A6-91A5-634FEA860BA5}" type="datetimeFigureOut">
              <a:rPr lang="ar-SA" smtClean="0"/>
              <a:t>16/07/1447</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11"/>
          <p:cNvSpPr/>
          <p:nvPr/>
        </p:nvSpPr>
        <p:spPr bwMode="auto">
          <a:xfrm flipV="1">
            <a:off x="-4187" y="31781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6" y="3244142"/>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235458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2592926" y="624110"/>
            <a:ext cx="8911687" cy="1280890"/>
          </a:xfrm>
          <a:prstGeom prst="rect">
            <a:avLst/>
          </a:prstGeo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3" y="2133600"/>
            <a:ext cx="4313865"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8" y="2126222"/>
            <a:ext cx="4313865"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4187" y="7143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6" y="787785"/>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117222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2592926" y="624110"/>
            <a:ext cx="8911687" cy="1280890"/>
          </a:xfrm>
          <a:prstGeom prst="rect">
            <a:avLst/>
          </a:prstGeo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4" y="2548966"/>
            <a:ext cx="4342892"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31"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9"/>
            <a:ext cx="4338676"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A83E946-43B7-40A6-91A5-634FEA860BA5}" type="datetimeFigureOut">
              <a:rPr lang="ar-SA" smtClean="0"/>
              <a:t>16/07/1447</a:t>
            </a:fld>
            <a:endParaRPr lang="ar-SA"/>
          </a:p>
        </p:txBody>
      </p:sp>
      <p:sp>
        <p:nvSpPr>
          <p:cNvPr id="8" name="Footer Placeholder 7"/>
          <p:cNvSpPr>
            <a:spLocks noGrp="1"/>
          </p:cNvSpPr>
          <p:nvPr>
            <p:ph type="ftr" sz="quarter" idx="11"/>
          </p:nvPr>
        </p:nvSpPr>
        <p:spPr/>
        <p:txBody>
          <a:bodyPr/>
          <a:lstStyle/>
          <a:p>
            <a:endParaRPr lang="ar-SA"/>
          </a:p>
        </p:txBody>
      </p:sp>
      <p:sp>
        <p:nvSpPr>
          <p:cNvPr id="12" name="Freeform 11"/>
          <p:cNvSpPr/>
          <p:nvPr/>
        </p:nvSpPr>
        <p:spPr bwMode="auto">
          <a:xfrm flipV="1">
            <a:off x="-4187" y="71437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3" name="Slide Number Placeholder 5"/>
          <p:cNvSpPr>
            <a:spLocks noGrp="1"/>
          </p:cNvSpPr>
          <p:nvPr>
            <p:ph type="sldNum" sz="quarter" idx="12"/>
          </p:nvPr>
        </p:nvSpPr>
        <p:spPr>
          <a:xfrm>
            <a:off x="531816" y="787785"/>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362757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a:prstGeom prst="rect">
            <a:avLst/>
          </a:prstGeo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AA83E946-43B7-40A6-91A5-634FEA860BA5}" type="datetimeFigureOut">
              <a:rPr lang="ar-SA" smtClean="0"/>
              <a:t>16/07/1447</a:t>
            </a:fld>
            <a:endParaRPr lang="ar-SA"/>
          </a:p>
        </p:txBody>
      </p:sp>
      <p:sp>
        <p:nvSpPr>
          <p:cNvPr id="4" name="Footer Placeholder 3"/>
          <p:cNvSpPr>
            <a:spLocks noGrp="1"/>
          </p:cNvSpPr>
          <p:nvPr>
            <p:ph type="ftr" sz="quarter" idx="11"/>
          </p:nvPr>
        </p:nvSpPr>
        <p:spPr/>
        <p:txBody>
          <a:bodyPr/>
          <a:lstStyle/>
          <a:p>
            <a:endParaRPr lang="ar-SA"/>
          </a:p>
        </p:txBody>
      </p:sp>
    </p:spTree>
    <p:extLst>
      <p:ext uri="{BB962C8B-B14F-4D97-AF65-F5344CB8AC3E}">
        <p14:creationId xmlns:p14="http://schemas.microsoft.com/office/powerpoint/2010/main" val="409602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3E946-43B7-40A6-91A5-634FEA860BA5}" type="datetimeFigureOut">
              <a:rPr lang="ar-SA" smtClean="0"/>
              <a:t>16/07/1447</a:t>
            </a:fld>
            <a:endParaRPr lang="ar-SA"/>
          </a:p>
        </p:txBody>
      </p:sp>
      <p:sp>
        <p:nvSpPr>
          <p:cNvPr id="3" name="Footer Placeholder 2"/>
          <p:cNvSpPr>
            <a:spLocks noGrp="1"/>
          </p:cNvSpPr>
          <p:nvPr>
            <p:ph type="ftr" sz="quarter" idx="11"/>
          </p:nvPr>
        </p:nvSpPr>
        <p:spPr/>
        <p:txBody>
          <a:bodyPr/>
          <a:lstStyle/>
          <a:p>
            <a:endParaRPr lang="ar-SA"/>
          </a:p>
        </p:txBody>
      </p:sp>
    </p:spTree>
    <p:extLst>
      <p:ext uri="{BB962C8B-B14F-4D97-AF65-F5344CB8AC3E}">
        <p14:creationId xmlns:p14="http://schemas.microsoft.com/office/powerpoint/2010/main" val="15219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8" cy="976312"/>
          </a:xfrm>
          <a:prstGeom prst="rect">
            <a:avLst/>
          </a:prstGeo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91"/>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4" y="1598613"/>
            <a:ext cx="3505198"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Tree>
    <p:extLst>
      <p:ext uri="{BB962C8B-B14F-4D97-AF65-F5344CB8AC3E}">
        <p14:creationId xmlns:p14="http://schemas.microsoft.com/office/powerpoint/2010/main" val="90758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1" cy="566738"/>
          </a:xfrm>
          <a:prstGeom prst="rect">
            <a:avLst/>
          </a:prstGeo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3" y="634965"/>
            <a:ext cx="891540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AA83E946-43B7-40A6-91A5-634FEA860BA5}" type="datetimeFigureOut">
              <a:rPr lang="ar-SA" smtClean="0"/>
              <a:t>16/07/1447</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Slide Number Placeholder 6"/>
          <p:cNvSpPr>
            <a:spLocks noGrp="1"/>
          </p:cNvSpPr>
          <p:nvPr>
            <p:ph type="sldNum" sz="quarter" idx="12"/>
          </p:nvPr>
        </p:nvSpPr>
        <p:spPr>
          <a:xfrm>
            <a:off x="531816" y="4983090"/>
            <a:ext cx="779767" cy="365125"/>
          </a:xfrm>
          <a:prstGeom prst="rect">
            <a:avLst/>
          </a:prstGeom>
        </p:spPr>
        <p:txBody>
          <a:bodyPr/>
          <a:lstStyle/>
          <a:p>
            <a:fld id="{DFA53FAD-B533-4AAD-88C0-D2F1E0EC6BD1}" type="slidenum">
              <a:rPr lang="ar-SA" smtClean="0"/>
              <a:t>‹#›</a:t>
            </a:fld>
            <a:endParaRPr lang="ar-SA"/>
          </a:p>
        </p:txBody>
      </p:sp>
    </p:spTree>
    <p:extLst>
      <p:ext uri="{BB962C8B-B14F-4D97-AF65-F5344CB8AC3E}">
        <p14:creationId xmlns:p14="http://schemas.microsoft.com/office/powerpoint/2010/main" val="343943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89213" y="2133600"/>
            <a:ext cx="8915401"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4"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83E946-43B7-40A6-91A5-634FEA860BA5}" type="datetimeFigureOut">
              <a:rPr lang="ar-SA" smtClean="0"/>
              <a:t>16/07/1447</a:t>
            </a:fld>
            <a:endParaRPr lang="ar-SA"/>
          </a:p>
        </p:txBody>
      </p:sp>
      <p:sp>
        <p:nvSpPr>
          <p:cNvPr id="5" name="Footer Placeholder 4"/>
          <p:cNvSpPr>
            <a:spLocks noGrp="1"/>
          </p:cNvSpPr>
          <p:nvPr>
            <p:ph type="ftr" sz="quarter" idx="3"/>
          </p:nvPr>
        </p:nvSpPr>
        <p:spPr>
          <a:xfrm>
            <a:off x="2589215" y="6135811"/>
            <a:ext cx="761999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Tree>
    <p:extLst>
      <p:ext uri="{BB962C8B-B14F-4D97-AF65-F5344CB8AC3E}">
        <p14:creationId xmlns:p14="http://schemas.microsoft.com/office/powerpoint/2010/main" val="106475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33.png"/><Relationship Id="rId4" Type="http://schemas.openxmlformats.org/officeDocument/2006/relationships/image" Target="../media/image10.sv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34.png"/><Relationship Id="rId4" Type="http://schemas.openxmlformats.org/officeDocument/2006/relationships/image" Target="../media/image10.sv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g"/><Relationship Id="rId7"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1.sv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hyperlink" Target="https://uquadmin-my.sharepoint.com/personal/elearn_sys_uqu_edu_sa/_layouts/15/stream.aspx?id=%2Fpersonal%2Felearn%5Fsys%5Fuqu%5Fedu%5Fsa%2FDocuments%2F2025%2F%D9%85%D9%84%D9%81%D8%A7%D8%AA%20%D9%85%D9%82%D8%B1%D8%A3%D8%A9%20%D8%AC%D8%A7%D9%85%D8%B9%D8%A9%20%D8%A3%D9%85%20%D8%A7%D9%84%D9%82%D8%B1%D9%89%20%D8%A7%D9%84%D8%A5%D9%84%D9%83%D8%AA%D8%B1%D9%88%D9%86%D9%8A%D8%A9%2F%D9%81%D9%8A%D8%AF%D9%8A%D9%88%D9%87%D8%A7%D8%AA%2F%D9%81%D9%8A%D8%AF%D9%8A%D9%88%20%D8%A7%D9%84%D9%85%D9%82%D8%B1%D8%A3%D8%A9%20%D9%84%D8%BA%D8%A9%20%D8%B9%D8%B1%D8%A8%D9%8A%D8%A9%2Emp4&amp;referrer=StreamWebApp%2EWeb&amp;referrerScenario=AddressBarCopied%2Eview%2E8dc59311%2De041%2D4298%2Db0cb%2D6a0fd2352ada" TargetMode="External"/><Relationship Id="rId12" Type="http://schemas.openxmlformats.org/officeDocument/2006/relationships/image" Target="../media/image19.sv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hyperlink" Target="https://uquadmin-my.sharepoint.com/personal/elearn_sys_uqu_edu_sa/_layouts/15/stream.aspx?id=%2Fpersonal%2Felearn%5Fsys%5Fuqu%5Fedu%5Fsa%2FDocuments%2F2025%2F%D9%85%D9%84%D9%81%D8%A7%D8%AA%20%D9%85%D9%82%D8%B1%D8%A3%D8%A9%20%D8%AC%D8%A7%D9%85%D8%B9%D8%A9%20%D8%A3%D9%85%20%D8%A7%D9%84%D9%82%D8%B1%D9%89%20%D8%A7%D9%84%D8%A5%D9%84%D9%83%D8%AA%D8%B1%D9%88%D9%86%D9%8A%D8%A9%2F%D9%81%D9%8A%D8%AF%D9%8A%D9%88%D9%87%D8%A7%D8%AA%2F%D9%81%D9%8A%D8%AF%D9%8A%D9%88%20%D8%A7%D9%84%D9%85%D9%82%D8%B1%D8%A3%D8%A9%20%D9%84%D8%BA%D8%A9%20%D8%A7%D9%86%D8%AC%D9%84%D9%8A%D8%B2%D9%8A%D8%A9%2Emp4&amp;referrer=StreamWebApp%2EWeb&amp;referrerScenario=AddressBarCopied%2Eview%2E1e4f00cc%2D5918%2D408f%2Dad27%2D01a4b11c240c" TargetMode="External"/><Relationship Id="rId4" Type="http://schemas.openxmlformats.org/officeDocument/2006/relationships/image" Target="../media/image10.svg"/><Relationship Id="rId9" Type="http://schemas.openxmlformats.org/officeDocument/2006/relationships/image" Target="../media/image17.svg"/><Relationship Id="rId1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uquadmin-my.sharepoint.com/:w:/r/personal/elearn_sys_uqu_edu_sa/_layouts/15/Doc.aspx?sourcedoc=%7B75D93ACA-8DAA-47ED-B35C-82A8B06B7FBE%7D&amp;file=%D9%83%D9%8A%D9%81%D9%8A%D8%A9%20%D8%A7%D9%84%D8%A7%D9%84%D8%AA%D8%AD%D8%A7%D9%82%20%D8%A8%D9%85%D9%82%D8%B1%D8%A7%D9%94%D8%A9%20%D8%AC%D8%A7%D9%85%D8%B9%D8%A9%20%D8%A7%D9%94%D9%85%20%D8%A7%D9%84%D9%82%D8%B1%D9%89_%20%D8%A7%D9%84%D9%84%D8%BA%D9%87%20%D8%A7%D9%84%D8%A7%D9%86%D8%AC%D9%84%D9%8A%D8%B2%D9%8A%D8%A9.docx&amp;action=default&amp;mobileredirect=true" TargetMode="External"/><Relationship Id="rId18" Type="http://schemas.openxmlformats.org/officeDocument/2006/relationships/image" Target="../media/image5.svg"/><Relationship Id="rId3" Type="http://schemas.openxmlformats.org/officeDocument/2006/relationships/image" Target="../media/image9.png"/><Relationship Id="rId7" Type="http://schemas.openxmlformats.org/officeDocument/2006/relationships/hyperlink" Target="https://uquadmin-my.sharepoint.com/:w:/r/personal/elearn_sys_uqu_edu_sa/_layouts/15/Doc.aspx?sourcedoc=%7B3A4388BB-BA0A-4D99-B83D-1391D16A2C56%7D&amp;file=%D9%83%D9%8A%D9%81%D9%8A%D8%A9%20%D8%A7%D9%84%D8%A7%D9%84%D8%AA%D8%AD%D8%A7%D9%82%20%D8%A8%D9%85%D9%82%D8%B1%D8%A7%D9%94%D8%A9%20%D8%AC%D8%A7%D9%85%D8%B9%D8%A9%20%D8%A7%D9%94%D9%85%20%D8%A7%D9%84%D9%82%D8%B1%D9%89.docx&amp;action=default&amp;mobileredirect=true" TargetMode="External"/><Relationship Id="rId12" Type="http://schemas.openxmlformats.org/officeDocument/2006/relationships/hyperlink" Target="https://uquadmin-my.sharepoint.com/:w:/r/personal/elearn_sys_uqu_edu_sa/_layouts/15/Doc.aspx?sourcedoc=%7B9CFCA299-ADB2-4CC9-8165-BECDA875C4E3%7D&amp;file=%D9%83%D9%8A%D9%81%D9%8A%D8%A9%20%D8%A7%D9%84%D8%A7%D9%84%D8%AA%D8%AD%D8%A7%D9%82%20%D8%A8%D9%85%D9%82%D8%B1%D8%A7%D9%94%D8%A9%20%D8%AC%D8%A7%D9%85%D8%B9%D8%A9%20%D8%A7%D9%94%D9%85%20%D8%A7%D9%84%D9%82%D8%B1%D9%89_%20%D8%A7%D9%84%D9%84%D8%BA%D9%87%20%D8%A7%D9%84%D8%A3%D8%B1%D8%AF%D9%8A%D8%A9.docx&amp;action=default&amp;mobileredirect=true" TargetMode="External"/><Relationship Id="rId17" Type="http://schemas.openxmlformats.org/officeDocument/2006/relationships/image" Target="../media/image4.png"/><Relationship Id="rId2" Type="http://schemas.openxmlformats.org/officeDocument/2006/relationships/image" Target="../media/image8.jpg"/><Relationship Id="rId16" Type="http://schemas.openxmlformats.org/officeDocument/2006/relationships/hyperlink" Target="https://uquadmin-my.sharepoint.com/:w:/r/personal/elearn_sys_uqu_edu_sa/_layouts/15/Doc.aspx?sourcedoc=%7BE70EB162-9F26-4DE3-9E61-7E1C006B54CF%7D&amp;file=%D9%83%D9%8A%D9%81%D9%8A%D8%A9%20%D8%A7%D9%84%D8%A7%D9%84%D8%AA%D8%AD%D8%A7%D9%82%20%D8%A8%D9%85%D9%82%D8%B1%D8%A7%D9%94%D8%A9%20%D8%AC%D8%A7%D9%85%D8%B9%D8%A9%20%D8%A7%D9%94%D9%85%20%D8%A7%D9%84%D9%82%D8%B1%D9%89_%20%D8%A7%D9%84%D9%84%D8%BA%D9%87%20%D8%A7%D9%84%D9%85%D8%A7%D9%84%D9%8A%D8%B2%D9%8A%D8%A9.docx&amp;action=default&amp;mobileredirect=true" TargetMode="Externa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svg"/><Relationship Id="rId5" Type="http://schemas.openxmlformats.org/officeDocument/2006/relationships/image" Target="../media/image11.png"/><Relationship Id="rId15" Type="http://schemas.openxmlformats.org/officeDocument/2006/relationships/hyperlink" Target="https://uquadmin-my.sharepoint.com/:w:/r/personal/elearn_sys_uqu_edu_sa/_layouts/15/Doc.aspx?sourcedoc=%7BCCAC951B-BB7E-4DCA-8634-2577B420F794%7D&amp;file=%D9%83%D9%8A%D9%81%D9%8A%D8%A9%20%D8%A7%D9%84%D8%A7%D9%84%D8%AA%D8%AD%D8%A7%D9%82%20%D8%A8%D9%85%D9%82%D8%B1%D8%A7%D9%94%D8%A9%20%D8%AC%D8%A7%D9%85%D8%B9%D8%A9%20%D8%A7%D9%94%D9%85%20%D8%A7%D9%84%D9%82%D8%B1%D9%89_%20%D8%A7%D9%84%D9%84%D8%BA%D9%87%20%D8%A7%D9%84%D9%81%D8%B1%D9%86%D8%B3%D9%8A%D8%A9.docx&amp;action=default&amp;mobileredirect=true" TargetMode="External"/><Relationship Id="rId10" Type="http://schemas.openxmlformats.org/officeDocument/2006/relationships/image" Target="../media/image18.png"/><Relationship Id="rId4" Type="http://schemas.openxmlformats.org/officeDocument/2006/relationships/image" Target="../media/image10.svg"/><Relationship Id="rId9" Type="http://schemas.openxmlformats.org/officeDocument/2006/relationships/image" Target="../media/image21.svg"/><Relationship Id="rId14" Type="http://schemas.openxmlformats.org/officeDocument/2006/relationships/hyperlink" Target="https://uquadmin-my.sharepoint.com/:w:/r/personal/elearn_sys_uqu_edu_sa/_layouts/15/Doc.aspx?sourcedoc=%7B75CA6CE1-74D0-4A28-AAD8-36280049C699%7D&amp;file=%D9%83%D9%8A%D9%81%D9%8A%D8%A9%20%D8%A7%D9%84%D8%A7%D9%84%D8%AA%D8%AD%D8%A7%D9%82%20%D8%A8%D9%85%D9%82%D8%B1%D8%A7%D9%94%D8%A9%20%D8%AC%D8%A7%D9%85%D8%B9%D8%A9%20%D8%A7%D9%94%D9%85%20%D8%A7%D9%84%D9%82%D8%B1%D9%89_%20%D8%A7%D9%84%D9%84%D8%BA%D9%87%20%D8%A7%D9%84%D8%A7%D9%86%D8%AF%D9%88%D9%86%D9%8A%D8%B3%D9%8A%D8%A9.docx&amp;action=default&amp;mobileredirect=tru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25.sv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23.svg"/><Relationship Id="rId4" Type="http://schemas.openxmlformats.org/officeDocument/2006/relationships/image" Target="../media/image10.svg"/><Relationship Id="rId9" Type="http://schemas.openxmlformats.org/officeDocument/2006/relationships/image" Target="../media/image22.png"/><Relationship Id="rId1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jpg"/><Relationship Id="rId7" Type="http://schemas.openxmlformats.org/officeDocument/2006/relationships/image" Target="../media/image29.sv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5.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لقطة شاشة, التصميم, مستطيل, أبيض&#10;&#10;قد يكون المحتوى الذي تم إنشاؤه بواسطة الذكاء الاصطناعي غير صحيح.">
            <a:extLst>
              <a:ext uri="{FF2B5EF4-FFF2-40B4-BE49-F238E27FC236}">
                <a16:creationId xmlns:a16="http://schemas.microsoft.com/office/drawing/2014/main" id="{212720AB-D467-289D-0A57-6163F9E20C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sp>
        <p:nvSpPr>
          <p:cNvPr id="2" name="عنوان 1">
            <a:extLst>
              <a:ext uri="{FF2B5EF4-FFF2-40B4-BE49-F238E27FC236}">
                <a16:creationId xmlns:a16="http://schemas.microsoft.com/office/drawing/2014/main" id="{09CA218C-D801-A8DC-E1CF-D912E8B299A8}"/>
              </a:ext>
            </a:extLst>
          </p:cNvPr>
          <p:cNvSpPr>
            <a:spLocks noGrp="1"/>
          </p:cNvSpPr>
          <p:nvPr>
            <p:ph type="title"/>
          </p:nvPr>
        </p:nvSpPr>
        <p:spPr>
          <a:xfrm>
            <a:off x="292195" y="3494705"/>
            <a:ext cx="11607610" cy="1342472"/>
          </a:xfrm>
        </p:spPr>
        <p:txBody>
          <a:bodyPr>
            <a:noAutofit/>
          </a:bodyPr>
          <a:lstStyle/>
          <a:p>
            <a:pPr algn="ctr">
              <a:lnSpc>
                <a:spcPct val="150000"/>
              </a:lnSpc>
            </a:pPr>
            <a:r>
              <a:rPr lang="ar-SA" sz="2400" dirty="0">
                <a:solidFill>
                  <a:srgbClr val="2A676F"/>
                </a:solidFill>
                <a:latin typeface="GE SS Two Bold" panose="020A0503020102020204" pitchFamily="18" charset="-78"/>
                <a:ea typeface="GE SS Two Bold" panose="020A0503020102020204" pitchFamily="18" charset="-78"/>
                <a:cs typeface="GE SS Two Bold" panose="020A0503020102020204" pitchFamily="18" charset="-78"/>
              </a:rPr>
              <a:t>التقرير الختامي لمقرأة جامعة أم القرى الإلكترونية</a:t>
            </a:r>
            <a:br>
              <a:rPr lang="ar-SA" sz="2400" dirty="0">
                <a:solidFill>
                  <a:srgbClr val="2A676F"/>
                </a:solidFill>
                <a:latin typeface="GE SS Two Bold" panose="020A0503020102020204" pitchFamily="18" charset="-78"/>
                <a:ea typeface="GE SS Two Bold" panose="020A0503020102020204" pitchFamily="18" charset="-78"/>
                <a:cs typeface="GE SS Two Bold" panose="020A0503020102020204" pitchFamily="18" charset="-78"/>
              </a:rPr>
            </a:br>
            <a:r>
              <a:rPr lang="ar-SA" sz="2000"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الفصل الدراسي الأول لعام 1447هـ</a:t>
            </a:r>
            <a:br>
              <a:rPr lang="ar-SA" sz="2000"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br>
            <a:br>
              <a:rPr lang="ar-SA" sz="2000"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br>
            <a:endParaRPr lang="ar-SA" sz="2000"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6" name="رسم 5">
            <a:extLst>
              <a:ext uri="{FF2B5EF4-FFF2-40B4-BE49-F238E27FC236}">
                <a16:creationId xmlns:a16="http://schemas.microsoft.com/office/drawing/2014/main" id="{90E190A9-73A7-CC02-7984-5877D0354E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7082" y="763555"/>
            <a:ext cx="2497836" cy="2142540"/>
          </a:xfrm>
          <a:prstGeom prst="rect">
            <a:avLst/>
          </a:prstGeom>
        </p:spPr>
      </p:pic>
      <p:pic>
        <p:nvPicPr>
          <p:cNvPr id="9" name="رسم 8">
            <a:extLst>
              <a:ext uri="{FF2B5EF4-FFF2-40B4-BE49-F238E27FC236}">
                <a16:creationId xmlns:a16="http://schemas.microsoft.com/office/drawing/2014/main" id="{EE541D18-2C1D-5D58-47C9-BAE0C38AE7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178621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2F5B64D3-BFEE-75B0-FC6E-AA01D9338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sp>
        <p:nvSpPr>
          <p:cNvPr id="25" name="مربع نص 24">
            <a:extLst>
              <a:ext uri="{FF2B5EF4-FFF2-40B4-BE49-F238E27FC236}">
                <a16:creationId xmlns:a16="http://schemas.microsoft.com/office/drawing/2014/main" id="{7A6041C4-574E-CAE1-844D-602A77170F88}"/>
              </a:ext>
            </a:extLst>
          </p:cNvPr>
          <p:cNvSpPr txBox="1"/>
          <p:nvPr/>
        </p:nvSpPr>
        <p:spPr>
          <a:xfrm>
            <a:off x="4476340" y="719280"/>
            <a:ext cx="1641348" cy="369332"/>
          </a:xfrm>
          <a:prstGeom prst="rect">
            <a:avLst/>
          </a:prstGeom>
          <a:noFill/>
        </p:spPr>
        <p:txBody>
          <a:bodyPr wrap="square">
            <a:spAutoFit/>
          </a:bodyPr>
          <a:lstStyle/>
          <a:p>
            <a:pPr algn="ctr"/>
            <a:r>
              <a:rPr lang="ar-SA" sz="18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المستوى الأول</a:t>
            </a:r>
          </a:p>
        </p:txBody>
      </p:sp>
      <p:pic>
        <p:nvPicPr>
          <p:cNvPr id="46" name="رسم 45">
            <a:extLst>
              <a:ext uri="{FF2B5EF4-FFF2-40B4-BE49-F238E27FC236}">
                <a16:creationId xmlns:a16="http://schemas.microsoft.com/office/drawing/2014/main" id="{C7474311-60A0-7577-AA23-F7EBC9D02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sp>
        <p:nvSpPr>
          <p:cNvPr id="9" name="مربع نص 8">
            <a:extLst>
              <a:ext uri="{FF2B5EF4-FFF2-40B4-BE49-F238E27FC236}">
                <a16:creationId xmlns:a16="http://schemas.microsoft.com/office/drawing/2014/main" id="{D7F67001-6E26-A3C9-62EF-D75E5C87163D}"/>
              </a:ext>
            </a:extLst>
          </p:cNvPr>
          <p:cNvSpPr txBox="1"/>
          <p:nvPr/>
        </p:nvSpPr>
        <p:spPr>
          <a:xfrm>
            <a:off x="9700616" y="1118592"/>
            <a:ext cx="1871025" cy="369332"/>
          </a:xfrm>
          <a:prstGeom prst="rect">
            <a:avLst/>
          </a:prstGeom>
          <a:noFill/>
        </p:spPr>
        <p:txBody>
          <a:bodyPr wrap="none" rtlCol="1">
            <a:spAutoFit/>
          </a:bodyPr>
          <a:lstStyle/>
          <a:p>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المسـتــــــويــــات</a:t>
            </a:r>
            <a:endParaRPr lang="en-US"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10" name="رسم 9">
            <a:extLst>
              <a:ext uri="{FF2B5EF4-FFF2-40B4-BE49-F238E27FC236}">
                <a16:creationId xmlns:a16="http://schemas.microsoft.com/office/drawing/2014/main" id="{174AEB9F-3F1C-9088-9DD0-296ED27753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22" name="شكل حر: شكل 21">
            <a:extLst>
              <a:ext uri="{FF2B5EF4-FFF2-40B4-BE49-F238E27FC236}">
                <a16:creationId xmlns:a16="http://schemas.microsoft.com/office/drawing/2014/main" id="{63655D97-4D50-B7C4-AF6F-B61FB8F0369E}"/>
              </a:ext>
            </a:extLst>
          </p:cNvPr>
          <p:cNvSpPr/>
          <p:nvPr/>
        </p:nvSpPr>
        <p:spPr>
          <a:xfrm>
            <a:off x="8774289" y="1740785"/>
            <a:ext cx="1971736" cy="675199"/>
          </a:xfrm>
          <a:custGeom>
            <a:avLst/>
            <a:gdLst>
              <a:gd name="connsiteX0" fmla="*/ 1971737 w 1971736"/>
              <a:gd name="connsiteY0" fmla="*/ 675199 h 675199"/>
              <a:gd name="connsiteX1" fmla="*/ 1971737 w 1971736"/>
              <a:gd name="connsiteY1" fmla="*/ 64234 h 675199"/>
              <a:gd name="connsiteX2" fmla="*/ 1907503 w 1971736"/>
              <a:gd name="connsiteY2" fmla="*/ 0 h 675199"/>
              <a:gd name="connsiteX3" fmla="*/ 64234 w 1971736"/>
              <a:gd name="connsiteY3" fmla="*/ 0 h 675199"/>
              <a:gd name="connsiteX4" fmla="*/ 0 w 1971736"/>
              <a:gd name="connsiteY4" fmla="*/ 64234 h 675199"/>
              <a:gd name="connsiteX5" fmla="*/ 0 w 1971736"/>
              <a:gd name="connsiteY5" fmla="*/ 674952 h 675199"/>
              <a:gd name="connsiteX6" fmla="*/ 1971737 w 1971736"/>
              <a:gd name="connsiteY6" fmla="*/ 674952 h 67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736" h="675199">
                <a:moveTo>
                  <a:pt x="1971737" y="675199"/>
                </a:moveTo>
                <a:lnTo>
                  <a:pt x="1971737" y="64234"/>
                </a:lnTo>
                <a:cubicBezTo>
                  <a:pt x="1971737" y="28658"/>
                  <a:pt x="1942832" y="0"/>
                  <a:pt x="1907503" y="0"/>
                </a:cubicBezTo>
                <a:lnTo>
                  <a:pt x="64234" y="0"/>
                </a:lnTo>
                <a:cubicBezTo>
                  <a:pt x="28905" y="0"/>
                  <a:pt x="0" y="28905"/>
                  <a:pt x="0" y="64234"/>
                </a:cubicBezTo>
                <a:lnTo>
                  <a:pt x="0" y="674952"/>
                </a:lnTo>
                <a:lnTo>
                  <a:pt x="1971737" y="674952"/>
                </a:lnTo>
                <a:close/>
              </a:path>
            </a:pathLst>
          </a:custGeom>
          <a:solidFill>
            <a:srgbClr val="AC8B46"/>
          </a:solidFill>
          <a:ln w="24646" cap="flat">
            <a:noFill/>
            <a:prstDash val="solid"/>
            <a:miter/>
          </a:ln>
          <a:effectLst>
            <a:outerShdw blurRad="50800" dist="38100" dir="2700000" algn="tl" rotWithShape="0">
              <a:prstClr val="black">
                <a:alpha val="40000"/>
              </a:prstClr>
            </a:outerShdw>
          </a:effectLst>
        </p:spPr>
        <p:txBody>
          <a:bodyPr rtlCol="1" anchor="ctr"/>
          <a:lstStyle/>
          <a:p>
            <a:endParaRPr lang="ar-SA"/>
          </a:p>
        </p:txBody>
      </p:sp>
      <p:sp>
        <p:nvSpPr>
          <p:cNvPr id="28" name="مستطيل: زوايا مستديرة 27">
            <a:extLst>
              <a:ext uri="{FF2B5EF4-FFF2-40B4-BE49-F238E27FC236}">
                <a16:creationId xmlns:a16="http://schemas.microsoft.com/office/drawing/2014/main" id="{B86E5474-864B-E4FE-D2CA-EAB5BCAFCBD4}"/>
              </a:ext>
            </a:extLst>
          </p:cNvPr>
          <p:cNvSpPr/>
          <p:nvPr/>
        </p:nvSpPr>
        <p:spPr>
          <a:xfrm>
            <a:off x="8256294" y="2397949"/>
            <a:ext cx="3057125" cy="247247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a:extLst>
              <a:ext uri="{FF2B5EF4-FFF2-40B4-BE49-F238E27FC236}">
                <a16:creationId xmlns:a16="http://schemas.microsoft.com/office/drawing/2014/main" id="{5E9D54EF-F6A7-2A2E-39E9-42191760E2C8}"/>
              </a:ext>
            </a:extLst>
          </p:cNvPr>
          <p:cNvSpPr txBox="1"/>
          <p:nvPr/>
        </p:nvSpPr>
        <p:spPr>
          <a:xfrm>
            <a:off x="8339287" y="2583741"/>
            <a:ext cx="2833806" cy="2472472"/>
          </a:xfrm>
          <a:prstGeom prst="rect">
            <a:avLst/>
          </a:prstGeom>
          <a:noFill/>
        </p:spPr>
        <p:txBody>
          <a:bodyPr wrap="square" rtlCol="1">
            <a:spAutoFit/>
          </a:bodyPr>
          <a:lstStyle/>
          <a:p>
            <a:pPr algn="just" rtl="1">
              <a:spcAft>
                <a:spcPts val="800"/>
              </a:spcAft>
              <a:buNone/>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أولا: تلاوة وتصحيح سورة الفاتحة وجزء عمَ</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algn="just" rtl="1">
              <a:spcAft>
                <a:spcPts val="800"/>
              </a:spcAft>
              <a:buNone/>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ثانيا: مقدمة في التعريف بعلم التجويد ومنزلته وحكمه</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algn="just" rtl="1">
              <a:spcAft>
                <a:spcPts val="800"/>
              </a:spcAft>
              <a:buNone/>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ثالثا: شرح  تطبيق الأحكام التجويدية التالية</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spcAft>
                <a:spcPts val="800"/>
              </a:spcAft>
              <a:buSzPts val="1000"/>
              <a:buFont typeface="Wingdings" panose="05000000000000000000" pitchFamily="2" charset="2"/>
              <a:buChar char=""/>
              <a:tabLst>
                <a:tab pos="457200" algn="l"/>
              </a:tabLst>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النون الساكنة والتنوين</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spcAft>
                <a:spcPts val="800"/>
              </a:spcAft>
              <a:buSzPts val="1000"/>
              <a:buFont typeface="Wingdings" panose="05000000000000000000" pitchFamily="2" charset="2"/>
              <a:buChar char=""/>
              <a:tabLst>
                <a:tab pos="457200" algn="l"/>
              </a:tabLst>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الميم الساكنة</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spcAft>
                <a:spcPts val="800"/>
              </a:spcAft>
              <a:buSzPts val="1000"/>
              <a:buFont typeface="Wingdings" panose="05000000000000000000" pitchFamily="2" charset="2"/>
              <a:buChar char=""/>
              <a:tabLst>
                <a:tab pos="457200" algn="l"/>
              </a:tabLst>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النون والميم المشددتين</a:t>
            </a:r>
            <a:r>
              <a:rPr lang="en-US" sz="12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spcAft>
                <a:spcPts val="800"/>
              </a:spcAft>
              <a:buSzPts val="1000"/>
              <a:buFont typeface="Wingdings" panose="05000000000000000000" pitchFamily="2" charset="2"/>
              <a:buChar char=""/>
              <a:tabLst>
                <a:tab pos="457200" algn="l"/>
              </a:tabLst>
            </a:pPr>
            <a:r>
              <a:rPr lang="ar-SA" sz="12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القلقلة</a:t>
            </a:r>
            <a:endParaRPr lang="en-US" sz="1200" kern="100"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a:endParaRPr lang="ar-SA" sz="12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1" name="مربع نص 10">
            <a:extLst>
              <a:ext uri="{FF2B5EF4-FFF2-40B4-BE49-F238E27FC236}">
                <a16:creationId xmlns:a16="http://schemas.microsoft.com/office/drawing/2014/main" id="{ED1BBB1A-EB7D-121A-8382-8EEF6BBA4DB3}"/>
              </a:ext>
            </a:extLst>
          </p:cNvPr>
          <p:cNvSpPr txBox="1"/>
          <p:nvPr/>
        </p:nvSpPr>
        <p:spPr>
          <a:xfrm>
            <a:off x="9026973" y="1815966"/>
            <a:ext cx="1447832" cy="553998"/>
          </a:xfrm>
          <a:prstGeom prst="rect">
            <a:avLst/>
          </a:prstGeom>
          <a:noFill/>
        </p:spPr>
        <p:txBody>
          <a:bodyPr wrap="none" rtlCol="1">
            <a:spAutoFit/>
          </a:bodyPr>
          <a:lstStyle/>
          <a:p>
            <a:pPr algn="ctr"/>
            <a:r>
              <a:rPr lang="ar-SA" sz="16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المستوى الأول</a:t>
            </a:r>
          </a:p>
          <a:p>
            <a:pPr algn="ctr"/>
            <a:r>
              <a:rPr lang="ar-SA" sz="1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للــمــبــتــدئـين</a:t>
            </a:r>
          </a:p>
        </p:txBody>
      </p:sp>
      <p:sp>
        <p:nvSpPr>
          <p:cNvPr id="29" name="شكل حر: شكل 28">
            <a:extLst>
              <a:ext uri="{FF2B5EF4-FFF2-40B4-BE49-F238E27FC236}">
                <a16:creationId xmlns:a16="http://schemas.microsoft.com/office/drawing/2014/main" id="{FE0C9390-A6A4-6DE0-9961-0EE6EF49F8D3}"/>
              </a:ext>
            </a:extLst>
          </p:cNvPr>
          <p:cNvSpPr/>
          <p:nvPr/>
        </p:nvSpPr>
        <p:spPr>
          <a:xfrm>
            <a:off x="5332320" y="1740785"/>
            <a:ext cx="1971736" cy="675199"/>
          </a:xfrm>
          <a:custGeom>
            <a:avLst/>
            <a:gdLst>
              <a:gd name="connsiteX0" fmla="*/ 1971737 w 1971736"/>
              <a:gd name="connsiteY0" fmla="*/ 675199 h 675199"/>
              <a:gd name="connsiteX1" fmla="*/ 1971737 w 1971736"/>
              <a:gd name="connsiteY1" fmla="*/ 64234 h 675199"/>
              <a:gd name="connsiteX2" fmla="*/ 1907503 w 1971736"/>
              <a:gd name="connsiteY2" fmla="*/ 0 h 675199"/>
              <a:gd name="connsiteX3" fmla="*/ 64234 w 1971736"/>
              <a:gd name="connsiteY3" fmla="*/ 0 h 675199"/>
              <a:gd name="connsiteX4" fmla="*/ 0 w 1971736"/>
              <a:gd name="connsiteY4" fmla="*/ 64234 h 675199"/>
              <a:gd name="connsiteX5" fmla="*/ 0 w 1971736"/>
              <a:gd name="connsiteY5" fmla="*/ 674952 h 675199"/>
              <a:gd name="connsiteX6" fmla="*/ 1971737 w 1971736"/>
              <a:gd name="connsiteY6" fmla="*/ 674952 h 67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736" h="675199">
                <a:moveTo>
                  <a:pt x="1971737" y="675199"/>
                </a:moveTo>
                <a:lnTo>
                  <a:pt x="1971737" y="64234"/>
                </a:lnTo>
                <a:cubicBezTo>
                  <a:pt x="1971737" y="28658"/>
                  <a:pt x="1942832" y="0"/>
                  <a:pt x="1907503" y="0"/>
                </a:cubicBezTo>
                <a:lnTo>
                  <a:pt x="64234" y="0"/>
                </a:lnTo>
                <a:cubicBezTo>
                  <a:pt x="28905" y="0"/>
                  <a:pt x="0" y="28905"/>
                  <a:pt x="0" y="64234"/>
                </a:cubicBezTo>
                <a:lnTo>
                  <a:pt x="0" y="674952"/>
                </a:lnTo>
                <a:lnTo>
                  <a:pt x="1971737" y="674952"/>
                </a:lnTo>
                <a:close/>
              </a:path>
            </a:pathLst>
          </a:custGeom>
          <a:solidFill>
            <a:srgbClr val="AC8B46"/>
          </a:solidFill>
          <a:ln w="24646" cap="flat">
            <a:noFill/>
            <a:prstDash val="solid"/>
            <a:miter/>
          </a:ln>
          <a:effectLst>
            <a:outerShdw blurRad="50800" dist="38100" dir="2700000" algn="tl" rotWithShape="0">
              <a:prstClr val="black">
                <a:alpha val="40000"/>
              </a:prstClr>
            </a:outerShdw>
          </a:effectLst>
        </p:spPr>
        <p:txBody>
          <a:bodyPr rtlCol="1" anchor="ctr"/>
          <a:lstStyle/>
          <a:p>
            <a:endParaRPr lang="ar-SA"/>
          </a:p>
        </p:txBody>
      </p:sp>
      <p:sp>
        <p:nvSpPr>
          <p:cNvPr id="30" name="مستطيل: زوايا مستديرة 29">
            <a:extLst>
              <a:ext uri="{FF2B5EF4-FFF2-40B4-BE49-F238E27FC236}">
                <a16:creationId xmlns:a16="http://schemas.microsoft.com/office/drawing/2014/main" id="{18324958-0ADA-6B43-EC43-379F3207D8A2}"/>
              </a:ext>
            </a:extLst>
          </p:cNvPr>
          <p:cNvSpPr/>
          <p:nvPr/>
        </p:nvSpPr>
        <p:spPr>
          <a:xfrm>
            <a:off x="4814325" y="2397949"/>
            <a:ext cx="3057125" cy="247247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a:extLst>
              <a:ext uri="{FF2B5EF4-FFF2-40B4-BE49-F238E27FC236}">
                <a16:creationId xmlns:a16="http://schemas.microsoft.com/office/drawing/2014/main" id="{84241A32-8209-0FAF-C3EE-FD8A7A8B273D}"/>
              </a:ext>
            </a:extLst>
          </p:cNvPr>
          <p:cNvSpPr txBox="1"/>
          <p:nvPr/>
        </p:nvSpPr>
        <p:spPr>
          <a:xfrm>
            <a:off x="5126641" y="2691298"/>
            <a:ext cx="2202117" cy="1885773"/>
          </a:xfrm>
          <a:prstGeom prst="rect">
            <a:avLst/>
          </a:prstGeom>
          <a:noFill/>
        </p:spPr>
        <p:txBody>
          <a:bodyPr wrap="square" rtlCol="1">
            <a:spAutoFit/>
          </a:bodyPr>
          <a:lstStyle/>
          <a:p>
            <a:pPr algn="just" rtl="1">
              <a:lnSpc>
                <a:spcPct val="107000"/>
              </a:lnSpc>
              <a:spcAft>
                <a:spcPts val="800"/>
              </a:spcAft>
              <a:buNone/>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أولا: تلاوة وتصحيح المفصل</a:t>
            </a:r>
          </a:p>
          <a:p>
            <a:pPr algn="just" rtl="1">
              <a:lnSpc>
                <a:spcPct val="107000"/>
              </a:lnSpc>
              <a:spcAft>
                <a:spcPts val="800"/>
              </a:spcAft>
              <a:buNone/>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 ( من ق إلى الناس)</a:t>
            </a:r>
            <a:endParaRPr lang="en-US" sz="1400" kern="100"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buNone/>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ثانيا: شرح وتطبيق الأحكام التالية</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lnSpc>
                <a:spcPct val="107000"/>
              </a:lnSpc>
              <a:spcAft>
                <a:spcPts val="800"/>
              </a:spcAft>
              <a:buSzPts val="1000"/>
              <a:buFont typeface="Wingdings" panose="05000000000000000000" pitchFamily="2" charset="2"/>
              <a:buChar char=""/>
              <a:tabLst>
                <a:tab pos="457200" algn="l"/>
              </a:tabLst>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اللام والراء</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just" rtl="1">
              <a:lnSpc>
                <a:spcPct val="107000"/>
              </a:lnSpc>
              <a:spcAft>
                <a:spcPts val="800"/>
              </a:spcAft>
              <a:buSzPts val="1000"/>
              <a:buFont typeface="Wingdings" panose="05000000000000000000" pitchFamily="2" charset="2"/>
              <a:buChar char=""/>
              <a:tabLst>
                <a:tab pos="457200" algn="l"/>
              </a:tabLst>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أحكام المدود</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2" name="مربع نص 31">
            <a:extLst>
              <a:ext uri="{FF2B5EF4-FFF2-40B4-BE49-F238E27FC236}">
                <a16:creationId xmlns:a16="http://schemas.microsoft.com/office/drawing/2014/main" id="{78D5346F-3F86-5E97-B876-A1D9D74F2297}"/>
              </a:ext>
            </a:extLst>
          </p:cNvPr>
          <p:cNvSpPr txBox="1"/>
          <p:nvPr/>
        </p:nvSpPr>
        <p:spPr>
          <a:xfrm>
            <a:off x="5536112" y="1815966"/>
            <a:ext cx="1545616" cy="553998"/>
          </a:xfrm>
          <a:prstGeom prst="rect">
            <a:avLst/>
          </a:prstGeom>
          <a:noFill/>
        </p:spPr>
        <p:txBody>
          <a:bodyPr wrap="none" rtlCol="1">
            <a:spAutoFit/>
          </a:bodyPr>
          <a:lstStyle/>
          <a:p>
            <a:pPr algn="ctr"/>
            <a:r>
              <a:rPr lang="ar-SA" sz="16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المستوى الثاني</a:t>
            </a:r>
          </a:p>
          <a:p>
            <a:pPr algn="ctr"/>
            <a:r>
              <a:rPr lang="ar-SA" sz="1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للــمــتوسـطـين</a:t>
            </a:r>
          </a:p>
        </p:txBody>
      </p:sp>
      <p:sp>
        <p:nvSpPr>
          <p:cNvPr id="33" name="شكل حر: شكل 32">
            <a:extLst>
              <a:ext uri="{FF2B5EF4-FFF2-40B4-BE49-F238E27FC236}">
                <a16:creationId xmlns:a16="http://schemas.microsoft.com/office/drawing/2014/main" id="{6AC0E4FE-A70C-5A76-CAD3-743D6C3FDB99}"/>
              </a:ext>
            </a:extLst>
          </p:cNvPr>
          <p:cNvSpPr/>
          <p:nvPr/>
        </p:nvSpPr>
        <p:spPr>
          <a:xfrm>
            <a:off x="1890352" y="1740785"/>
            <a:ext cx="1971736" cy="675199"/>
          </a:xfrm>
          <a:custGeom>
            <a:avLst/>
            <a:gdLst>
              <a:gd name="connsiteX0" fmla="*/ 1971737 w 1971736"/>
              <a:gd name="connsiteY0" fmla="*/ 675199 h 675199"/>
              <a:gd name="connsiteX1" fmla="*/ 1971737 w 1971736"/>
              <a:gd name="connsiteY1" fmla="*/ 64234 h 675199"/>
              <a:gd name="connsiteX2" fmla="*/ 1907503 w 1971736"/>
              <a:gd name="connsiteY2" fmla="*/ 0 h 675199"/>
              <a:gd name="connsiteX3" fmla="*/ 64234 w 1971736"/>
              <a:gd name="connsiteY3" fmla="*/ 0 h 675199"/>
              <a:gd name="connsiteX4" fmla="*/ 0 w 1971736"/>
              <a:gd name="connsiteY4" fmla="*/ 64234 h 675199"/>
              <a:gd name="connsiteX5" fmla="*/ 0 w 1971736"/>
              <a:gd name="connsiteY5" fmla="*/ 674952 h 675199"/>
              <a:gd name="connsiteX6" fmla="*/ 1971737 w 1971736"/>
              <a:gd name="connsiteY6" fmla="*/ 674952 h 67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736" h="675199">
                <a:moveTo>
                  <a:pt x="1971737" y="675199"/>
                </a:moveTo>
                <a:lnTo>
                  <a:pt x="1971737" y="64234"/>
                </a:lnTo>
                <a:cubicBezTo>
                  <a:pt x="1971737" y="28658"/>
                  <a:pt x="1942832" y="0"/>
                  <a:pt x="1907503" y="0"/>
                </a:cubicBezTo>
                <a:lnTo>
                  <a:pt x="64234" y="0"/>
                </a:lnTo>
                <a:cubicBezTo>
                  <a:pt x="28905" y="0"/>
                  <a:pt x="0" y="28905"/>
                  <a:pt x="0" y="64234"/>
                </a:cubicBezTo>
                <a:lnTo>
                  <a:pt x="0" y="674952"/>
                </a:lnTo>
                <a:lnTo>
                  <a:pt x="1971737" y="674952"/>
                </a:lnTo>
                <a:close/>
              </a:path>
            </a:pathLst>
          </a:custGeom>
          <a:solidFill>
            <a:srgbClr val="AC8B46"/>
          </a:solidFill>
          <a:ln w="24646" cap="flat">
            <a:noFill/>
            <a:prstDash val="solid"/>
            <a:miter/>
          </a:ln>
          <a:effectLst>
            <a:outerShdw blurRad="50800" dist="38100" dir="2700000" algn="tl" rotWithShape="0">
              <a:prstClr val="black">
                <a:alpha val="40000"/>
              </a:prstClr>
            </a:outerShdw>
          </a:effectLst>
        </p:spPr>
        <p:txBody>
          <a:bodyPr rtlCol="1" anchor="ctr"/>
          <a:lstStyle/>
          <a:p>
            <a:endParaRPr lang="ar-SA"/>
          </a:p>
        </p:txBody>
      </p:sp>
      <p:sp>
        <p:nvSpPr>
          <p:cNvPr id="34" name="مستطيل: زوايا مستديرة 33">
            <a:extLst>
              <a:ext uri="{FF2B5EF4-FFF2-40B4-BE49-F238E27FC236}">
                <a16:creationId xmlns:a16="http://schemas.microsoft.com/office/drawing/2014/main" id="{02C07362-823B-3745-4D94-6D0789DF1CED}"/>
              </a:ext>
            </a:extLst>
          </p:cNvPr>
          <p:cNvSpPr/>
          <p:nvPr/>
        </p:nvSpPr>
        <p:spPr>
          <a:xfrm>
            <a:off x="1372357" y="2397949"/>
            <a:ext cx="3057125" cy="247247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ربع نص 34">
            <a:extLst>
              <a:ext uri="{FF2B5EF4-FFF2-40B4-BE49-F238E27FC236}">
                <a16:creationId xmlns:a16="http://schemas.microsoft.com/office/drawing/2014/main" id="{25273CB6-44B1-2D42-C36A-29B1B0335AC7}"/>
              </a:ext>
            </a:extLst>
          </p:cNvPr>
          <p:cNvSpPr txBox="1"/>
          <p:nvPr/>
        </p:nvSpPr>
        <p:spPr>
          <a:xfrm>
            <a:off x="1685731" y="2691298"/>
            <a:ext cx="2202117" cy="2013693"/>
          </a:xfrm>
          <a:prstGeom prst="rect">
            <a:avLst/>
          </a:prstGeom>
          <a:noFill/>
        </p:spPr>
        <p:txBody>
          <a:bodyPr wrap="square" rtlCol="1">
            <a:spAutoFit/>
          </a:bodyPr>
          <a:lstStyle/>
          <a:p>
            <a:pPr algn="r" rtl="1">
              <a:lnSpc>
                <a:spcPct val="107000"/>
              </a:lnSpc>
              <a:spcAft>
                <a:spcPts val="800"/>
              </a:spcAft>
              <a:buNone/>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أولا: تلاوة وتصحيح القرآن من أي موضع من القرآن حسب رغبة القارئ</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algn="r" rtl="1">
              <a:lnSpc>
                <a:spcPct val="107000"/>
              </a:lnSpc>
              <a:spcAft>
                <a:spcPts val="800"/>
              </a:spcAft>
              <a:buNone/>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ثانيا: شرح وتطبيق الأحكام التالية</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r" rtl="1">
              <a:lnSpc>
                <a:spcPct val="107000"/>
              </a:lnSpc>
              <a:spcAft>
                <a:spcPts val="800"/>
              </a:spcAft>
              <a:buSzPts val="1000"/>
              <a:buFont typeface="Wingdings" panose="05000000000000000000" pitchFamily="2" charset="2"/>
              <a:buChar char=""/>
              <a:tabLst>
                <a:tab pos="457200" algn="l"/>
              </a:tabLst>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مخارج الحروف</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a:p>
            <a:pPr marL="342900" lvl="0" indent="-342900" algn="r" rtl="1">
              <a:lnSpc>
                <a:spcPct val="107000"/>
              </a:lnSpc>
              <a:spcAft>
                <a:spcPts val="800"/>
              </a:spcAft>
              <a:buSzPts val="1000"/>
              <a:buFont typeface="Wingdings" panose="05000000000000000000" pitchFamily="2" charset="2"/>
              <a:buChar char=""/>
              <a:tabLst>
                <a:tab pos="457200" algn="l"/>
              </a:tabLst>
            </a:pPr>
            <a:r>
              <a:rPr lang="ar-SA" sz="1400" kern="100" dirty="0">
                <a:latin typeface="GE SS Two Light" panose="020A0503020102020204" pitchFamily="18" charset="-78"/>
                <a:ea typeface="GE SS Two Light" panose="020A0503020102020204" pitchFamily="18" charset="-78"/>
                <a:cs typeface="GE SS Two Light" panose="020A0503020102020204" pitchFamily="18" charset="-78"/>
              </a:rPr>
              <a:t>صفات الحروف</a:t>
            </a:r>
            <a:r>
              <a:rPr lang="en-US" sz="1400" kern="100" dirty="0">
                <a:latin typeface="GE SS Two Light" panose="020A0503020102020204" pitchFamily="18" charset="-78"/>
                <a:ea typeface="GE SS Two Light" panose="020A0503020102020204" pitchFamily="18" charset="-78"/>
                <a:cs typeface="GE SS Two Light" panose="020A0503020102020204" pitchFamily="18" charset="-78"/>
              </a:rPr>
              <a:t>.</a:t>
            </a:r>
          </a:p>
        </p:txBody>
      </p:sp>
      <p:sp>
        <p:nvSpPr>
          <p:cNvPr id="36" name="مربع نص 35">
            <a:extLst>
              <a:ext uri="{FF2B5EF4-FFF2-40B4-BE49-F238E27FC236}">
                <a16:creationId xmlns:a16="http://schemas.microsoft.com/office/drawing/2014/main" id="{24C4BC73-8098-EB57-043A-E2523BBC20B4}"/>
              </a:ext>
            </a:extLst>
          </p:cNvPr>
          <p:cNvSpPr txBox="1"/>
          <p:nvPr/>
        </p:nvSpPr>
        <p:spPr>
          <a:xfrm>
            <a:off x="2082122" y="1815966"/>
            <a:ext cx="1569660" cy="553998"/>
          </a:xfrm>
          <a:prstGeom prst="rect">
            <a:avLst/>
          </a:prstGeom>
          <a:noFill/>
        </p:spPr>
        <p:txBody>
          <a:bodyPr wrap="none" rtlCol="1">
            <a:spAutoFit/>
          </a:bodyPr>
          <a:lstStyle/>
          <a:p>
            <a:pPr algn="ctr"/>
            <a:r>
              <a:rPr lang="ar-SA" sz="16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المستوى الثالث</a:t>
            </a:r>
          </a:p>
          <a:p>
            <a:pPr algn="ctr"/>
            <a:r>
              <a:rPr lang="ar-SA" sz="14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للــمــتقدمين</a:t>
            </a:r>
          </a:p>
        </p:txBody>
      </p:sp>
      <p:grpSp>
        <p:nvGrpSpPr>
          <p:cNvPr id="13" name="مجموعة 12">
            <a:extLst>
              <a:ext uri="{FF2B5EF4-FFF2-40B4-BE49-F238E27FC236}">
                <a16:creationId xmlns:a16="http://schemas.microsoft.com/office/drawing/2014/main" id="{0AFF63C1-DE71-9EB3-EAAB-01F61FCD6B0E}"/>
              </a:ext>
            </a:extLst>
          </p:cNvPr>
          <p:cNvGrpSpPr/>
          <p:nvPr/>
        </p:nvGrpSpPr>
        <p:grpSpPr>
          <a:xfrm>
            <a:off x="5832457" y="5040454"/>
            <a:ext cx="2002646" cy="698954"/>
            <a:chOff x="6607201" y="5040454"/>
            <a:chExt cx="2002646" cy="698954"/>
          </a:xfrm>
        </p:grpSpPr>
        <p:sp>
          <p:nvSpPr>
            <p:cNvPr id="48" name="مستطيل: زوايا مستديرة 47">
              <a:extLst>
                <a:ext uri="{FF2B5EF4-FFF2-40B4-BE49-F238E27FC236}">
                  <a16:creationId xmlns:a16="http://schemas.microsoft.com/office/drawing/2014/main" id="{95600180-0F96-52D9-5516-393984A4FA73}"/>
                </a:ext>
              </a:extLst>
            </p:cNvPr>
            <p:cNvSpPr/>
            <p:nvPr/>
          </p:nvSpPr>
          <p:spPr>
            <a:xfrm>
              <a:off x="6607201" y="5040454"/>
              <a:ext cx="2002646" cy="69895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مربع نص 42">
              <a:extLst>
                <a:ext uri="{FF2B5EF4-FFF2-40B4-BE49-F238E27FC236}">
                  <a16:creationId xmlns:a16="http://schemas.microsoft.com/office/drawing/2014/main" id="{AD5E8F44-04D3-95CE-9D9A-760455E3F52D}"/>
                </a:ext>
              </a:extLst>
            </p:cNvPr>
            <p:cNvSpPr txBox="1"/>
            <p:nvPr/>
          </p:nvSpPr>
          <p:spPr>
            <a:xfrm>
              <a:off x="6737935" y="5077025"/>
              <a:ext cx="1741178" cy="625812"/>
            </a:xfrm>
            <a:prstGeom prst="rect">
              <a:avLst/>
            </a:prstGeom>
            <a:noFill/>
          </p:spPr>
          <p:txBody>
            <a:bodyPr wrap="square" rtlCol="1">
              <a:spAutoFit/>
            </a:bodyPr>
            <a:lstStyle/>
            <a:p>
              <a:pPr lvl="0" algn="ctr" rtl="1">
                <a:spcAft>
                  <a:spcPts val="800"/>
                </a:spcAft>
                <a:defRPr/>
              </a:pPr>
              <a:r>
                <a:rPr lang="ar-SA" sz="1400" b="1" kern="100" dirty="0">
                  <a:ln/>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rPr>
                <a:t>مـــــدة </a:t>
              </a:r>
              <a:r>
                <a:rPr lang="ar-SA" sz="1400" kern="100" dirty="0">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rPr>
                <a:t>الــــدراســــة</a:t>
              </a:r>
              <a:r>
                <a:rPr lang="ar-SA" sz="1400" b="1" kern="100" dirty="0">
                  <a:ln/>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rPr>
                <a:t>:</a:t>
              </a:r>
              <a:endParaRPr lang="en-US" sz="1400" b="1" kern="100" dirty="0">
                <a:ln/>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endParaRPr>
            </a:p>
            <a:p>
              <a:pPr lvl="0" algn="ctr" rtl="1">
                <a:spcAft>
                  <a:spcPts val="800"/>
                </a:spcAft>
                <a:defRPr/>
              </a:pPr>
              <a:r>
                <a:rPr lang="ar-SA" sz="1400" b="1" kern="100" dirty="0">
                  <a:ln/>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rPr>
                <a:t>فصل دراسي واحد.</a:t>
              </a:r>
              <a:endParaRPr lang="en-US" sz="1400" b="1" kern="100" dirty="0">
                <a:ln/>
                <a:solidFill>
                  <a:srgbClr val="05313E"/>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sp>
        <p:nvSpPr>
          <p:cNvPr id="2049" name="شكل حر: شكل 2048">
            <a:extLst>
              <a:ext uri="{FF2B5EF4-FFF2-40B4-BE49-F238E27FC236}">
                <a16:creationId xmlns:a16="http://schemas.microsoft.com/office/drawing/2014/main" id="{C9377769-6FD0-90D5-EEB2-70CA63D50D3D}"/>
              </a:ext>
            </a:extLst>
          </p:cNvPr>
          <p:cNvSpPr/>
          <p:nvPr/>
        </p:nvSpPr>
        <p:spPr>
          <a:xfrm>
            <a:off x="10844398" y="1820990"/>
            <a:ext cx="99667" cy="468497"/>
          </a:xfrm>
          <a:custGeom>
            <a:avLst/>
            <a:gdLst>
              <a:gd name="connsiteX0" fmla="*/ 99667 w 99667"/>
              <a:gd name="connsiteY0" fmla="*/ 49922 h 468497"/>
              <a:gd name="connsiteX1" fmla="*/ 99667 w 99667"/>
              <a:gd name="connsiteY1" fmla="*/ 468498 h 468497"/>
              <a:gd name="connsiteX2" fmla="*/ 0 w 99667"/>
              <a:gd name="connsiteY2" fmla="*/ 468498 h 468497"/>
              <a:gd name="connsiteX3" fmla="*/ 0 w 99667"/>
              <a:gd name="connsiteY3" fmla="*/ 49922 h 468497"/>
              <a:gd name="connsiteX4" fmla="*/ 85093 w 99667"/>
              <a:gd name="connsiteY4" fmla="*/ 14685 h 468497"/>
              <a:gd name="connsiteX5" fmla="*/ 95890 w 99667"/>
              <a:gd name="connsiteY5" fmla="*/ 30859 h 468497"/>
              <a:gd name="connsiteX6" fmla="*/ 99667 w 99667"/>
              <a:gd name="connsiteY6" fmla="*/ 49922 h 46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468497">
                <a:moveTo>
                  <a:pt x="99667" y="49922"/>
                </a:moveTo>
                <a:lnTo>
                  <a:pt x="99667" y="468498"/>
                </a:lnTo>
                <a:lnTo>
                  <a:pt x="0" y="468498"/>
                </a:lnTo>
                <a:lnTo>
                  <a:pt x="0" y="49922"/>
                </a:lnTo>
                <a:cubicBezTo>
                  <a:pt x="0" y="5531"/>
                  <a:pt x="53677" y="-16686"/>
                  <a:pt x="85093" y="14685"/>
                </a:cubicBezTo>
                <a:cubicBezTo>
                  <a:pt x="89758" y="19350"/>
                  <a:pt x="93402" y="24860"/>
                  <a:pt x="95890" y="30859"/>
                </a:cubicBezTo>
                <a:cubicBezTo>
                  <a:pt x="98379" y="36858"/>
                  <a:pt x="99667" y="43345"/>
                  <a:pt x="99667" y="49922"/>
                </a:cubicBezTo>
                <a:close/>
              </a:path>
            </a:pathLst>
          </a:custGeom>
          <a:solidFill>
            <a:schemeClr val="bg1">
              <a:lumMod val="85000"/>
            </a:schemeClr>
          </a:solidFill>
          <a:ln w="4426" cap="flat">
            <a:noFill/>
            <a:prstDash val="solid"/>
            <a:miter/>
          </a:ln>
        </p:spPr>
        <p:txBody>
          <a:bodyPr rtlCol="1" anchor="ctr"/>
          <a:lstStyle/>
          <a:p>
            <a:endParaRPr lang="ar-SA"/>
          </a:p>
        </p:txBody>
      </p:sp>
      <p:sp>
        <p:nvSpPr>
          <p:cNvPr id="2051" name="شكل حر: شكل 2050">
            <a:extLst>
              <a:ext uri="{FF2B5EF4-FFF2-40B4-BE49-F238E27FC236}">
                <a16:creationId xmlns:a16="http://schemas.microsoft.com/office/drawing/2014/main" id="{134559E7-B8A8-64ED-EC00-5CCB4BE204FC}"/>
              </a:ext>
            </a:extLst>
          </p:cNvPr>
          <p:cNvSpPr/>
          <p:nvPr/>
        </p:nvSpPr>
        <p:spPr>
          <a:xfrm>
            <a:off x="11013561" y="1990154"/>
            <a:ext cx="99667" cy="299334"/>
          </a:xfrm>
          <a:custGeom>
            <a:avLst/>
            <a:gdLst>
              <a:gd name="connsiteX0" fmla="*/ 99667 w 99667"/>
              <a:gd name="connsiteY0" fmla="*/ 49922 h 299334"/>
              <a:gd name="connsiteX1" fmla="*/ 99667 w 99667"/>
              <a:gd name="connsiteY1" fmla="*/ 299334 h 299334"/>
              <a:gd name="connsiteX2" fmla="*/ 0 w 99667"/>
              <a:gd name="connsiteY2" fmla="*/ 299334 h 299334"/>
              <a:gd name="connsiteX3" fmla="*/ 0 w 99667"/>
              <a:gd name="connsiteY3" fmla="*/ 49922 h 299334"/>
              <a:gd name="connsiteX4" fmla="*/ 85048 w 99667"/>
              <a:gd name="connsiteY4" fmla="*/ 14685 h 299334"/>
              <a:gd name="connsiteX5" fmla="*/ 95890 w 99667"/>
              <a:gd name="connsiteY5" fmla="*/ 30859 h 299334"/>
              <a:gd name="connsiteX6" fmla="*/ 99667 w 99667"/>
              <a:gd name="connsiteY6" fmla="*/ 49922 h 29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299334">
                <a:moveTo>
                  <a:pt x="99667" y="49922"/>
                </a:moveTo>
                <a:lnTo>
                  <a:pt x="99667" y="299334"/>
                </a:lnTo>
                <a:lnTo>
                  <a:pt x="0" y="299334"/>
                </a:lnTo>
                <a:lnTo>
                  <a:pt x="0" y="49922"/>
                </a:lnTo>
                <a:cubicBezTo>
                  <a:pt x="0" y="5531"/>
                  <a:pt x="53677" y="-16686"/>
                  <a:pt x="85048" y="14685"/>
                </a:cubicBezTo>
                <a:cubicBezTo>
                  <a:pt x="89758" y="19350"/>
                  <a:pt x="93402" y="24860"/>
                  <a:pt x="95890" y="30859"/>
                </a:cubicBezTo>
                <a:cubicBezTo>
                  <a:pt x="98334" y="36858"/>
                  <a:pt x="99667" y="43301"/>
                  <a:pt x="99667" y="49922"/>
                </a:cubicBezTo>
                <a:close/>
              </a:path>
            </a:pathLst>
          </a:custGeom>
          <a:solidFill>
            <a:schemeClr val="bg1">
              <a:lumMod val="85000"/>
            </a:schemeClr>
          </a:solidFill>
          <a:ln w="4426" cap="flat">
            <a:noFill/>
            <a:prstDash val="solid"/>
            <a:miter/>
          </a:ln>
        </p:spPr>
        <p:txBody>
          <a:bodyPr rtlCol="1" anchor="ctr"/>
          <a:lstStyle/>
          <a:p>
            <a:endParaRPr lang="ar-SA"/>
          </a:p>
        </p:txBody>
      </p:sp>
      <p:sp>
        <p:nvSpPr>
          <p:cNvPr id="2053" name="شكل حر: شكل 2052">
            <a:extLst>
              <a:ext uri="{FF2B5EF4-FFF2-40B4-BE49-F238E27FC236}">
                <a16:creationId xmlns:a16="http://schemas.microsoft.com/office/drawing/2014/main" id="{7DCF0F5A-ADBF-1E8D-CE8A-3ECEAD8578ED}"/>
              </a:ext>
            </a:extLst>
          </p:cNvPr>
          <p:cNvSpPr/>
          <p:nvPr/>
        </p:nvSpPr>
        <p:spPr>
          <a:xfrm>
            <a:off x="11182680" y="2159273"/>
            <a:ext cx="99711" cy="130215"/>
          </a:xfrm>
          <a:custGeom>
            <a:avLst/>
            <a:gdLst>
              <a:gd name="connsiteX0" fmla="*/ 99712 w 99711"/>
              <a:gd name="connsiteY0" fmla="*/ 49966 h 130215"/>
              <a:gd name="connsiteX1" fmla="*/ 99712 w 99711"/>
              <a:gd name="connsiteY1" fmla="*/ 130215 h 130215"/>
              <a:gd name="connsiteX2" fmla="*/ 0 w 99711"/>
              <a:gd name="connsiteY2" fmla="*/ 130215 h 130215"/>
              <a:gd name="connsiteX3" fmla="*/ 0 w 99711"/>
              <a:gd name="connsiteY3" fmla="*/ 49922 h 130215"/>
              <a:gd name="connsiteX4" fmla="*/ 85048 w 99711"/>
              <a:gd name="connsiteY4" fmla="*/ 14685 h 130215"/>
              <a:gd name="connsiteX5" fmla="*/ 85093 w 99711"/>
              <a:gd name="connsiteY5" fmla="*/ 14685 h 130215"/>
              <a:gd name="connsiteX6" fmla="*/ 99712 w 99711"/>
              <a:gd name="connsiteY6" fmla="*/ 49966 h 13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1" h="130215">
                <a:moveTo>
                  <a:pt x="99712" y="49966"/>
                </a:moveTo>
                <a:lnTo>
                  <a:pt x="99712" y="130215"/>
                </a:lnTo>
                <a:lnTo>
                  <a:pt x="0" y="130215"/>
                </a:lnTo>
                <a:lnTo>
                  <a:pt x="0" y="49922"/>
                </a:lnTo>
                <a:cubicBezTo>
                  <a:pt x="0" y="5531"/>
                  <a:pt x="53677" y="-16686"/>
                  <a:pt x="85048" y="14685"/>
                </a:cubicBezTo>
                <a:lnTo>
                  <a:pt x="85093" y="14685"/>
                </a:lnTo>
                <a:cubicBezTo>
                  <a:pt x="94469" y="24060"/>
                  <a:pt x="99712" y="36769"/>
                  <a:pt x="99712" y="49966"/>
                </a:cubicBezTo>
                <a:close/>
              </a:path>
            </a:pathLst>
          </a:custGeom>
          <a:solidFill>
            <a:srgbClr val="2A676F"/>
          </a:solidFill>
          <a:ln w="4426" cap="flat">
            <a:noFill/>
            <a:prstDash val="solid"/>
            <a:miter/>
          </a:ln>
        </p:spPr>
        <p:txBody>
          <a:bodyPr rtlCol="1" anchor="ctr"/>
          <a:lstStyle/>
          <a:p>
            <a:endParaRPr lang="ar-SA"/>
          </a:p>
        </p:txBody>
      </p:sp>
      <p:sp>
        <p:nvSpPr>
          <p:cNvPr id="2055" name="شكل حر: شكل 2054">
            <a:extLst>
              <a:ext uri="{FF2B5EF4-FFF2-40B4-BE49-F238E27FC236}">
                <a16:creationId xmlns:a16="http://schemas.microsoft.com/office/drawing/2014/main" id="{DB280471-DBC1-F6CB-8D28-5FB8B30CE5D9}"/>
              </a:ext>
            </a:extLst>
          </p:cNvPr>
          <p:cNvSpPr/>
          <p:nvPr/>
        </p:nvSpPr>
        <p:spPr>
          <a:xfrm>
            <a:off x="7397110" y="1820990"/>
            <a:ext cx="99667" cy="468497"/>
          </a:xfrm>
          <a:custGeom>
            <a:avLst/>
            <a:gdLst>
              <a:gd name="connsiteX0" fmla="*/ 99667 w 99667"/>
              <a:gd name="connsiteY0" fmla="*/ 49922 h 468497"/>
              <a:gd name="connsiteX1" fmla="*/ 99667 w 99667"/>
              <a:gd name="connsiteY1" fmla="*/ 468498 h 468497"/>
              <a:gd name="connsiteX2" fmla="*/ 0 w 99667"/>
              <a:gd name="connsiteY2" fmla="*/ 468498 h 468497"/>
              <a:gd name="connsiteX3" fmla="*/ 0 w 99667"/>
              <a:gd name="connsiteY3" fmla="*/ 49922 h 468497"/>
              <a:gd name="connsiteX4" fmla="*/ 85093 w 99667"/>
              <a:gd name="connsiteY4" fmla="*/ 14685 h 468497"/>
              <a:gd name="connsiteX5" fmla="*/ 95890 w 99667"/>
              <a:gd name="connsiteY5" fmla="*/ 30859 h 468497"/>
              <a:gd name="connsiteX6" fmla="*/ 99667 w 99667"/>
              <a:gd name="connsiteY6" fmla="*/ 49922 h 46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468497">
                <a:moveTo>
                  <a:pt x="99667" y="49922"/>
                </a:moveTo>
                <a:lnTo>
                  <a:pt x="99667" y="468498"/>
                </a:lnTo>
                <a:lnTo>
                  <a:pt x="0" y="468498"/>
                </a:lnTo>
                <a:lnTo>
                  <a:pt x="0" y="49922"/>
                </a:lnTo>
                <a:cubicBezTo>
                  <a:pt x="0" y="5531"/>
                  <a:pt x="53677" y="-16686"/>
                  <a:pt x="85093" y="14685"/>
                </a:cubicBezTo>
                <a:cubicBezTo>
                  <a:pt x="89758" y="19350"/>
                  <a:pt x="93402" y="24860"/>
                  <a:pt x="95890" y="30859"/>
                </a:cubicBezTo>
                <a:cubicBezTo>
                  <a:pt x="98379" y="36858"/>
                  <a:pt x="99667" y="43345"/>
                  <a:pt x="99667" y="49922"/>
                </a:cubicBezTo>
                <a:close/>
              </a:path>
            </a:pathLst>
          </a:custGeom>
          <a:solidFill>
            <a:schemeClr val="bg1">
              <a:lumMod val="85000"/>
            </a:schemeClr>
          </a:solidFill>
          <a:ln w="4426" cap="flat">
            <a:noFill/>
            <a:prstDash val="solid"/>
            <a:miter/>
          </a:ln>
        </p:spPr>
        <p:txBody>
          <a:bodyPr rtlCol="1" anchor="ctr"/>
          <a:lstStyle/>
          <a:p>
            <a:endParaRPr lang="ar-SA"/>
          </a:p>
        </p:txBody>
      </p:sp>
      <p:sp>
        <p:nvSpPr>
          <p:cNvPr id="2056" name="شكل حر: شكل 2055">
            <a:extLst>
              <a:ext uri="{FF2B5EF4-FFF2-40B4-BE49-F238E27FC236}">
                <a16:creationId xmlns:a16="http://schemas.microsoft.com/office/drawing/2014/main" id="{6D2AA6A8-CD14-BE67-922F-B2CC130ABD29}"/>
              </a:ext>
            </a:extLst>
          </p:cNvPr>
          <p:cNvSpPr/>
          <p:nvPr/>
        </p:nvSpPr>
        <p:spPr>
          <a:xfrm>
            <a:off x="7566273" y="1990154"/>
            <a:ext cx="99667" cy="299334"/>
          </a:xfrm>
          <a:custGeom>
            <a:avLst/>
            <a:gdLst>
              <a:gd name="connsiteX0" fmla="*/ 99667 w 99667"/>
              <a:gd name="connsiteY0" fmla="*/ 49922 h 299334"/>
              <a:gd name="connsiteX1" fmla="*/ 99667 w 99667"/>
              <a:gd name="connsiteY1" fmla="*/ 299334 h 299334"/>
              <a:gd name="connsiteX2" fmla="*/ 0 w 99667"/>
              <a:gd name="connsiteY2" fmla="*/ 299334 h 299334"/>
              <a:gd name="connsiteX3" fmla="*/ 0 w 99667"/>
              <a:gd name="connsiteY3" fmla="*/ 49922 h 299334"/>
              <a:gd name="connsiteX4" fmla="*/ 85048 w 99667"/>
              <a:gd name="connsiteY4" fmla="*/ 14685 h 299334"/>
              <a:gd name="connsiteX5" fmla="*/ 95890 w 99667"/>
              <a:gd name="connsiteY5" fmla="*/ 30859 h 299334"/>
              <a:gd name="connsiteX6" fmla="*/ 99667 w 99667"/>
              <a:gd name="connsiteY6" fmla="*/ 49922 h 29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299334">
                <a:moveTo>
                  <a:pt x="99667" y="49922"/>
                </a:moveTo>
                <a:lnTo>
                  <a:pt x="99667" y="299334"/>
                </a:lnTo>
                <a:lnTo>
                  <a:pt x="0" y="299334"/>
                </a:lnTo>
                <a:lnTo>
                  <a:pt x="0" y="49922"/>
                </a:lnTo>
                <a:cubicBezTo>
                  <a:pt x="0" y="5531"/>
                  <a:pt x="53677" y="-16686"/>
                  <a:pt x="85048" y="14685"/>
                </a:cubicBezTo>
                <a:cubicBezTo>
                  <a:pt x="89758" y="19350"/>
                  <a:pt x="93402" y="24860"/>
                  <a:pt x="95890" y="30859"/>
                </a:cubicBezTo>
                <a:cubicBezTo>
                  <a:pt x="98334" y="36858"/>
                  <a:pt x="99667" y="43301"/>
                  <a:pt x="99667" y="49922"/>
                </a:cubicBezTo>
                <a:close/>
              </a:path>
            </a:pathLst>
          </a:custGeom>
          <a:solidFill>
            <a:srgbClr val="2A676F"/>
          </a:solidFill>
          <a:ln w="4426" cap="flat">
            <a:noFill/>
            <a:prstDash val="solid"/>
            <a:miter/>
          </a:ln>
        </p:spPr>
        <p:txBody>
          <a:bodyPr rtlCol="1" anchor="ctr"/>
          <a:lstStyle/>
          <a:p>
            <a:endParaRPr lang="ar-SA"/>
          </a:p>
        </p:txBody>
      </p:sp>
      <p:sp>
        <p:nvSpPr>
          <p:cNvPr id="2057" name="شكل حر: شكل 2056">
            <a:extLst>
              <a:ext uri="{FF2B5EF4-FFF2-40B4-BE49-F238E27FC236}">
                <a16:creationId xmlns:a16="http://schemas.microsoft.com/office/drawing/2014/main" id="{E44DA3D1-2A33-309A-01B4-80047EB0A5F6}"/>
              </a:ext>
            </a:extLst>
          </p:cNvPr>
          <p:cNvSpPr/>
          <p:nvPr/>
        </p:nvSpPr>
        <p:spPr>
          <a:xfrm>
            <a:off x="7735392" y="2159273"/>
            <a:ext cx="99711" cy="130215"/>
          </a:xfrm>
          <a:custGeom>
            <a:avLst/>
            <a:gdLst>
              <a:gd name="connsiteX0" fmla="*/ 99712 w 99711"/>
              <a:gd name="connsiteY0" fmla="*/ 49966 h 130215"/>
              <a:gd name="connsiteX1" fmla="*/ 99712 w 99711"/>
              <a:gd name="connsiteY1" fmla="*/ 130215 h 130215"/>
              <a:gd name="connsiteX2" fmla="*/ 0 w 99711"/>
              <a:gd name="connsiteY2" fmla="*/ 130215 h 130215"/>
              <a:gd name="connsiteX3" fmla="*/ 0 w 99711"/>
              <a:gd name="connsiteY3" fmla="*/ 49922 h 130215"/>
              <a:gd name="connsiteX4" fmla="*/ 85048 w 99711"/>
              <a:gd name="connsiteY4" fmla="*/ 14685 h 130215"/>
              <a:gd name="connsiteX5" fmla="*/ 85093 w 99711"/>
              <a:gd name="connsiteY5" fmla="*/ 14685 h 130215"/>
              <a:gd name="connsiteX6" fmla="*/ 99712 w 99711"/>
              <a:gd name="connsiteY6" fmla="*/ 49966 h 13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1" h="130215">
                <a:moveTo>
                  <a:pt x="99712" y="49966"/>
                </a:moveTo>
                <a:lnTo>
                  <a:pt x="99712" y="130215"/>
                </a:lnTo>
                <a:lnTo>
                  <a:pt x="0" y="130215"/>
                </a:lnTo>
                <a:lnTo>
                  <a:pt x="0" y="49922"/>
                </a:lnTo>
                <a:cubicBezTo>
                  <a:pt x="0" y="5531"/>
                  <a:pt x="53677" y="-16686"/>
                  <a:pt x="85048" y="14685"/>
                </a:cubicBezTo>
                <a:lnTo>
                  <a:pt x="85093" y="14685"/>
                </a:lnTo>
                <a:cubicBezTo>
                  <a:pt x="94469" y="24060"/>
                  <a:pt x="99712" y="36769"/>
                  <a:pt x="99712" y="49966"/>
                </a:cubicBezTo>
                <a:close/>
              </a:path>
            </a:pathLst>
          </a:custGeom>
          <a:solidFill>
            <a:schemeClr val="bg1">
              <a:lumMod val="85000"/>
            </a:schemeClr>
          </a:solidFill>
          <a:ln w="4426" cap="flat">
            <a:noFill/>
            <a:prstDash val="solid"/>
            <a:miter/>
          </a:ln>
        </p:spPr>
        <p:txBody>
          <a:bodyPr rtlCol="1" anchor="ctr"/>
          <a:lstStyle/>
          <a:p>
            <a:endParaRPr lang="ar-SA"/>
          </a:p>
        </p:txBody>
      </p:sp>
      <p:sp>
        <p:nvSpPr>
          <p:cNvPr id="2058" name="شكل حر: شكل 2057">
            <a:extLst>
              <a:ext uri="{FF2B5EF4-FFF2-40B4-BE49-F238E27FC236}">
                <a16:creationId xmlns:a16="http://schemas.microsoft.com/office/drawing/2014/main" id="{B56B8514-7FC8-9D17-2B5A-E5D4132732B9}"/>
              </a:ext>
            </a:extLst>
          </p:cNvPr>
          <p:cNvSpPr/>
          <p:nvPr/>
        </p:nvSpPr>
        <p:spPr>
          <a:xfrm>
            <a:off x="3940678" y="1820990"/>
            <a:ext cx="99667" cy="468497"/>
          </a:xfrm>
          <a:custGeom>
            <a:avLst/>
            <a:gdLst>
              <a:gd name="connsiteX0" fmla="*/ 99667 w 99667"/>
              <a:gd name="connsiteY0" fmla="*/ 49922 h 468497"/>
              <a:gd name="connsiteX1" fmla="*/ 99667 w 99667"/>
              <a:gd name="connsiteY1" fmla="*/ 468498 h 468497"/>
              <a:gd name="connsiteX2" fmla="*/ 0 w 99667"/>
              <a:gd name="connsiteY2" fmla="*/ 468498 h 468497"/>
              <a:gd name="connsiteX3" fmla="*/ 0 w 99667"/>
              <a:gd name="connsiteY3" fmla="*/ 49922 h 468497"/>
              <a:gd name="connsiteX4" fmla="*/ 85093 w 99667"/>
              <a:gd name="connsiteY4" fmla="*/ 14685 h 468497"/>
              <a:gd name="connsiteX5" fmla="*/ 95890 w 99667"/>
              <a:gd name="connsiteY5" fmla="*/ 30859 h 468497"/>
              <a:gd name="connsiteX6" fmla="*/ 99667 w 99667"/>
              <a:gd name="connsiteY6" fmla="*/ 49922 h 46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468497">
                <a:moveTo>
                  <a:pt x="99667" y="49922"/>
                </a:moveTo>
                <a:lnTo>
                  <a:pt x="99667" y="468498"/>
                </a:lnTo>
                <a:lnTo>
                  <a:pt x="0" y="468498"/>
                </a:lnTo>
                <a:lnTo>
                  <a:pt x="0" y="49922"/>
                </a:lnTo>
                <a:cubicBezTo>
                  <a:pt x="0" y="5531"/>
                  <a:pt x="53677" y="-16686"/>
                  <a:pt x="85093" y="14685"/>
                </a:cubicBezTo>
                <a:cubicBezTo>
                  <a:pt x="89758" y="19350"/>
                  <a:pt x="93402" y="24860"/>
                  <a:pt x="95890" y="30859"/>
                </a:cubicBezTo>
                <a:cubicBezTo>
                  <a:pt x="98379" y="36858"/>
                  <a:pt x="99667" y="43345"/>
                  <a:pt x="99667" y="49922"/>
                </a:cubicBezTo>
                <a:close/>
              </a:path>
            </a:pathLst>
          </a:custGeom>
          <a:solidFill>
            <a:srgbClr val="2A676F"/>
          </a:solidFill>
          <a:ln w="4426" cap="flat">
            <a:noFill/>
            <a:prstDash val="solid"/>
            <a:miter/>
          </a:ln>
        </p:spPr>
        <p:txBody>
          <a:bodyPr rtlCol="1" anchor="ctr"/>
          <a:lstStyle/>
          <a:p>
            <a:endParaRPr lang="ar-SA"/>
          </a:p>
        </p:txBody>
      </p:sp>
      <p:sp>
        <p:nvSpPr>
          <p:cNvPr id="2059" name="شكل حر: شكل 2058">
            <a:extLst>
              <a:ext uri="{FF2B5EF4-FFF2-40B4-BE49-F238E27FC236}">
                <a16:creationId xmlns:a16="http://schemas.microsoft.com/office/drawing/2014/main" id="{ECC97289-848F-1EC6-3DC6-65CF0EC7333B}"/>
              </a:ext>
            </a:extLst>
          </p:cNvPr>
          <p:cNvSpPr/>
          <p:nvPr/>
        </p:nvSpPr>
        <p:spPr>
          <a:xfrm>
            <a:off x="4109841" y="1990154"/>
            <a:ext cx="99667" cy="299334"/>
          </a:xfrm>
          <a:custGeom>
            <a:avLst/>
            <a:gdLst>
              <a:gd name="connsiteX0" fmla="*/ 99667 w 99667"/>
              <a:gd name="connsiteY0" fmla="*/ 49922 h 299334"/>
              <a:gd name="connsiteX1" fmla="*/ 99667 w 99667"/>
              <a:gd name="connsiteY1" fmla="*/ 299334 h 299334"/>
              <a:gd name="connsiteX2" fmla="*/ 0 w 99667"/>
              <a:gd name="connsiteY2" fmla="*/ 299334 h 299334"/>
              <a:gd name="connsiteX3" fmla="*/ 0 w 99667"/>
              <a:gd name="connsiteY3" fmla="*/ 49922 h 299334"/>
              <a:gd name="connsiteX4" fmla="*/ 85048 w 99667"/>
              <a:gd name="connsiteY4" fmla="*/ 14685 h 299334"/>
              <a:gd name="connsiteX5" fmla="*/ 95890 w 99667"/>
              <a:gd name="connsiteY5" fmla="*/ 30859 h 299334"/>
              <a:gd name="connsiteX6" fmla="*/ 99667 w 99667"/>
              <a:gd name="connsiteY6" fmla="*/ 49922 h 29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67" h="299334">
                <a:moveTo>
                  <a:pt x="99667" y="49922"/>
                </a:moveTo>
                <a:lnTo>
                  <a:pt x="99667" y="299334"/>
                </a:lnTo>
                <a:lnTo>
                  <a:pt x="0" y="299334"/>
                </a:lnTo>
                <a:lnTo>
                  <a:pt x="0" y="49922"/>
                </a:lnTo>
                <a:cubicBezTo>
                  <a:pt x="0" y="5531"/>
                  <a:pt x="53677" y="-16686"/>
                  <a:pt x="85048" y="14685"/>
                </a:cubicBezTo>
                <a:cubicBezTo>
                  <a:pt x="89758" y="19350"/>
                  <a:pt x="93402" y="24860"/>
                  <a:pt x="95890" y="30859"/>
                </a:cubicBezTo>
                <a:cubicBezTo>
                  <a:pt x="98334" y="36858"/>
                  <a:pt x="99667" y="43301"/>
                  <a:pt x="99667" y="49922"/>
                </a:cubicBezTo>
                <a:close/>
              </a:path>
            </a:pathLst>
          </a:custGeom>
          <a:solidFill>
            <a:schemeClr val="bg1">
              <a:lumMod val="85000"/>
            </a:schemeClr>
          </a:solidFill>
          <a:ln w="4426" cap="flat">
            <a:noFill/>
            <a:prstDash val="solid"/>
            <a:miter/>
          </a:ln>
        </p:spPr>
        <p:txBody>
          <a:bodyPr rtlCol="1" anchor="ctr"/>
          <a:lstStyle/>
          <a:p>
            <a:endParaRPr lang="ar-SA"/>
          </a:p>
        </p:txBody>
      </p:sp>
      <p:sp>
        <p:nvSpPr>
          <p:cNvPr id="2060" name="شكل حر: شكل 2059">
            <a:extLst>
              <a:ext uri="{FF2B5EF4-FFF2-40B4-BE49-F238E27FC236}">
                <a16:creationId xmlns:a16="http://schemas.microsoft.com/office/drawing/2014/main" id="{3CAC8C5E-47B8-BE09-0F17-D94AE049E3DC}"/>
              </a:ext>
            </a:extLst>
          </p:cNvPr>
          <p:cNvSpPr/>
          <p:nvPr/>
        </p:nvSpPr>
        <p:spPr>
          <a:xfrm>
            <a:off x="4278960" y="2159273"/>
            <a:ext cx="99711" cy="130215"/>
          </a:xfrm>
          <a:custGeom>
            <a:avLst/>
            <a:gdLst>
              <a:gd name="connsiteX0" fmla="*/ 99712 w 99711"/>
              <a:gd name="connsiteY0" fmla="*/ 49966 h 130215"/>
              <a:gd name="connsiteX1" fmla="*/ 99712 w 99711"/>
              <a:gd name="connsiteY1" fmla="*/ 130215 h 130215"/>
              <a:gd name="connsiteX2" fmla="*/ 0 w 99711"/>
              <a:gd name="connsiteY2" fmla="*/ 130215 h 130215"/>
              <a:gd name="connsiteX3" fmla="*/ 0 w 99711"/>
              <a:gd name="connsiteY3" fmla="*/ 49922 h 130215"/>
              <a:gd name="connsiteX4" fmla="*/ 85048 w 99711"/>
              <a:gd name="connsiteY4" fmla="*/ 14685 h 130215"/>
              <a:gd name="connsiteX5" fmla="*/ 85093 w 99711"/>
              <a:gd name="connsiteY5" fmla="*/ 14685 h 130215"/>
              <a:gd name="connsiteX6" fmla="*/ 99712 w 99711"/>
              <a:gd name="connsiteY6" fmla="*/ 49966 h 13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1" h="130215">
                <a:moveTo>
                  <a:pt x="99712" y="49966"/>
                </a:moveTo>
                <a:lnTo>
                  <a:pt x="99712" y="130215"/>
                </a:lnTo>
                <a:lnTo>
                  <a:pt x="0" y="130215"/>
                </a:lnTo>
                <a:lnTo>
                  <a:pt x="0" y="49922"/>
                </a:lnTo>
                <a:cubicBezTo>
                  <a:pt x="0" y="5531"/>
                  <a:pt x="53677" y="-16686"/>
                  <a:pt x="85048" y="14685"/>
                </a:cubicBezTo>
                <a:lnTo>
                  <a:pt x="85093" y="14685"/>
                </a:lnTo>
                <a:cubicBezTo>
                  <a:pt x="94469" y="24060"/>
                  <a:pt x="99712" y="36769"/>
                  <a:pt x="99712" y="49966"/>
                </a:cubicBezTo>
                <a:close/>
              </a:path>
            </a:pathLst>
          </a:custGeom>
          <a:solidFill>
            <a:schemeClr val="bg1">
              <a:lumMod val="85000"/>
            </a:schemeClr>
          </a:solidFill>
          <a:ln w="4426" cap="flat">
            <a:noFill/>
            <a:prstDash val="solid"/>
            <a:miter/>
          </a:ln>
        </p:spPr>
        <p:txBody>
          <a:bodyPr rtlCol="1" anchor="ctr"/>
          <a:lstStyle/>
          <a:p>
            <a:endParaRPr lang="ar-SA"/>
          </a:p>
        </p:txBody>
      </p:sp>
      <p:pic>
        <p:nvPicPr>
          <p:cNvPr id="4" name="رسم 3">
            <a:extLst>
              <a:ext uri="{FF2B5EF4-FFF2-40B4-BE49-F238E27FC236}">
                <a16:creationId xmlns:a16="http://schemas.microsoft.com/office/drawing/2014/main" id="{7DB198EA-AEF9-8E9C-E40F-636120E026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853" y="6547195"/>
            <a:ext cx="2443915" cy="164409"/>
          </a:xfrm>
          <a:prstGeom prst="rect">
            <a:avLst/>
          </a:prstGeom>
        </p:spPr>
      </p:pic>
      <p:grpSp>
        <p:nvGrpSpPr>
          <p:cNvPr id="8" name="مجموعة 7">
            <a:extLst>
              <a:ext uri="{FF2B5EF4-FFF2-40B4-BE49-F238E27FC236}">
                <a16:creationId xmlns:a16="http://schemas.microsoft.com/office/drawing/2014/main" id="{9729E6C8-86F5-FAE3-173C-BC0BEAE4E42F}"/>
              </a:ext>
            </a:extLst>
          </p:cNvPr>
          <p:cNvGrpSpPr/>
          <p:nvPr/>
        </p:nvGrpSpPr>
        <p:grpSpPr>
          <a:xfrm>
            <a:off x="1367358" y="5040454"/>
            <a:ext cx="4144105" cy="712090"/>
            <a:chOff x="1520982" y="5040454"/>
            <a:chExt cx="4144105" cy="712090"/>
          </a:xfrm>
        </p:grpSpPr>
        <p:sp>
          <p:nvSpPr>
            <p:cNvPr id="49" name="مستطيل: زوايا مستديرة 48">
              <a:extLst>
                <a:ext uri="{FF2B5EF4-FFF2-40B4-BE49-F238E27FC236}">
                  <a16:creationId xmlns:a16="http://schemas.microsoft.com/office/drawing/2014/main" id="{10EFF39C-130B-D9B8-6AC2-AF05C3CF95A1}"/>
                </a:ext>
              </a:extLst>
            </p:cNvPr>
            <p:cNvSpPr/>
            <p:nvPr/>
          </p:nvSpPr>
          <p:spPr>
            <a:xfrm>
              <a:off x="1520982" y="5040454"/>
              <a:ext cx="4144105" cy="69895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ربع نص 43">
              <a:extLst>
                <a:ext uri="{FF2B5EF4-FFF2-40B4-BE49-F238E27FC236}">
                  <a16:creationId xmlns:a16="http://schemas.microsoft.com/office/drawing/2014/main" id="{C2EB50CB-F9AF-2A4C-2927-E38AC8CDC458}"/>
                </a:ext>
              </a:extLst>
            </p:cNvPr>
            <p:cNvSpPr txBox="1"/>
            <p:nvPr/>
          </p:nvSpPr>
          <p:spPr>
            <a:xfrm>
              <a:off x="3014821" y="5060055"/>
              <a:ext cx="2650266" cy="338554"/>
            </a:xfrm>
            <a:prstGeom prst="rect">
              <a:avLst/>
            </a:prstGeom>
            <a:noFill/>
          </p:spPr>
          <p:txBody>
            <a:bodyPr wrap="square" rtlCol="1">
              <a:spAutoFit/>
            </a:bodyPr>
            <a:lstStyle/>
            <a:p>
              <a:r>
                <a:rPr lang="en-US" sz="1600" kern="100" dirty="0">
                  <a:solidFill>
                    <a:srgbClr val="AC8B46"/>
                  </a:solidFill>
                  <a:latin typeface="+mj-lt"/>
                  <a:ea typeface="GE SS Two Medium" panose="020A0503020102020204" pitchFamily="18" charset="-78"/>
                  <a:cs typeface="GE SS Two Medium" panose="020A0503020102020204" pitchFamily="18" charset="-78"/>
                </a:rPr>
                <a:t>2025-08-24</a:t>
              </a:r>
              <a:r>
                <a:rPr lang="ar-SA" sz="1600" kern="100" dirty="0">
                  <a:solidFill>
                    <a:schemeClr val="accent6"/>
                  </a:solidFill>
                  <a:latin typeface="GE SS Two Medium" panose="020A0503020102020204" pitchFamily="18" charset="-78"/>
                  <a:ea typeface="GE SS Two Medium" panose="020A0503020102020204" pitchFamily="18" charset="-78"/>
                  <a:cs typeface="GE SS Two Medium" panose="020A0503020102020204" pitchFamily="18" charset="-78"/>
                </a:rPr>
                <a:t> بـداية الـدراسة </a:t>
              </a:r>
              <a:endParaRPr lang="en-US" sz="1600" kern="100" dirty="0">
                <a:solidFill>
                  <a:schemeClr val="accent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45" name="مربع نص 44">
              <a:extLst>
                <a:ext uri="{FF2B5EF4-FFF2-40B4-BE49-F238E27FC236}">
                  <a16:creationId xmlns:a16="http://schemas.microsoft.com/office/drawing/2014/main" id="{D50AD55B-3C45-1626-E9FF-952A179A48F0}"/>
                </a:ext>
              </a:extLst>
            </p:cNvPr>
            <p:cNvSpPr txBox="1"/>
            <p:nvPr/>
          </p:nvSpPr>
          <p:spPr>
            <a:xfrm>
              <a:off x="3014821" y="5413990"/>
              <a:ext cx="2542684" cy="338554"/>
            </a:xfrm>
            <a:prstGeom prst="rect">
              <a:avLst/>
            </a:prstGeom>
            <a:noFill/>
          </p:spPr>
          <p:txBody>
            <a:bodyPr wrap="none" rtlCol="1">
              <a:spAutoFit/>
            </a:bodyPr>
            <a:lstStyle/>
            <a:p>
              <a:r>
                <a:rPr lang="en-US" sz="1600" kern="100" dirty="0">
                  <a:solidFill>
                    <a:srgbClr val="AC8B46"/>
                  </a:solidFill>
                  <a:latin typeface="+mj-lt"/>
                  <a:ea typeface="GE SS Two Medium" panose="020A0503020102020204" pitchFamily="18" charset="-78"/>
                  <a:cs typeface="GE SS Two Medium" panose="020A0503020102020204" pitchFamily="18" charset="-78"/>
                </a:rPr>
                <a:t>2025-12-25</a:t>
              </a:r>
              <a:r>
                <a:rPr lang="en-US" sz="1600" kern="100" dirty="0">
                  <a:solidFill>
                    <a:srgbClr val="0E4D50"/>
                  </a:solidFill>
                  <a:latin typeface="GE SS Two Medium" panose="020A0503020102020204" pitchFamily="18" charset="-78"/>
                  <a:ea typeface="GE SS Two Medium" panose="020A0503020102020204" pitchFamily="18" charset="-78"/>
                  <a:cs typeface="GE SS Two Medium" panose="020A0503020102020204" pitchFamily="18" charset="-78"/>
                </a:rPr>
                <a:t> </a:t>
              </a:r>
              <a:r>
                <a:rPr lang="ar-SA" sz="1600" kern="100" dirty="0">
                  <a:solidFill>
                    <a:srgbClr val="0E4D50"/>
                  </a:solidFill>
                  <a:latin typeface="GE SS Two Medium" panose="020A0503020102020204" pitchFamily="18" charset="-78"/>
                  <a:ea typeface="GE SS Two Medium" panose="020A0503020102020204" pitchFamily="18" charset="-78"/>
                  <a:cs typeface="GE SS Two Medium" panose="020A0503020102020204" pitchFamily="18" charset="-78"/>
                </a:rPr>
                <a:t>نهاية الدراسة </a:t>
              </a:r>
              <a:endParaRPr lang="en-US" sz="1600" kern="100" dirty="0">
                <a:solidFill>
                  <a:srgbClr val="0E4D5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6" name="مربع نص 5">
              <a:extLst>
                <a:ext uri="{FF2B5EF4-FFF2-40B4-BE49-F238E27FC236}">
                  <a16:creationId xmlns:a16="http://schemas.microsoft.com/office/drawing/2014/main" id="{6C7640CD-CB15-0DC4-A47A-9C91CC2AF9C5}"/>
                </a:ext>
              </a:extLst>
            </p:cNvPr>
            <p:cNvSpPr txBox="1"/>
            <p:nvPr/>
          </p:nvSpPr>
          <p:spPr>
            <a:xfrm>
              <a:off x="1618262" y="5051002"/>
              <a:ext cx="1233030" cy="338554"/>
            </a:xfrm>
            <a:prstGeom prst="rect">
              <a:avLst/>
            </a:prstGeom>
            <a:noFill/>
          </p:spPr>
          <p:txBody>
            <a:bodyPr wrap="none" rtlCol="1">
              <a:spAutoFit/>
            </a:bodyPr>
            <a:lstStyle/>
            <a:p>
              <a:r>
                <a:rPr lang="en-US" sz="1600" kern="100" dirty="0">
                  <a:solidFill>
                    <a:srgbClr val="AC8B46"/>
                  </a:solidFill>
                  <a:latin typeface="+mj-lt"/>
                  <a:ea typeface="GE SS Two Medium" panose="020A0503020102020204" pitchFamily="18" charset="-78"/>
                  <a:cs typeface="GE SS Two Medium" panose="020A0503020102020204" pitchFamily="18" charset="-78"/>
                </a:rPr>
                <a:t>1447-03-01</a:t>
              </a:r>
              <a:endParaRPr lang="en-US" sz="1600" kern="100" dirty="0">
                <a:solidFill>
                  <a:schemeClr val="accent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7" name="مربع نص 6">
              <a:extLst>
                <a:ext uri="{FF2B5EF4-FFF2-40B4-BE49-F238E27FC236}">
                  <a16:creationId xmlns:a16="http://schemas.microsoft.com/office/drawing/2014/main" id="{CDB26098-BD51-D158-B3DC-FFFBEB653131}"/>
                </a:ext>
              </a:extLst>
            </p:cNvPr>
            <p:cNvSpPr txBox="1"/>
            <p:nvPr/>
          </p:nvSpPr>
          <p:spPr>
            <a:xfrm>
              <a:off x="1617989" y="5404937"/>
              <a:ext cx="1233030" cy="338554"/>
            </a:xfrm>
            <a:prstGeom prst="rect">
              <a:avLst/>
            </a:prstGeom>
            <a:noFill/>
          </p:spPr>
          <p:txBody>
            <a:bodyPr wrap="none" rtlCol="1">
              <a:spAutoFit/>
            </a:bodyPr>
            <a:lstStyle/>
            <a:p>
              <a:r>
                <a:rPr lang="en-US" sz="1600" kern="100" dirty="0">
                  <a:solidFill>
                    <a:srgbClr val="AC8B46"/>
                  </a:solidFill>
                  <a:latin typeface="+mj-lt"/>
                  <a:ea typeface="GE SS Two Medium" panose="020A0503020102020204" pitchFamily="18" charset="-78"/>
                  <a:cs typeface="GE SS Two Medium" panose="020A0503020102020204" pitchFamily="18" charset="-78"/>
                </a:rPr>
                <a:t>1447-07-05</a:t>
              </a:r>
              <a:endParaRPr lang="en-US" sz="1600" kern="100" dirty="0">
                <a:solidFill>
                  <a:srgbClr val="0E4D5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spTree>
    <p:extLst>
      <p:ext uri="{BB962C8B-B14F-4D97-AF65-F5344CB8AC3E}">
        <p14:creationId xmlns:p14="http://schemas.microsoft.com/office/powerpoint/2010/main" val="1367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BA5FA2F4-8A7B-5AD1-019C-CB0A4A32E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12" name="رسم 11">
            <a:extLst>
              <a:ext uri="{FF2B5EF4-FFF2-40B4-BE49-F238E27FC236}">
                <a16:creationId xmlns:a16="http://schemas.microsoft.com/office/drawing/2014/main" id="{763978D2-6614-B0B9-1F66-B27225D51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pic>
        <p:nvPicPr>
          <p:cNvPr id="73" name="صورة 72" descr="صورة تحتوي على نص, كتاب, أسود وأبيض, ورقة&#10;&#10;قد يكون المحتوى الذي تم إنشاؤه بواسطة الذكاء الاصطناعي غير صحيح.">
            <a:extLst>
              <a:ext uri="{FF2B5EF4-FFF2-40B4-BE49-F238E27FC236}">
                <a16:creationId xmlns:a16="http://schemas.microsoft.com/office/drawing/2014/main" id="{22F1B1E0-FDDC-594D-C73F-C75F64EEAD0D}"/>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0860" y="3342626"/>
            <a:ext cx="4307643" cy="2871043"/>
          </a:xfrm>
          <a:prstGeom prst="rect">
            <a:avLst/>
          </a:prstGeom>
        </p:spPr>
      </p:pic>
      <p:pic>
        <p:nvPicPr>
          <p:cNvPr id="3" name="رسم 2">
            <a:extLst>
              <a:ext uri="{FF2B5EF4-FFF2-40B4-BE49-F238E27FC236}">
                <a16:creationId xmlns:a16="http://schemas.microsoft.com/office/drawing/2014/main" id="{848A90EC-B39E-B481-7C59-BC0624039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853" y="6547195"/>
            <a:ext cx="2443915" cy="164409"/>
          </a:xfrm>
          <a:prstGeom prst="rect">
            <a:avLst/>
          </a:prstGeom>
        </p:spPr>
      </p:pic>
      <p:grpSp>
        <p:nvGrpSpPr>
          <p:cNvPr id="16" name="مجموعة 5">
            <a:extLst>
              <a:ext uri="{FF2B5EF4-FFF2-40B4-BE49-F238E27FC236}">
                <a16:creationId xmlns:a16="http://schemas.microsoft.com/office/drawing/2014/main" id="{1B0BD527-7B09-4DA4-758B-39B02FAC1557}"/>
              </a:ext>
            </a:extLst>
          </p:cNvPr>
          <p:cNvGrpSpPr/>
          <p:nvPr/>
        </p:nvGrpSpPr>
        <p:grpSpPr>
          <a:xfrm>
            <a:off x="1865524" y="200906"/>
            <a:ext cx="10325242" cy="428911"/>
            <a:chOff x="1865524" y="1060442"/>
            <a:chExt cx="10325242" cy="428911"/>
          </a:xfrm>
        </p:grpSpPr>
        <p:pic>
          <p:nvPicPr>
            <p:cNvPr id="17" name="رسم 6">
              <a:extLst>
                <a:ext uri="{FF2B5EF4-FFF2-40B4-BE49-F238E27FC236}">
                  <a16:creationId xmlns:a16="http://schemas.microsoft.com/office/drawing/2014/main" id="{71076AD1-4E1C-C90F-23D7-72FE34BA72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71641" y="1060442"/>
              <a:ext cx="619125" cy="400050"/>
            </a:xfrm>
            <a:prstGeom prst="rect">
              <a:avLst/>
            </a:prstGeom>
          </p:spPr>
        </p:pic>
        <p:sp>
          <p:nvSpPr>
            <p:cNvPr id="18" name="مربع نص 7">
              <a:extLst>
                <a:ext uri="{FF2B5EF4-FFF2-40B4-BE49-F238E27FC236}">
                  <a16:creationId xmlns:a16="http://schemas.microsoft.com/office/drawing/2014/main" id="{6103EAE8-4383-1A20-CA19-CC0E08573F23}"/>
                </a:ext>
              </a:extLst>
            </p:cNvPr>
            <p:cNvSpPr txBox="1"/>
            <p:nvPr/>
          </p:nvSpPr>
          <p:spPr>
            <a:xfrm>
              <a:off x="1865524" y="1120021"/>
              <a:ext cx="9552557" cy="369332"/>
            </a:xfrm>
            <a:prstGeom prst="rect">
              <a:avLst/>
            </a:prstGeom>
            <a:noFill/>
          </p:spPr>
          <p:txBody>
            <a:bodyPr wrap="square" rtlCol="1">
              <a:spAutoFit/>
            </a:bodyPr>
            <a:lstStyle/>
            <a:p>
              <a:pPr algn="r"/>
              <a:r>
                <a:rPr lang="ar-SA" b="1">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مقرأة </a:t>
              </a: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جامعة أم </a:t>
              </a:r>
              <a:r>
                <a:rPr lang="ar-SA" b="1">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القرى الإلكترونية بالأرقام </a:t>
              </a:r>
              <a:r>
                <a:rPr lang="ar-SA" sz="1400" b="1"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rPr>
                <a:t>للفصل الدراسي الأول لعام 1447ﻫ</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pic>
        <p:nvPicPr>
          <p:cNvPr id="15" name="Picture 14">
            <a:extLst>
              <a:ext uri="{FF2B5EF4-FFF2-40B4-BE49-F238E27FC236}">
                <a16:creationId xmlns:a16="http://schemas.microsoft.com/office/drawing/2014/main" id="{09F2CF41-3966-1BA8-F956-67B1EB84E3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6211" y="0"/>
            <a:ext cx="10479578" cy="6858000"/>
          </a:xfrm>
          <a:prstGeom prst="rect">
            <a:avLst/>
          </a:prstGeom>
        </p:spPr>
      </p:pic>
    </p:spTree>
    <p:extLst>
      <p:ext uri="{BB962C8B-B14F-4D97-AF65-F5344CB8AC3E}">
        <p14:creationId xmlns:p14="http://schemas.microsoft.com/office/powerpoint/2010/main" val="421604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4EE57-6A9D-E420-1D81-4A4332DB7685}"/>
            </a:ext>
          </a:extLst>
        </p:cNvPr>
        <p:cNvGrpSpPr/>
        <p:nvPr/>
      </p:nvGrpSpPr>
      <p:grpSpPr>
        <a:xfrm>
          <a:off x="0" y="0"/>
          <a:ext cx="0" cy="0"/>
          <a:chOff x="0" y="0"/>
          <a:chExt cx="0" cy="0"/>
        </a:xfrm>
      </p:grpSpPr>
      <p:pic>
        <p:nvPicPr>
          <p:cNvPr id="2" name="صورة 1"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F55E839C-1640-FA1B-01B7-B07B7B6F1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12" name="رسم 11">
            <a:extLst>
              <a:ext uri="{FF2B5EF4-FFF2-40B4-BE49-F238E27FC236}">
                <a16:creationId xmlns:a16="http://schemas.microsoft.com/office/drawing/2014/main" id="{ADE50846-5420-2289-AEEA-74082713E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pic>
        <p:nvPicPr>
          <p:cNvPr id="73" name="صورة 72" descr="صورة تحتوي على نص, كتاب, أسود وأبيض, ورقة&#10;&#10;قد يكون المحتوى الذي تم إنشاؤه بواسطة الذكاء الاصطناعي غير صحيح.">
            <a:extLst>
              <a:ext uri="{FF2B5EF4-FFF2-40B4-BE49-F238E27FC236}">
                <a16:creationId xmlns:a16="http://schemas.microsoft.com/office/drawing/2014/main" id="{2775E5C1-D15A-4AC8-DDDB-065AD9609616}"/>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0860" y="3342626"/>
            <a:ext cx="4307643" cy="2871043"/>
          </a:xfrm>
          <a:prstGeom prst="rect">
            <a:avLst/>
          </a:prstGeom>
        </p:spPr>
      </p:pic>
      <p:pic>
        <p:nvPicPr>
          <p:cNvPr id="3" name="رسم 2">
            <a:extLst>
              <a:ext uri="{FF2B5EF4-FFF2-40B4-BE49-F238E27FC236}">
                <a16:creationId xmlns:a16="http://schemas.microsoft.com/office/drawing/2014/main" id="{B6FBA880-BC32-C561-958B-56A7FC460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853" y="6547195"/>
            <a:ext cx="2443915" cy="164409"/>
          </a:xfrm>
          <a:prstGeom prst="rect">
            <a:avLst/>
          </a:prstGeom>
        </p:spPr>
      </p:pic>
      <p:grpSp>
        <p:nvGrpSpPr>
          <p:cNvPr id="16" name="مجموعة 5">
            <a:extLst>
              <a:ext uri="{FF2B5EF4-FFF2-40B4-BE49-F238E27FC236}">
                <a16:creationId xmlns:a16="http://schemas.microsoft.com/office/drawing/2014/main" id="{F22FF512-025F-14BE-B073-CCEA158EF7BE}"/>
              </a:ext>
            </a:extLst>
          </p:cNvPr>
          <p:cNvGrpSpPr/>
          <p:nvPr/>
        </p:nvGrpSpPr>
        <p:grpSpPr>
          <a:xfrm>
            <a:off x="1865524" y="200906"/>
            <a:ext cx="10325242" cy="428911"/>
            <a:chOff x="1865524" y="1060442"/>
            <a:chExt cx="10325242" cy="428911"/>
          </a:xfrm>
        </p:grpSpPr>
        <p:pic>
          <p:nvPicPr>
            <p:cNvPr id="17" name="رسم 6">
              <a:extLst>
                <a:ext uri="{FF2B5EF4-FFF2-40B4-BE49-F238E27FC236}">
                  <a16:creationId xmlns:a16="http://schemas.microsoft.com/office/drawing/2014/main" id="{67065F08-7B7D-70A8-1826-FB29BA673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71641" y="1060442"/>
              <a:ext cx="619125" cy="400050"/>
            </a:xfrm>
            <a:prstGeom prst="rect">
              <a:avLst/>
            </a:prstGeom>
          </p:spPr>
        </p:pic>
        <p:sp>
          <p:nvSpPr>
            <p:cNvPr id="18" name="مربع نص 7">
              <a:extLst>
                <a:ext uri="{FF2B5EF4-FFF2-40B4-BE49-F238E27FC236}">
                  <a16:creationId xmlns:a16="http://schemas.microsoft.com/office/drawing/2014/main" id="{32DC6BF0-6760-D191-3133-771665DDC219}"/>
                </a:ext>
              </a:extLst>
            </p:cNvPr>
            <p:cNvSpPr txBox="1"/>
            <p:nvPr/>
          </p:nvSpPr>
          <p:spPr>
            <a:xfrm>
              <a:off x="1865524" y="1120021"/>
              <a:ext cx="9552557" cy="369332"/>
            </a:xfrm>
            <a:prstGeom prst="rect">
              <a:avLst/>
            </a:prstGeom>
            <a:noFill/>
          </p:spPr>
          <p:txBody>
            <a:bodyPr wrap="square" rtlCol="1">
              <a:spAutoFit/>
            </a:bodyPr>
            <a:lstStyle/>
            <a:p>
              <a:pPr algn="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مقرأة جامعة أم القرى الإلكترونية بالأرقام </a:t>
              </a:r>
              <a:r>
                <a:rPr lang="ar-SA" sz="1400" b="1"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rPr>
                <a:t>منذ إنطلاقتها</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pic>
        <p:nvPicPr>
          <p:cNvPr id="15" name="Picture 14">
            <a:extLst>
              <a:ext uri="{FF2B5EF4-FFF2-40B4-BE49-F238E27FC236}">
                <a16:creationId xmlns:a16="http://schemas.microsoft.com/office/drawing/2014/main" id="{EF4D7180-9FBB-07DA-51E6-026419AE87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6211" y="0"/>
            <a:ext cx="10479578" cy="6858000"/>
          </a:xfrm>
          <a:prstGeom prst="rect">
            <a:avLst/>
          </a:prstGeom>
        </p:spPr>
      </p:pic>
    </p:spTree>
    <p:extLst>
      <p:ext uri="{BB962C8B-B14F-4D97-AF65-F5344CB8AC3E}">
        <p14:creationId xmlns:p14="http://schemas.microsoft.com/office/powerpoint/2010/main" val="185093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565B3-0E16-372F-7B44-BAE1D0722BF0}"/>
            </a:ext>
          </a:extLst>
        </p:cNvPr>
        <p:cNvGrpSpPr/>
        <p:nvPr/>
      </p:nvGrpSpPr>
      <p:grpSpPr>
        <a:xfrm>
          <a:off x="0" y="0"/>
          <a:ext cx="0" cy="0"/>
          <a:chOff x="0" y="0"/>
          <a:chExt cx="0" cy="0"/>
        </a:xfrm>
      </p:grpSpPr>
      <p:pic>
        <p:nvPicPr>
          <p:cNvPr id="3" name="صورة 2"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09D5DC85-5AB7-04F1-1C9A-69FD43051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5" name="رسم 4">
            <a:extLst>
              <a:ext uri="{FF2B5EF4-FFF2-40B4-BE49-F238E27FC236}">
                <a16:creationId xmlns:a16="http://schemas.microsoft.com/office/drawing/2014/main" id="{E039C4CB-717C-06DE-18FC-742B72E43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grpSp>
        <p:nvGrpSpPr>
          <p:cNvPr id="6" name="مجموعة 5">
            <a:extLst>
              <a:ext uri="{FF2B5EF4-FFF2-40B4-BE49-F238E27FC236}">
                <a16:creationId xmlns:a16="http://schemas.microsoft.com/office/drawing/2014/main" id="{E3B85B01-B8CB-9817-4E57-1EFDACDFB69C}"/>
              </a:ext>
            </a:extLst>
          </p:cNvPr>
          <p:cNvGrpSpPr/>
          <p:nvPr/>
        </p:nvGrpSpPr>
        <p:grpSpPr>
          <a:xfrm>
            <a:off x="1865524" y="1060442"/>
            <a:ext cx="10325242" cy="428911"/>
            <a:chOff x="1865524" y="1060442"/>
            <a:chExt cx="10325242" cy="428911"/>
          </a:xfrm>
        </p:grpSpPr>
        <p:pic>
          <p:nvPicPr>
            <p:cNvPr id="7" name="رسم 6">
              <a:extLst>
                <a:ext uri="{FF2B5EF4-FFF2-40B4-BE49-F238E27FC236}">
                  <a16:creationId xmlns:a16="http://schemas.microsoft.com/office/drawing/2014/main" id="{9962A380-D639-DE42-6332-2181E3D93B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8" name="مربع نص 7">
              <a:extLst>
                <a:ext uri="{FF2B5EF4-FFF2-40B4-BE49-F238E27FC236}">
                  <a16:creationId xmlns:a16="http://schemas.microsoft.com/office/drawing/2014/main" id="{6BF390DF-61D7-AAEF-911C-9B24732EED4E}"/>
                </a:ext>
              </a:extLst>
            </p:cNvPr>
            <p:cNvSpPr txBox="1"/>
            <p:nvPr/>
          </p:nvSpPr>
          <p:spPr>
            <a:xfrm>
              <a:off x="1865524" y="1120021"/>
              <a:ext cx="9552557" cy="369332"/>
            </a:xfrm>
            <a:prstGeom prst="rect">
              <a:avLst/>
            </a:prstGeom>
            <a:noFill/>
          </p:spPr>
          <p:txBody>
            <a:bodyPr wrap="square" rtlCol="1">
              <a:spAutoFit/>
            </a:bodyPr>
            <a:lstStyle/>
            <a:p>
              <a:pPr algn="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إحصائية مقرأة جامعة أم القرى الإلكترونية </a:t>
              </a:r>
              <a:r>
                <a:rPr lang="ar-SA" sz="1400" b="1"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rPr>
                <a:t>للفصل الدراسي الأول 1447</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aphicFrame>
        <p:nvGraphicFramePr>
          <p:cNvPr id="9" name="جدول 8">
            <a:extLst>
              <a:ext uri="{FF2B5EF4-FFF2-40B4-BE49-F238E27FC236}">
                <a16:creationId xmlns:a16="http://schemas.microsoft.com/office/drawing/2014/main" id="{D1BE37BA-4F51-1DB9-33EA-E9A256A05075}"/>
              </a:ext>
            </a:extLst>
          </p:cNvPr>
          <p:cNvGraphicFramePr>
            <a:graphicFrameLocks noGrp="1"/>
          </p:cNvGraphicFramePr>
          <p:nvPr>
            <p:extLst>
              <p:ext uri="{D42A27DB-BD31-4B8C-83A1-F6EECF244321}">
                <p14:modId xmlns:p14="http://schemas.microsoft.com/office/powerpoint/2010/main" val="155478560"/>
              </p:ext>
            </p:extLst>
          </p:nvPr>
        </p:nvGraphicFramePr>
        <p:xfrm>
          <a:off x="1319721" y="1640427"/>
          <a:ext cx="9552558" cy="4115720"/>
        </p:xfrm>
        <a:graphic>
          <a:graphicData uri="http://schemas.openxmlformats.org/drawingml/2006/table">
            <a:tbl>
              <a:tblPr rtl="1" firstRow="1" firstCol="1" bandRow="1">
                <a:tableStyleId>{5C22544A-7EE6-4342-B048-85BDC9FD1C3A}</a:tableStyleId>
              </a:tblPr>
              <a:tblGrid>
                <a:gridCol w="348274">
                  <a:extLst>
                    <a:ext uri="{9D8B030D-6E8A-4147-A177-3AD203B41FA5}">
                      <a16:colId xmlns:a16="http://schemas.microsoft.com/office/drawing/2014/main" val="4112083048"/>
                    </a:ext>
                  </a:extLst>
                </a:gridCol>
                <a:gridCol w="1312285">
                  <a:extLst>
                    <a:ext uri="{9D8B030D-6E8A-4147-A177-3AD203B41FA5}">
                      <a16:colId xmlns:a16="http://schemas.microsoft.com/office/drawing/2014/main" val="2614196782"/>
                    </a:ext>
                  </a:extLst>
                </a:gridCol>
                <a:gridCol w="884158">
                  <a:extLst>
                    <a:ext uri="{9D8B030D-6E8A-4147-A177-3AD203B41FA5}">
                      <a16:colId xmlns:a16="http://schemas.microsoft.com/office/drawing/2014/main" val="2245996360"/>
                    </a:ext>
                  </a:extLst>
                </a:gridCol>
                <a:gridCol w="1347883">
                  <a:extLst>
                    <a:ext uri="{9D8B030D-6E8A-4147-A177-3AD203B41FA5}">
                      <a16:colId xmlns:a16="http://schemas.microsoft.com/office/drawing/2014/main" val="1171141355"/>
                    </a:ext>
                  </a:extLst>
                </a:gridCol>
                <a:gridCol w="866840">
                  <a:extLst>
                    <a:ext uri="{9D8B030D-6E8A-4147-A177-3AD203B41FA5}">
                      <a16:colId xmlns:a16="http://schemas.microsoft.com/office/drawing/2014/main" val="2771477625"/>
                    </a:ext>
                  </a:extLst>
                </a:gridCol>
                <a:gridCol w="3832955">
                  <a:extLst>
                    <a:ext uri="{9D8B030D-6E8A-4147-A177-3AD203B41FA5}">
                      <a16:colId xmlns:a16="http://schemas.microsoft.com/office/drawing/2014/main" val="700404509"/>
                    </a:ext>
                  </a:extLst>
                </a:gridCol>
                <a:gridCol w="960163">
                  <a:extLst>
                    <a:ext uri="{9D8B030D-6E8A-4147-A177-3AD203B41FA5}">
                      <a16:colId xmlns:a16="http://schemas.microsoft.com/office/drawing/2014/main" val="3559731050"/>
                    </a:ext>
                  </a:extLst>
                </a:gridCol>
              </a:tblGrid>
              <a:tr h="919396">
                <a:tc>
                  <a:txBody>
                    <a:bodyPr/>
                    <a:lstStyle/>
                    <a:p>
                      <a:pPr algn="ctr" rtl="1">
                        <a:lnSpc>
                          <a:spcPct val="150000"/>
                        </a:lnSpc>
                        <a:spcAft>
                          <a:spcPts val="800"/>
                        </a:spcAft>
                        <a:buNone/>
                      </a:pPr>
                      <a:r>
                        <a:rPr lang="ar-SA" sz="1000" kern="100">
                          <a:effectLst/>
                        </a:rPr>
                        <a:t>م</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المستفيدين</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الساعات التدريسية المقدمة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الدول والجهات الدولية المستفيدة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اسم الدولة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dirty="0">
                          <a:effectLst/>
                        </a:rPr>
                        <a:t>عدد الصفحات المقروءة والمصححة</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extLst>
                  <a:ext uri="{0D108BD9-81ED-4DB2-BD59-A6C34878D82A}">
                    <a16:rowId xmlns:a16="http://schemas.microsoft.com/office/drawing/2014/main" val="3365752242"/>
                  </a:ext>
                </a:extLst>
              </a:tr>
              <a:tr h="3196324">
                <a:tc>
                  <a:txBody>
                    <a:bodyPr/>
                    <a:lstStyle/>
                    <a:p>
                      <a:pPr algn="ctr" rtl="1">
                        <a:lnSpc>
                          <a:spcPct val="150000"/>
                        </a:lnSpc>
                        <a:spcAft>
                          <a:spcPts val="800"/>
                        </a:spcAft>
                        <a:buNone/>
                      </a:pPr>
                      <a:r>
                        <a:rPr lang="ar-SA" sz="1000" kern="100" dirty="0">
                          <a:effectLst/>
                        </a:rPr>
                        <a:t>1</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11613 طالبا وطالبة</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عدد الساعات التدريسية المقدمة أسبوعيا في شطري الطلاب والطالبات: 120 ساعة </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مجموع عدد الساعات التدريسية المقدمة في المقرأة خلال الفصل الدراسي الثالث  في شطري الطلاب والطالبات:</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2040  ساعة تدريسية     </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74  دولة من خمس قارات من العالم.</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 السعودية، باكستان، العراق، اندونيسيا، نيجيريا، بنغلادش، الفلبين، الجزائر، تشاد، ماليزيا، مصر، سوريا، اليمن، أمريكا، مالي، فلسطين، ألمانيا، </a:t>
                      </a:r>
                      <a:r>
                        <a:rPr lang="ar-SA" sz="900" kern="100" dirty="0" err="1">
                          <a:solidFill>
                            <a:srgbClr val="2A676F"/>
                          </a:solidFill>
                          <a:effectLst/>
                        </a:rPr>
                        <a:t>مينمار</a:t>
                      </a:r>
                      <a:r>
                        <a:rPr lang="ar-SA" sz="900" kern="100" dirty="0">
                          <a:solidFill>
                            <a:srgbClr val="2A676F"/>
                          </a:solidFill>
                          <a:effectLst/>
                        </a:rPr>
                        <a:t>، الامارات، المغرب، كمبوديا، السنغال، ليبيا، إيطاليا، ألبانيا، تونس، عمان، موريشيوس، قطر، البوسنة، الكويت، السودان، سنغافورة، الهند، كندا، فنلندا، جيبوتي، الدنمارك، تايلند، فرنسا، سيرلانكا، المالديف، ايرلندا، أوزباكستان، روسيا، أوغندا، لبنان، اريتريا، غانا، تنزانيا، الأردن، موريتانيا، بريطانيا، استراليا، كشمير، أفغانستان، تركيا، جنوب افريقيا، اثيوبيا، </a:t>
                      </a:r>
                      <a:r>
                        <a:rPr lang="ar-SA" sz="900" kern="100" dirty="0" err="1">
                          <a:solidFill>
                            <a:srgbClr val="2A676F"/>
                          </a:solidFill>
                          <a:effectLst/>
                        </a:rPr>
                        <a:t>موريسيا</a:t>
                      </a:r>
                      <a:r>
                        <a:rPr lang="ar-SA" sz="900" kern="100" dirty="0">
                          <a:solidFill>
                            <a:srgbClr val="2A676F"/>
                          </a:solidFill>
                          <a:effectLst/>
                        </a:rPr>
                        <a:t>، النيجر، كينيا، ساحل العاج، الغابون، غامبيا، الكاميرون، هولندا، بوركينافاسو، توغو، غينيا سيراليون، جزر القمر، الصومال، أفريقيا الوسطى. </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rPr>
                        <a:t>17564 صفحة</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extLst>
                  <a:ext uri="{0D108BD9-81ED-4DB2-BD59-A6C34878D82A}">
                    <a16:rowId xmlns:a16="http://schemas.microsoft.com/office/drawing/2014/main" val="13022134"/>
                  </a:ext>
                </a:extLst>
              </a:tr>
            </a:tbl>
          </a:graphicData>
        </a:graphic>
      </p:graphicFrame>
      <p:pic>
        <p:nvPicPr>
          <p:cNvPr id="2" name="رسم 1">
            <a:extLst>
              <a:ext uri="{FF2B5EF4-FFF2-40B4-BE49-F238E27FC236}">
                <a16:creationId xmlns:a16="http://schemas.microsoft.com/office/drawing/2014/main" id="{0FB94AD6-DAAF-9B4D-684E-E72E05D5CA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180332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37AF0ABA-B462-9978-550C-2C319A2B1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5" name="رسم 4">
            <a:extLst>
              <a:ext uri="{FF2B5EF4-FFF2-40B4-BE49-F238E27FC236}">
                <a16:creationId xmlns:a16="http://schemas.microsoft.com/office/drawing/2014/main" id="{79DB692F-C5D9-FD5C-7636-261BBAF82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grpSp>
        <p:nvGrpSpPr>
          <p:cNvPr id="6" name="مجموعة 5">
            <a:extLst>
              <a:ext uri="{FF2B5EF4-FFF2-40B4-BE49-F238E27FC236}">
                <a16:creationId xmlns:a16="http://schemas.microsoft.com/office/drawing/2014/main" id="{C8F18A70-7EC0-35A3-1032-A4E2FC28D771}"/>
              </a:ext>
            </a:extLst>
          </p:cNvPr>
          <p:cNvGrpSpPr/>
          <p:nvPr/>
        </p:nvGrpSpPr>
        <p:grpSpPr>
          <a:xfrm>
            <a:off x="1865524" y="1060442"/>
            <a:ext cx="10325242" cy="428911"/>
            <a:chOff x="1865524" y="1060442"/>
            <a:chExt cx="10325242" cy="428911"/>
          </a:xfrm>
        </p:grpSpPr>
        <p:pic>
          <p:nvPicPr>
            <p:cNvPr id="7" name="رسم 6">
              <a:extLst>
                <a:ext uri="{FF2B5EF4-FFF2-40B4-BE49-F238E27FC236}">
                  <a16:creationId xmlns:a16="http://schemas.microsoft.com/office/drawing/2014/main" id="{D21CDA0A-CFB2-FAF5-85D1-C9A06DBE7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8" name="مربع نص 7">
              <a:extLst>
                <a:ext uri="{FF2B5EF4-FFF2-40B4-BE49-F238E27FC236}">
                  <a16:creationId xmlns:a16="http://schemas.microsoft.com/office/drawing/2014/main" id="{3194614D-B572-11A5-C2D9-BF4CB124F467}"/>
                </a:ext>
              </a:extLst>
            </p:cNvPr>
            <p:cNvSpPr txBox="1"/>
            <p:nvPr/>
          </p:nvSpPr>
          <p:spPr>
            <a:xfrm>
              <a:off x="1865524" y="1120021"/>
              <a:ext cx="9552557" cy="369332"/>
            </a:xfrm>
            <a:prstGeom prst="rect">
              <a:avLst/>
            </a:prstGeom>
            <a:noFill/>
          </p:spPr>
          <p:txBody>
            <a:bodyPr wrap="square" rtlCol="1">
              <a:spAutoFit/>
            </a:bodyPr>
            <a:lstStyle/>
            <a:p>
              <a:pPr algn="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إحصائية مقرأة جامعة أم القرى الإلكترونية </a:t>
              </a:r>
              <a:r>
                <a:rPr lang="ar-SA" sz="1400" b="1"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rPr>
                <a:t>منذ انطلاقتها</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aphicFrame>
        <p:nvGraphicFramePr>
          <p:cNvPr id="9" name="جدول 8">
            <a:extLst>
              <a:ext uri="{FF2B5EF4-FFF2-40B4-BE49-F238E27FC236}">
                <a16:creationId xmlns:a16="http://schemas.microsoft.com/office/drawing/2014/main" id="{60522E9D-78FB-B24D-E52E-46396CF0F88E}"/>
              </a:ext>
            </a:extLst>
          </p:cNvPr>
          <p:cNvGraphicFramePr>
            <a:graphicFrameLocks noGrp="1"/>
          </p:cNvGraphicFramePr>
          <p:nvPr>
            <p:extLst>
              <p:ext uri="{D42A27DB-BD31-4B8C-83A1-F6EECF244321}">
                <p14:modId xmlns:p14="http://schemas.microsoft.com/office/powerpoint/2010/main" val="3138514054"/>
              </p:ext>
            </p:extLst>
          </p:nvPr>
        </p:nvGraphicFramePr>
        <p:xfrm>
          <a:off x="1325756" y="1655232"/>
          <a:ext cx="9552558" cy="4115720"/>
        </p:xfrm>
        <a:graphic>
          <a:graphicData uri="http://schemas.openxmlformats.org/drawingml/2006/table">
            <a:tbl>
              <a:tblPr rtl="1" firstRow="1" firstCol="1" bandRow="1">
                <a:tableStyleId>{5C22544A-7EE6-4342-B048-85BDC9FD1C3A}</a:tableStyleId>
              </a:tblPr>
              <a:tblGrid>
                <a:gridCol w="348274">
                  <a:extLst>
                    <a:ext uri="{9D8B030D-6E8A-4147-A177-3AD203B41FA5}">
                      <a16:colId xmlns:a16="http://schemas.microsoft.com/office/drawing/2014/main" val="4112083048"/>
                    </a:ext>
                  </a:extLst>
                </a:gridCol>
                <a:gridCol w="1312285">
                  <a:extLst>
                    <a:ext uri="{9D8B030D-6E8A-4147-A177-3AD203B41FA5}">
                      <a16:colId xmlns:a16="http://schemas.microsoft.com/office/drawing/2014/main" val="2614196782"/>
                    </a:ext>
                  </a:extLst>
                </a:gridCol>
                <a:gridCol w="884158">
                  <a:extLst>
                    <a:ext uri="{9D8B030D-6E8A-4147-A177-3AD203B41FA5}">
                      <a16:colId xmlns:a16="http://schemas.microsoft.com/office/drawing/2014/main" val="2245996360"/>
                    </a:ext>
                  </a:extLst>
                </a:gridCol>
                <a:gridCol w="1347883">
                  <a:extLst>
                    <a:ext uri="{9D8B030D-6E8A-4147-A177-3AD203B41FA5}">
                      <a16:colId xmlns:a16="http://schemas.microsoft.com/office/drawing/2014/main" val="1171141355"/>
                    </a:ext>
                  </a:extLst>
                </a:gridCol>
                <a:gridCol w="866840">
                  <a:extLst>
                    <a:ext uri="{9D8B030D-6E8A-4147-A177-3AD203B41FA5}">
                      <a16:colId xmlns:a16="http://schemas.microsoft.com/office/drawing/2014/main" val="2771477625"/>
                    </a:ext>
                  </a:extLst>
                </a:gridCol>
                <a:gridCol w="3832955">
                  <a:extLst>
                    <a:ext uri="{9D8B030D-6E8A-4147-A177-3AD203B41FA5}">
                      <a16:colId xmlns:a16="http://schemas.microsoft.com/office/drawing/2014/main" val="700404509"/>
                    </a:ext>
                  </a:extLst>
                </a:gridCol>
                <a:gridCol w="960163">
                  <a:extLst>
                    <a:ext uri="{9D8B030D-6E8A-4147-A177-3AD203B41FA5}">
                      <a16:colId xmlns:a16="http://schemas.microsoft.com/office/drawing/2014/main" val="3559731050"/>
                    </a:ext>
                  </a:extLst>
                </a:gridCol>
              </a:tblGrid>
              <a:tr h="919396">
                <a:tc>
                  <a:txBody>
                    <a:bodyPr/>
                    <a:lstStyle/>
                    <a:p>
                      <a:pPr algn="ctr" rtl="1">
                        <a:lnSpc>
                          <a:spcPct val="150000"/>
                        </a:lnSpc>
                        <a:spcAft>
                          <a:spcPts val="800"/>
                        </a:spcAft>
                        <a:buNone/>
                      </a:pPr>
                      <a:r>
                        <a:rPr lang="ar-SA" sz="1000" kern="100">
                          <a:effectLst/>
                        </a:rPr>
                        <a:t>م</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المستفيدين</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الساعات التدريسية المقدمة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عدد الدول والجهات الدولية المستفيدة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a:effectLst/>
                        </a:rPr>
                        <a:t>اسم الدولة</a:t>
                      </a:r>
                      <a:endParaRPr lang="en-US" sz="800" kern="10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r>
                        <a:rPr lang="ar-SA" sz="1000" kern="100" dirty="0">
                          <a:effectLst/>
                        </a:rPr>
                        <a:t>عدد الصفحات المقروءة والمصححة</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extLst>
                  <a:ext uri="{0D108BD9-81ED-4DB2-BD59-A6C34878D82A}">
                    <a16:rowId xmlns:a16="http://schemas.microsoft.com/office/drawing/2014/main" val="3365752242"/>
                  </a:ext>
                </a:extLst>
              </a:tr>
              <a:tr h="3196324">
                <a:tc>
                  <a:txBody>
                    <a:bodyPr/>
                    <a:lstStyle/>
                    <a:p>
                      <a:pPr algn="ctr" rtl="1">
                        <a:lnSpc>
                          <a:spcPct val="150000"/>
                        </a:lnSpc>
                        <a:spcAft>
                          <a:spcPts val="800"/>
                        </a:spcAft>
                        <a:buNone/>
                      </a:pPr>
                      <a:r>
                        <a:rPr lang="ar-SA" sz="1000" kern="100" dirty="0">
                          <a:effectLst/>
                        </a:rPr>
                        <a:t>1</a:t>
                      </a:r>
                      <a:endParaRPr lang="en-US" sz="800" kern="100" dirty="0">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accent2"/>
                    </a:solidFill>
                  </a:tcPr>
                </a:tc>
                <a:tc>
                  <a:txBody>
                    <a:bodyPr/>
                    <a:lstStyle/>
                    <a:p>
                      <a:pPr algn="ctr" rtl="0">
                        <a:lnSpc>
                          <a:spcPct val="150000"/>
                        </a:lnSpc>
                        <a:spcAft>
                          <a:spcPts val="800"/>
                        </a:spcAft>
                        <a:buNone/>
                      </a:pP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 </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15201 طالبا وطالبة</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عدد الساعات التدريسية المقدمة أسبوعيا في شطري الطلاب والطالبات: 237  ساعة </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مجموع عدد الساعات التدريسية المقدمة في المقرأة خلال الفصل الدراسي الثالث  في شطري الطلاب والطالبات:</a:t>
                      </a:r>
                      <a:endParaRPr lang="en-US" sz="900" kern="100" dirty="0">
                        <a:solidFill>
                          <a:srgbClr val="2A676F"/>
                        </a:solidFill>
                        <a:effectLst/>
                      </a:endParaRPr>
                    </a:p>
                    <a:p>
                      <a:pPr algn="ctr" rtl="0">
                        <a:lnSpc>
                          <a:spcPct val="150000"/>
                        </a:lnSpc>
                        <a:spcAft>
                          <a:spcPts val="800"/>
                        </a:spcAft>
                        <a:buNone/>
                      </a:pPr>
                      <a:r>
                        <a:rPr lang="ar-SA" sz="900" kern="100" dirty="0">
                          <a:solidFill>
                            <a:srgbClr val="2A676F"/>
                          </a:solidFill>
                          <a:effectLst/>
                        </a:rPr>
                        <a:t>3424  ساعة تدريسية     </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rPr>
                        <a:t>88  دولة من خمس قارات من العالم.</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1">
                        <a:lnSpc>
                          <a:spcPct val="150000"/>
                        </a:lnSpc>
                        <a:spcAft>
                          <a:spcPts val="800"/>
                        </a:spcAft>
                        <a:buNone/>
                      </a:pPr>
                      <a:r>
                        <a:rPr lang="ar-SA" sz="900" kern="100" dirty="0">
                          <a:solidFill>
                            <a:srgbClr val="2A676F"/>
                          </a:solidFill>
                          <a:effectLst/>
                        </a:rPr>
                        <a:t>السعودية، باكستان، العراق، اندونيسيا، نيجيريا، بنغلادش، مالي، الفلبين، الجزائر، تشاد، ماليزيا، مصر، سوريا، اليمن، قرغيزستان، أمريكا، فلسطين، ألمانيا، </a:t>
                      </a:r>
                      <a:r>
                        <a:rPr lang="ar-SA" sz="900" kern="100" dirty="0" err="1">
                          <a:solidFill>
                            <a:srgbClr val="2A676F"/>
                          </a:solidFill>
                          <a:effectLst/>
                        </a:rPr>
                        <a:t>مينمار</a:t>
                      </a:r>
                      <a:r>
                        <a:rPr lang="ar-SA" sz="900" kern="100" dirty="0">
                          <a:solidFill>
                            <a:srgbClr val="2A676F"/>
                          </a:solidFill>
                          <a:effectLst/>
                        </a:rPr>
                        <a:t>، الامارات، المغرب، كمبوديا، السنغال، ليبيا، إيطاليا، ألبانيا، تونس، عمان، موريشيوس، قطر، البوسنة، الكويت، السودان، سنغافورة، الهند، كندا، فنلندا، لبنان، ساحل العاج، جيبوتي، الدنمارك، تايلند، فرنسا، سيرلانكا، روسيا، المالديف، ايرلندا، </a:t>
                      </a:r>
                      <a:r>
                        <a:rPr lang="ar-SA" sz="900" kern="100" dirty="0" err="1">
                          <a:solidFill>
                            <a:srgbClr val="2A676F"/>
                          </a:solidFill>
                          <a:effectLst/>
                        </a:rPr>
                        <a:t>موريسيا</a:t>
                      </a:r>
                      <a:r>
                        <a:rPr lang="ar-SA" sz="900" kern="100" dirty="0">
                          <a:solidFill>
                            <a:srgbClr val="2A676F"/>
                          </a:solidFill>
                          <a:effectLst/>
                        </a:rPr>
                        <a:t>، أوزباكستان، أوغندا، اريتريا، غانا، تنزانيا، الأردن، موريتانيا، بريطانيا، استراليا، كشمير، أفغانستان، تركيا، جنوب افريقيا، اثيوبيا، النيجر، كينيا، الغابون، غامبيا، الكاميرون، هولندا، بوركينافاسو، توغو، غينيا سيراليون، جزر القمر، </a:t>
                      </a:r>
                      <a:r>
                        <a:rPr lang="ar-SA" sz="900" kern="100" dirty="0" err="1">
                          <a:solidFill>
                            <a:srgbClr val="2A676F"/>
                          </a:solidFill>
                          <a:effectLst/>
                        </a:rPr>
                        <a:t>أسبانيا</a:t>
                      </a:r>
                      <a:r>
                        <a:rPr lang="ar-SA" sz="900" kern="100" dirty="0">
                          <a:solidFill>
                            <a:srgbClr val="2A676F"/>
                          </a:solidFill>
                          <a:effectLst/>
                        </a:rPr>
                        <a:t>، الصومال، أفريقيا الوسطى، البحرين، موزنبيق، الكونغو، نيبال، بنين، اليابان، النرويج، السويد، </a:t>
                      </a:r>
                      <a:r>
                        <a:rPr lang="ar-SA" sz="900" kern="100" dirty="0" err="1">
                          <a:solidFill>
                            <a:srgbClr val="2A676F"/>
                          </a:solidFill>
                          <a:effectLst/>
                        </a:rPr>
                        <a:t>غانديا</a:t>
                      </a:r>
                      <a:r>
                        <a:rPr lang="ar-SA" sz="900" kern="100" dirty="0">
                          <a:solidFill>
                            <a:srgbClr val="2A676F"/>
                          </a:solidFill>
                          <a:effectLst/>
                        </a:rPr>
                        <a:t>، كوسوفا، النمسا، البرتغال.  </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tc>
                  <a:txBody>
                    <a:bodyPr/>
                    <a:lstStyle/>
                    <a:p>
                      <a:pPr algn="ctr" rtl="0">
                        <a:lnSpc>
                          <a:spcPct val="150000"/>
                        </a:lnSpc>
                        <a:spcAft>
                          <a:spcPts val="800"/>
                        </a:spcAft>
                        <a:buNone/>
                      </a:pPr>
                      <a:r>
                        <a:rPr lang="ar-SA"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rPr>
                        <a:t>23229 صفحة</a:t>
                      </a:r>
                      <a:endParaRPr lang="en-US" sz="900" kern="100" dirty="0">
                        <a:solidFill>
                          <a:srgbClr val="2A676F"/>
                        </a:solidFill>
                        <a:effectLst/>
                        <a:latin typeface="Calibri" panose="020F0502020204030204" pitchFamily="34" charset="0"/>
                        <a:ea typeface="Calibri" panose="020F0502020204030204" pitchFamily="34" charset="0"/>
                        <a:cs typeface="Arial" panose="020B0604020202020204" pitchFamily="34" charset="0"/>
                      </a:endParaRPr>
                    </a:p>
                  </a:txBody>
                  <a:tcPr marL="47759" marR="47759" marT="0" marB="0" anchor="ctr">
                    <a:solidFill>
                      <a:schemeClr val="bg1">
                        <a:lumMod val="95000"/>
                      </a:schemeClr>
                    </a:solidFill>
                  </a:tcPr>
                </a:tc>
                <a:extLst>
                  <a:ext uri="{0D108BD9-81ED-4DB2-BD59-A6C34878D82A}">
                    <a16:rowId xmlns:a16="http://schemas.microsoft.com/office/drawing/2014/main" val="13022134"/>
                  </a:ext>
                </a:extLst>
              </a:tr>
            </a:tbl>
          </a:graphicData>
        </a:graphic>
      </p:graphicFrame>
      <p:pic>
        <p:nvPicPr>
          <p:cNvPr id="2" name="رسم 1">
            <a:extLst>
              <a:ext uri="{FF2B5EF4-FFF2-40B4-BE49-F238E27FC236}">
                <a16:creationId xmlns:a16="http://schemas.microsoft.com/office/drawing/2014/main" id="{3ABC0A95-1004-CAFF-5E7C-960B5010E7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428866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52A64-7915-DCD3-B62F-387B8C003492}"/>
            </a:ext>
          </a:extLst>
        </p:cNvPr>
        <p:cNvGrpSpPr/>
        <p:nvPr/>
      </p:nvGrpSpPr>
      <p:grpSpPr>
        <a:xfrm>
          <a:off x="0" y="0"/>
          <a:ext cx="0" cy="0"/>
          <a:chOff x="0" y="0"/>
          <a:chExt cx="0" cy="0"/>
        </a:xfrm>
      </p:grpSpPr>
      <p:pic>
        <p:nvPicPr>
          <p:cNvPr id="7" name="صورة 6"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624501D4-9489-B1E6-C48C-0DBDD659A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2904EB9A-98AF-B585-3E77-2880FEE54A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3455" y="5727286"/>
            <a:ext cx="1529715" cy="597218"/>
          </a:xfrm>
          <a:prstGeom prst="rect">
            <a:avLst/>
          </a:prstGeom>
        </p:spPr>
      </p:pic>
      <p:sp>
        <p:nvSpPr>
          <p:cNvPr id="5" name="مستطيل: زوايا مستديرة 4">
            <a:extLst>
              <a:ext uri="{FF2B5EF4-FFF2-40B4-BE49-F238E27FC236}">
                <a16:creationId xmlns:a16="http://schemas.microsoft.com/office/drawing/2014/main" id="{B931EDB8-3DF7-015C-06FF-F18E669E21E5}"/>
              </a:ext>
            </a:extLst>
          </p:cNvPr>
          <p:cNvSpPr/>
          <p:nvPr/>
        </p:nvSpPr>
        <p:spPr>
          <a:xfrm>
            <a:off x="6632035" y="3080825"/>
            <a:ext cx="4507992" cy="24727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مربع نص 67">
            <a:extLst>
              <a:ext uri="{FF2B5EF4-FFF2-40B4-BE49-F238E27FC236}">
                <a16:creationId xmlns:a16="http://schemas.microsoft.com/office/drawing/2014/main" id="{68EEC200-8635-5DC8-8677-A4903C8FB360}"/>
              </a:ext>
            </a:extLst>
          </p:cNvPr>
          <p:cNvSpPr txBox="1"/>
          <p:nvPr/>
        </p:nvSpPr>
        <p:spPr>
          <a:xfrm>
            <a:off x="6745224" y="3181350"/>
            <a:ext cx="4303776" cy="2092881"/>
          </a:xfrm>
          <a:prstGeom prst="rect">
            <a:avLst/>
          </a:prstGeom>
          <a:noFill/>
        </p:spPr>
        <p:txBody>
          <a:bodyPr wrap="square" rtlCol="1">
            <a:spAutoFit/>
          </a:bodyPr>
          <a:lstStyle/>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السلام عليكم ورحمة الله وبركاته:</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a:p>
            <a:pPr algn="r" rtl="1"/>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أتقدم  بخالص الشكر والتقدير على الجهود المبذولة من إدارة الجامعة مديرا وأساتذة  القائمين على هذه المقرأة  وأرجو من الله أن يرزقكم الفردوس الأعلى وأن يزيدكم من فضله.</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أسأل الله أن يبارك لكم في أعمالكم وأن ينفعني وجميع من كان معي في المقرأة بما تعلمنا في تصحيح تلاوة القرآن الكريم. </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جزاكم الله عنا كل خير وجعله الله في ميزان حسناتكم ورفع الله بها درجاتكم في أعلى العليين</a:t>
            </a:r>
            <a:r>
              <a:rPr lang="ar-SA" sz="1300" dirty="0"/>
              <a:t>.</a:t>
            </a:r>
            <a:endParaRPr lang="en-US" sz="1300" dirty="0"/>
          </a:p>
        </p:txBody>
      </p:sp>
      <p:sp>
        <p:nvSpPr>
          <p:cNvPr id="69" name="مربع نص 68">
            <a:extLst>
              <a:ext uri="{FF2B5EF4-FFF2-40B4-BE49-F238E27FC236}">
                <a16:creationId xmlns:a16="http://schemas.microsoft.com/office/drawing/2014/main" id="{DA64CB37-A9AA-6FCD-9EC6-77018AC6CC6A}"/>
              </a:ext>
            </a:extLst>
          </p:cNvPr>
          <p:cNvSpPr txBox="1"/>
          <p:nvPr/>
        </p:nvSpPr>
        <p:spPr>
          <a:xfrm>
            <a:off x="6798032" y="2461986"/>
            <a:ext cx="3177473" cy="369332"/>
          </a:xfrm>
          <a:prstGeom prst="rect">
            <a:avLst/>
          </a:prstGeom>
          <a:noFill/>
        </p:spPr>
        <p:txBody>
          <a:bodyPr wrap="none" rtlCol="1">
            <a:spAutoFit/>
          </a:bodyPr>
          <a:lstStyle/>
          <a:p>
            <a:pPr algn="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سناء صالح بوحيدي - المغرب</a:t>
            </a:r>
          </a:p>
        </p:txBody>
      </p:sp>
      <p:sp>
        <p:nvSpPr>
          <p:cNvPr id="13" name="شكل بيضاوي 12">
            <a:extLst>
              <a:ext uri="{FF2B5EF4-FFF2-40B4-BE49-F238E27FC236}">
                <a16:creationId xmlns:a16="http://schemas.microsoft.com/office/drawing/2014/main" id="{18368A78-09AA-3FD5-1C3B-CFAAE61C9B63}"/>
              </a:ext>
            </a:extLst>
          </p:cNvPr>
          <p:cNvSpPr/>
          <p:nvPr/>
        </p:nvSpPr>
        <p:spPr>
          <a:xfrm>
            <a:off x="10335355" y="2102417"/>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رسم 11">
            <a:extLst>
              <a:ext uri="{FF2B5EF4-FFF2-40B4-BE49-F238E27FC236}">
                <a16:creationId xmlns:a16="http://schemas.microsoft.com/office/drawing/2014/main" id="{DEA08816-86D1-51D4-6FC6-6ED4A4B045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5455" y="2385268"/>
            <a:ext cx="871040" cy="453761"/>
          </a:xfrm>
          <a:prstGeom prst="rect">
            <a:avLst/>
          </a:prstGeom>
        </p:spPr>
      </p:pic>
      <p:pic>
        <p:nvPicPr>
          <p:cNvPr id="2" name="رسم 1">
            <a:extLst>
              <a:ext uri="{FF2B5EF4-FFF2-40B4-BE49-F238E27FC236}">
                <a16:creationId xmlns:a16="http://schemas.microsoft.com/office/drawing/2014/main" id="{CF01A390-96AE-14C3-435A-CF1845D261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853" y="6547195"/>
            <a:ext cx="2443915" cy="164409"/>
          </a:xfrm>
          <a:prstGeom prst="rect">
            <a:avLst/>
          </a:prstGeom>
        </p:spPr>
      </p:pic>
      <p:grpSp>
        <p:nvGrpSpPr>
          <p:cNvPr id="15" name="مجموعة 5">
            <a:extLst>
              <a:ext uri="{FF2B5EF4-FFF2-40B4-BE49-F238E27FC236}">
                <a16:creationId xmlns:a16="http://schemas.microsoft.com/office/drawing/2014/main" id="{403D6125-44F5-FAAD-45CB-138684B1C8C9}"/>
              </a:ext>
            </a:extLst>
          </p:cNvPr>
          <p:cNvGrpSpPr/>
          <p:nvPr/>
        </p:nvGrpSpPr>
        <p:grpSpPr>
          <a:xfrm>
            <a:off x="1865524" y="1060442"/>
            <a:ext cx="10325242" cy="400050"/>
            <a:chOff x="1865524" y="1060442"/>
            <a:chExt cx="10325242" cy="400050"/>
          </a:xfrm>
        </p:grpSpPr>
        <p:pic>
          <p:nvPicPr>
            <p:cNvPr id="18" name="رسم 6">
              <a:extLst>
                <a:ext uri="{FF2B5EF4-FFF2-40B4-BE49-F238E27FC236}">
                  <a16:creationId xmlns:a16="http://schemas.microsoft.com/office/drawing/2014/main" id="{8FB4FF71-8587-2C56-E43F-468188543F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71641" y="1060442"/>
              <a:ext cx="619125" cy="400050"/>
            </a:xfrm>
            <a:prstGeom prst="rect">
              <a:avLst/>
            </a:prstGeom>
          </p:spPr>
        </p:pic>
        <p:sp>
          <p:nvSpPr>
            <p:cNvPr id="19" name="مربع نص 7">
              <a:extLst>
                <a:ext uri="{FF2B5EF4-FFF2-40B4-BE49-F238E27FC236}">
                  <a16:creationId xmlns:a16="http://schemas.microsoft.com/office/drawing/2014/main" id="{CD68672B-829D-CFCA-5579-E88EAFCF2A53}"/>
                </a:ext>
              </a:extLst>
            </p:cNvPr>
            <p:cNvSpPr txBox="1"/>
            <p:nvPr/>
          </p:nvSpPr>
          <p:spPr>
            <a:xfrm>
              <a:off x="1865524" y="1120021"/>
              <a:ext cx="9552557" cy="307777"/>
            </a:xfrm>
            <a:prstGeom prst="rect">
              <a:avLst/>
            </a:prstGeom>
            <a:noFill/>
          </p:spPr>
          <p:txBody>
            <a:bodyPr wrap="square" rtlCol="1">
              <a:spAutoFit/>
            </a:bodyPr>
            <a:lstStyle/>
            <a:p>
              <a:pPr algn="r"/>
              <a:r>
                <a:rPr lang="ar-SA" sz="1400"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قالوا عن المقرأة</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sp>
        <p:nvSpPr>
          <p:cNvPr id="20" name="مستطيل: زوايا مستديرة 4">
            <a:extLst>
              <a:ext uri="{FF2B5EF4-FFF2-40B4-BE49-F238E27FC236}">
                <a16:creationId xmlns:a16="http://schemas.microsoft.com/office/drawing/2014/main" id="{66309260-4DCF-7BA8-FBD0-468590A975A6}"/>
              </a:ext>
            </a:extLst>
          </p:cNvPr>
          <p:cNvSpPr/>
          <p:nvPr/>
        </p:nvSpPr>
        <p:spPr>
          <a:xfrm>
            <a:off x="1588008" y="3080825"/>
            <a:ext cx="4507992" cy="247272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67">
            <a:extLst>
              <a:ext uri="{FF2B5EF4-FFF2-40B4-BE49-F238E27FC236}">
                <a16:creationId xmlns:a16="http://schemas.microsoft.com/office/drawing/2014/main" id="{CB73A355-F15A-3A6D-CF12-FAB55CF025F8}"/>
              </a:ext>
            </a:extLst>
          </p:cNvPr>
          <p:cNvSpPr txBox="1"/>
          <p:nvPr/>
        </p:nvSpPr>
        <p:spPr>
          <a:xfrm>
            <a:off x="1701197" y="3309366"/>
            <a:ext cx="4303776" cy="1892826"/>
          </a:xfrm>
          <a:prstGeom prst="rect">
            <a:avLst/>
          </a:prstGeom>
          <a:noFill/>
        </p:spPr>
        <p:txBody>
          <a:bodyPr wrap="square" rtlCol="1">
            <a:spAutoFit/>
          </a:bodyPr>
          <a:lstStyle/>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بسم الله. بعد التحميد والصلاة على النبي  ، يسعدني جدًّا أن أدرس في هذا الصف مع الأستاذة الدكتورة ابتهال وزميلاتي الأخريات، أتمنى لو كان هذا الصف أطول، لكن القراءة انتهت وعلينا الانتقال إلى الصف التالي، أنا ممتنّةٌ جدًّ للوقت والفرصة التي أتاحتها جامعة أم القرى للدراسة هنا، لا أجد الكلمات الكافية للتعبير عن امتناني العميق، آمل أن نلتقي مجدّدًا في الصف الثاني. هذا البرنامج مفيدٌ جدًا.. .وجزاكم الله خيرًا، ووفقكم لما يحب ويرضى.</a:t>
            </a: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 آمين.</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2" name="مربع نص 68">
            <a:extLst>
              <a:ext uri="{FF2B5EF4-FFF2-40B4-BE49-F238E27FC236}">
                <a16:creationId xmlns:a16="http://schemas.microsoft.com/office/drawing/2014/main" id="{6EEAE602-274D-C75F-4735-E3B651EA4EA7}"/>
              </a:ext>
            </a:extLst>
          </p:cNvPr>
          <p:cNvSpPr txBox="1"/>
          <p:nvPr/>
        </p:nvSpPr>
        <p:spPr>
          <a:xfrm>
            <a:off x="2392734" y="2461986"/>
            <a:ext cx="2484976" cy="369332"/>
          </a:xfrm>
          <a:prstGeom prst="rect">
            <a:avLst/>
          </a:prstGeom>
          <a:noFill/>
        </p:spPr>
        <p:txBody>
          <a:bodyPr wrap="none" rtlCol="1">
            <a:spAutoFit/>
          </a:bodyPr>
          <a:lstStyle/>
          <a:p>
            <a:pPr algn="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اندونيسيا</a:t>
            </a:r>
            <a:r>
              <a:rPr lang="en-US"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 - </a:t>
            </a: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رحمة واتي</a:t>
            </a:r>
          </a:p>
        </p:txBody>
      </p:sp>
      <p:sp>
        <p:nvSpPr>
          <p:cNvPr id="23" name="شكل بيضاوي 12">
            <a:extLst>
              <a:ext uri="{FF2B5EF4-FFF2-40B4-BE49-F238E27FC236}">
                <a16:creationId xmlns:a16="http://schemas.microsoft.com/office/drawing/2014/main" id="{77140218-5AE1-D568-7BCD-99C3DC640E83}"/>
              </a:ext>
            </a:extLst>
          </p:cNvPr>
          <p:cNvSpPr/>
          <p:nvPr/>
        </p:nvSpPr>
        <p:spPr>
          <a:xfrm>
            <a:off x="5291328" y="2102417"/>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4" name="رسم 11">
            <a:extLst>
              <a:ext uri="{FF2B5EF4-FFF2-40B4-BE49-F238E27FC236}">
                <a16:creationId xmlns:a16="http://schemas.microsoft.com/office/drawing/2014/main" id="{73B2D363-E484-E7F5-368D-27F31C683A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1428" y="2385268"/>
            <a:ext cx="871040" cy="453761"/>
          </a:xfrm>
          <a:prstGeom prst="rect">
            <a:avLst/>
          </a:prstGeom>
        </p:spPr>
      </p:pic>
    </p:spTree>
    <p:extLst>
      <p:ext uri="{BB962C8B-B14F-4D97-AF65-F5344CB8AC3E}">
        <p14:creationId xmlns:p14="http://schemas.microsoft.com/office/powerpoint/2010/main" val="397492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3E330-1F19-63DF-240B-AE75F4991085}"/>
            </a:ext>
          </a:extLst>
        </p:cNvPr>
        <p:cNvGrpSpPr/>
        <p:nvPr/>
      </p:nvGrpSpPr>
      <p:grpSpPr>
        <a:xfrm>
          <a:off x="0" y="0"/>
          <a:ext cx="0" cy="0"/>
          <a:chOff x="0" y="0"/>
          <a:chExt cx="0" cy="0"/>
        </a:xfrm>
      </p:grpSpPr>
      <p:pic>
        <p:nvPicPr>
          <p:cNvPr id="7" name="صورة 6"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FEA1C197-26A0-8D9A-D104-5D25EC138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 y="-782348"/>
            <a:ext cx="12189532" cy="7640348"/>
          </a:xfrm>
          <a:prstGeom prst="rect">
            <a:avLst/>
          </a:prstGeom>
        </p:spPr>
      </p:pic>
      <p:pic>
        <p:nvPicPr>
          <p:cNvPr id="4" name="رسم 3">
            <a:extLst>
              <a:ext uri="{FF2B5EF4-FFF2-40B4-BE49-F238E27FC236}">
                <a16:creationId xmlns:a16="http://schemas.microsoft.com/office/drawing/2014/main" id="{67865C3C-5A35-98CD-17C7-09A2448E4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3455" y="5681566"/>
            <a:ext cx="1529715" cy="597218"/>
          </a:xfrm>
          <a:prstGeom prst="rect">
            <a:avLst/>
          </a:prstGeom>
        </p:spPr>
      </p:pic>
      <p:sp>
        <p:nvSpPr>
          <p:cNvPr id="5" name="مستطيل: زوايا مستديرة 4">
            <a:extLst>
              <a:ext uri="{FF2B5EF4-FFF2-40B4-BE49-F238E27FC236}">
                <a16:creationId xmlns:a16="http://schemas.microsoft.com/office/drawing/2014/main" id="{087B904B-89ED-AF86-86BD-13A7A9AC4DE1}"/>
              </a:ext>
            </a:extLst>
          </p:cNvPr>
          <p:cNvSpPr/>
          <p:nvPr/>
        </p:nvSpPr>
        <p:spPr>
          <a:xfrm>
            <a:off x="6632035" y="2303909"/>
            <a:ext cx="4507992" cy="20697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مربع نص 67">
            <a:extLst>
              <a:ext uri="{FF2B5EF4-FFF2-40B4-BE49-F238E27FC236}">
                <a16:creationId xmlns:a16="http://schemas.microsoft.com/office/drawing/2014/main" id="{742EDF9D-AD13-333D-DDC0-58D56286DFF8}"/>
              </a:ext>
            </a:extLst>
          </p:cNvPr>
          <p:cNvSpPr txBox="1"/>
          <p:nvPr/>
        </p:nvSpPr>
        <p:spPr>
          <a:xfrm>
            <a:off x="6632035" y="2427986"/>
            <a:ext cx="4416966" cy="1892826"/>
          </a:xfrm>
          <a:prstGeom prst="rect">
            <a:avLst/>
          </a:prstGeom>
          <a:noFill/>
        </p:spPr>
        <p:txBody>
          <a:bodyPr wrap="square" rtlCol="1">
            <a:spAutoFit/>
          </a:bodyPr>
          <a:lstStyle/>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حقيقة أنا سعيدة بوجودي في هذه المقرأة المباركة في أشرف وأطهر بقاع الأرض، والحمد لله على هذه النعمة العظيمة إذ جعلني إحدى طالبات هذه المقرأة رغم ظروفي وتعثر الاتصال بسبب الحرب في بلدي، فكنت أعد الأيام لدخول الحلقة مع أ. د.. ابتهال، وينتابني الحزن عند انقطاع النت يوم الحلقة، وأظل أترقب عودته لأحظى بهذا الفضل العظيم،  واليوم أنا سعيدة بأن يسّر الله لي حضور الختمة المباركة ، وأسأل الله أن يبارك في هذه المقرأة والقائمين على أمرها أساتذة وإدارة وطلاباً، وأن يتقبل منهم عملهم خالصاً لوجهه الكريم. </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9" name="مربع نص 68">
            <a:extLst>
              <a:ext uri="{FF2B5EF4-FFF2-40B4-BE49-F238E27FC236}">
                <a16:creationId xmlns:a16="http://schemas.microsoft.com/office/drawing/2014/main" id="{E0350EEF-7BAF-5E22-4A5C-474DF996BC64}"/>
              </a:ext>
            </a:extLst>
          </p:cNvPr>
          <p:cNvSpPr txBox="1"/>
          <p:nvPr/>
        </p:nvSpPr>
        <p:spPr>
          <a:xfrm>
            <a:off x="7243667" y="1699478"/>
            <a:ext cx="2731838" cy="369332"/>
          </a:xfrm>
          <a:prstGeom prst="rect">
            <a:avLst/>
          </a:prstGeom>
          <a:noFill/>
        </p:spPr>
        <p:txBody>
          <a:bodyPr wrap="none" rtlCol="1">
            <a:spAutoFit/>
          </a:bodyPr>
          <a:lstStyle/>
          <a:p>
            <a:pPr algn="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ابتسام الزاكي - السودان</a:t>
            </a:r>
          </a:p>
        </p:txBody>
      </p:sp>
      <p:sp>
        <p:nvSpPr>
          <p:cNvPr id="13" name="شكل بيضاوي 12">
            <a:extLst>
              <a:ext uri="{FF2B5EF4-FFF2-40B4-BE49-F238E27FC236}">
                <a16:creationId xmlns:a16="http://schemas.microsoft.com/office/drawing/2014/main" id="{2D98148A-008E-1DB8-410A-96E683CCDC14}"/>
              </a:ext>
            </a:extLst>
          </p:cNvPr>
          <p:cNvSpPr/>
          <p:nvPr/>
        </p:nvSpPr>
        <p:spPr>
          <a:xfrm>
            <a:off x="10335355" y="1431349"/>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رسم 11">
            <a:extLst>
              <a:ext uri="{FF2B5EF4-FFF2-40B4-BE49-F238E27FC236}">
                <a16:creationId xmlns:a16="http://schemas.microsoft.com/office/drawing/2014/main" id="{B6BCE469-4C9A-4D4F-9157-80B000C8F9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3455" y="1545006"/>
            <a:ext cx="871040" cy="453761"/>
          </a:xfrm>
          <a:prstGeom prst="rect">
            <a:avLst/>
          </a:prstGeom>
        </p:spPr>
      </p:pic>
      <p:pic>
        <p:nvPicPr>
          <p:cNvPr id="2" name="رسم 1">
            <a:extLst>
              <a:ext uri="{FF2B5EF4-FFF2-40B4-BE49-F238E27FC236}">
                <a16:creationId xmlns:a16="http://schemas.microsoft.com/office/drawing/2014/main" id="{469841A8-5A03-11D4-70E5-0217702FE1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853" y="6547195"/>
            <a:ext cx="2443915" cy="164409"/>
          </a:xfrm>
          <a:prstGeom prst="rect">
            <a:avLst/>
          </a:prstGeom>
        </p:spPr>
      </p:pic>
      <p:grpSp>
        <p:nvGrpSpPr>
          <p:cNvPr id="15" name="مجموعة 5">
            <a:extLst>
              <a:ext uri="{FF2B5EF4-FFF2-40B4-BE49-F238E27FC236}">
                <a16:creationId xmlns:a16="http://schemas.microsoft.com/office/drawing/2014/main" id="{5DAA5B46-D2F7-4869-AD0C-8D048CBC7C67}"/>
              </a:ext>
            </a:extLst>
          </p:cNvPr>
          <p:cNvGrpSpPr/>
          <p:nvPr/>
        </p:nvGrpSpPr>
        <p:grpSpPr>
          <a:xfrm>
            <a:off x="1865524" y="1060442"/>
            <a:ext cx="10325242" cy="400050"/>
            <a:chOff x="1865524" y="1060442"/>
            <a:chExt cx="10325242" cy="400050"/>
          </a:xfrm>
        </p:grpSpPr>
        <p:pic>
          <p:nvPicPr>
            <p:cNvPr id="18" name="رسم 6">
              <a:extLst>
                <a:ext uri="{FF2B5EF4-FFF2-40B4-BE49-F238E27FC236}">
                  <a16:creationId xmlns:a16="http://schemas.microsoft.com/office/drawing/2014/main" id="{1F9BDA1B-61C4-35DA-C9C5-5F59F91E92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71641" y="1060442"/>
              <a:ext cx="619125" cy="400050"/>
            </a:xfrm>
            <a:prstGeom prst="rect">
              <a:avLst/>
            </a:prstGeom>
          </p:spPr>
        </p:pic>
        <p:sp>
          <p:nvSpPr>
            <p:cNvPr id="19" name="مربع نص 7">
              <a:extLst>
                <a:ext uri="{FF2B5EF4-FFF2-40B4-BE49-F238E27FC236}">
                  <a16:creationId xmlns:a16="http://schemas.microsoft.com/office/drawing/2014/main" id="{F3E74C3A-5599-1CCB-3C9A-2B8223A6ABAD}"/>
                </a:ext>
              </a:extLst>
            </p:cNvPr>
            <p:cNvSpPr txBox="1"/>
            <p:nvPr/>
          </p:nvSpPr>
          <p:spPr>
            <a:xfrm>
              <a:off x="1865524" y="1120021"/>
              <a:ext cx="9552557" cy="307777"/>
            </a:xfrm>
            <a:prstGeom prst="rect">
              <a:avLst/>
            </a:prstGeom>
            <a:noFill/>
          </p:spPr>
          <p:txBody>
            <a:bodyPr wrap="square" rtlCol="1">
              <a:spAutoFit/>
            </a:bodyPr>
            <a:lstStyle/>
            <a:p>
              <a:pPr algn="r"/>
              <a:r>
                <a:rPr lang="ar-SA" sz="1400"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قالوا عن المقرأة</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sp>
        <p:nvSpPr>
          <p:cNvPr id="20" name="مستطيل: زوايا مستديرة 4">
            <a:extLst>
              <a:ext uri="{FF2B5EF4-FFF2-40B4-BE49-F238E27FC236}">
                <a16:creationId xmlns:a16="http://schemas.microsoft.com/office/drawing/2014/main" id="{B229420C-DE63-08F5-6582-B1D1B878EF1C}"/>
              </a:ext>
            </a:extLst>
          </p:cNvPr>
          <p:cNvSpPr/>
          <p:nvPr/>
        </p:nvSpPr>
        <p:spPr>
          <a:xfrm>
            <a:off x="1588008" y="1690937"/>
            <a:ext cx="4507992" cy="107969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67">
            <a:extLst>
              <a:ext uri="{FF2B5EF4-FFF2-40B4-BE49-F238E27FC236}">
                <a16:creationId xmlns:a16="http://schemas.microsoft.com/office/drawing/2014/main" id="{D1CE9F7C-DEBC-57B1-3D69-DC554CA60508}"/>
              </a:ext>
            </a:extLst>
          </p:cNvPr>
          <p:cNvSpPr txBox="1"/>
          <p:nvPr/>
        </p:nvSpPr>
        <p:spPr>
          <a:xfrm>
            <a:off x="1701197" y="1791462"/>
            <a:ext cx="4303776" cy="892552"/>
          </a:xfrm>
          <a:prstGeom prst="rect">
            <a:avLst/>
          </a:prstGeom>
          <a:noFill/>
        </p:spPr>
        <p:txBody>
          <a:bodyPr wrap="square" rtlCol="1">
            <a:spAutoFit/>
          </a:bodyPr>
          <a:lstStyle/>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شكرا جزيلا جامعة أم القرى  على جهودكم في المقرأة  شكرا  للأستاذ الفاضل على صبره وحرصه  </a:t>
            </a: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شكرا للمملكة العربية السعودية على دعمها وخدمة كتاب الله، كانت تجربة رائعة الحمد لله كثيرا.</a:t>
            </a:r>
            <a:endParaRPr lang="en-US" sz="13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22" name="مربع نص 68">
            <a:extLst>
              <a:ext uri="{FF2B5EF4-FFF2-40B4-BE49-F238E27FC236}">
                <a16:creationId xmlns:a16="http://schemas.microsoft.com/office/drawing/2014/main" id="{51C280FA-5C51-BA10-11EF-0C378E079B77}"/>
              </a:ext>
            </a:extLst>
          </p:cNvPr>
          <p:cNvSpPr txBox="1"/>
          <p:nvPr/>
        </p:nvSpPr>
        <p:spPr>
          <a:xfrm>
            <a:off x="1794815" y="1117818"/>
            <a:ext cx="3082895" cy="369332"/>
          </a:xfrm>
          <a:prstGeom prst="rect">
            <a:avLst/>
          </a:prstGeom>
          <a:noFill/>
        </p:spPr>
        <p:txBody>
          <a:bodyPr wrap="none" rtlCol="1">
            <a:spAutoFit/>
          </a:bodyPr>
          <a:lstStyle/>
          <a:p>
            <a:pPr algn="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عرشي عبد المنان - باكستان</a:t>
            </a:r>
          </a:p>
        </p:txBody>
      </p:sp>
      <p:sp>
        <p:nvSpPr>
          <p:cNvPr id="23" name="شكل بيضاوي 12">
            <a:extLst>
              <a:ext uri="{FF2B5EF4-FFF2-40B4-BE49-F238E27FC236}">
                <a16:creationId xmlns:a16="http://schemas.microsoft.com/office/drawing/2014/main" id="{A67E4EC7-606B-7D58-66B3-8FA5420ACBFE}"/>
              </a:ext>
            </a:extLst>
          </p:cNvPr>
          <p:cNvSpPr/>
          <p:nvPr/>
        </p:nvSpPr>
        <p:spPr>
          <a:xfrm>
            <a:off x="5291328" y="758249"/>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4" name="رسم 11">
            <a:extLst>
              <a:ext uri="{FF2B5EF4-FFF2-40B4-BE49-F238E27FC236}">
                <a16:creationId xmlns:a16="http://schemas.microsoft.com/office/drawing/2014/main" id="{A1B2FB59-3C1C-5CD9-18ED-3F0D71DE7E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1428" y="1041100"/>
            <a:ext cx="871040" cy="453761"/>
          </a:xfrm>
          <a:prstGeom prst="rect">
            <a:avLst/>
          </a:prstGeom>
        </p:spPr>
      </p:pic>
      <p:sp>
        <p:nvSpPr>
          <p:cNvPr id="3" name="مستطيل: زوايا مستديرة 4">
            <a:extLst>
              <a:ext uri="{FF2B5EF4-FFF2-40B4-BE49-F238E27FC236}">
                <a16:creationId xmlns:a16="http://schemas.microsoft.com/office/drawing/2014/main" id="{78222CD7-EB35-39FC-33B1-143F38D85F1D}"/>
              </a:ext>
            </a:extLst>
          </p:cNvPr>
          <p:cNvSpPr/>
          <p:nvPr/>
        </p:nvSpPr>
        <p:spPr>
          <a:xfrm>
            <a:off x="1588008" y="3691970"/>
            <a:ext cx="4507992" cy="154630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67">
            <a:extLst>
              <a:ext uri="{FF2B5EF4-FFF2-40B4-BE49-F238E27FC236}">
                <a16:creationId xmlns:a16="http://schemas.microsoft.com/office/drawing/2014/main" id="{1FF16A60-1A17-2F3B-034B-CB55446FD045}"/>
              </a:ext>
            </a:extLst>
          </p:cNvPr>
          <p:cNvSpPr txBox="1"/>
          <p:nvPr/>
        </p:nvSpPr>
        <p:spPr>
          <a:xfrm>
            <a:off x="1825499" y="3765787"/>
            <a:ext cx="4096969" cy="1492716"/>
          </a:xfrm>
          <a:prstGeom prst="rect">
            <a:avLst/>
          </a:prstGeom>
          <a:noFill/>
        </p:spPr>
        <p:txBody>
          <a:bodyPr wrap="square" rtlCol="1">
            <a:spAutoFit/>
          </a:bodyPr>
          <a:lstStyle/>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ما شاء الله، المقرأة كانت تجربة جميلة ومفيدة جدّاً لي، استفدت في تصحيح التلاوة، وتعلمت أحكام التجويد بشكل واضح، وزادت مفرداتي، وتدرّبت على اللغة العربية أكثر.</a:t>
            </a: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كما سعدت بوجود مشاركات من جنسياتٍ مختلفة، الجو كان مريح ومشجّع.</a:t>
            </a:r>
          </a:p>
          <a:p>
            <a:pPr algn="r" rtl="1"/>
            <a:r>
              <a:rPr lang="ar-SA" sz="1300" dirty="0">
                <a:latin typeface="GE SS Two Light" panose="020A0503020102020204" pitchFamily="18" charset="-78"/>
                <a:ea typeface="GE SS Two Light" panose="020A0503020102020204" pitchFamily="18" charset="-78"/>
                <a:cs typeface="GE SS Two Light" panose="020A0503020102020204" pitchFamily="18" charset="-78"/>
              </a:rPr>
              <a:t>جزاك الله خيراً ي أستاذة على لطفك وصبرك، وبارك في علمك وعملك.</a:t>
            </a:r>
          </a:p>
        </p:txBody>
      </p:sp>
      <p:sp>
        <p:nvSpPr>
          <p:cNvPr id="8" name="مربع نص 68">
            <a:extLst>
              <a:ext uri="{FF2B5EF4-FFF2-40B4-BE49-F238E27FC236}">
                <a16:creationId xmlns:a16="http://schemas.microsoft.com/office/drawing/2014/main" id="{FB7B2369-0D72-42E8-1A91-395858FC893C}"/>
              </a:ext>
            </a:extLst>
          </p:cNvPr>
          <p:cNvSpPr txBox="1"/>
          <p:nvPr/>
        </p:nvSpPr>
        <p:spPr>
          <a:xfrm>
            <a:off x="2981510" y="3124303"/>
            <a:ext cx="1803699" cy="369332"/>
          </a:xfrm>
          <a:prstGeom prst="rect">
            <a:avLst/>
          </a:prstGeom>
          <a:noFill/>
        </p:spPr>
        <p:txBody>
          <a:bodyPr wrap="none" rtlCol="1">
            <a:spAutoFit/>
          </a:bodyPr>
          <a:lstStyle/>
          <a:p>
            <a:pPr algn="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نيجيريا</a:t>
            </a:r>
            <a:r>
              <a:rPr lang="en-US"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 -  </a:t>
            </a:r>
            <a:r>
              <a:rPr lang="ar-SA"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عتيقة</a:t>
            </a:r>
          </a:p>
        </p:txBody>
      </p:sp>
      <p:sp>
        <p:nvSpPr>
          <p:cNvPr id="9" name="شكل بيضاوي 12">
            <a:extLst>
              <a:ext uri="{FF2B5EF4-FFF2-40B4-BE49-F238E27FC236}">
                <a16:creationId xmlns:a16="http://schemas.microsoft.com/office/drawing/2014/main" id="{4577BC42-06D2-5F71-A6DA-BEB551AD36B7}"/>
              </a:ext>
            </a:extLst>
          </p:cNvPr>
          <p:cNvSpPr/>
          <p:nvPr/>
        </p:nvSpPr>
        <p:spPr>
          <a:xfrm>
            <a:off x="5291328" y="2800468"/>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0" name="رسم 11">
            <a:extLst>
              <a:ext uri="{FF2B5EF4-FFF2-40B4-BE49-F238E27FC236}">
                <a16:creationId xmlns:a16="http://schemas.microsoft.com/office/drawing/2014/main" id="{1D437831-6021-BF30-CA8D-556FC4E1EF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1428" y="3048237"/>
            <a:ext cx="871040" cy="453761"/>
          </a:xfrm>
          <a:prstGeom prst="rect">
            <a:avLst/>
          </a:prstGeom>
        </p:spPr>
      </p:pic>
    </p:spTree>
    <p:extLst>
      <p:ext uri="{BB962C8B-B14F-4D97-AF65-F5344CB8AC3E}">
        <p14:creationId xmlns:p14="http://schemas.microsoft.com/office/powerpoint/2010/main" val="209523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F8DBA-C516-8735-A54C-25FD6B02BCDB}"/>
            </a:ext>
          </a:extLst>
        </p:cNvPr>
        <p:cNvGrpSpPr/>
        <p:nvPr/>
      </p:nvGrpSpPr>
      <p:grpSpPr>
        <a:xfrm>
          <a:off x="0" y="0"/>
          <a:ext cx="0" cy="0"/>
          <a:chOff x="0" y="0"/>
          <a:chExt cx="0" cy="0"/>
        </a:xfrm>
      </p:grpSpPr>
      <p:pic>
        <p:nvPicPr>
          <p:cNvPr id="7" name="صورة 6"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68F5285E-3B88-50F4-24C0-FC56CFA40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D51BC127-2889-C4F2-C3E9-1E1E7A5374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3455" y="5727286"/>
            <a:ext cx="1529715" cy="597218"/>
          </a:xfrm>
          <a:prstGeom prst="rect">
            <a:avLst/>
          </a:prstGeom>
        </p:spPr>
      </p:pic>
      <p:pic>
        <p:nvPicPr>
          <p:cNvPr id="2" name="رسم 1">
            <a:extLst>
              <a:ext uri="{FF2B5EF4-FFF2-40B4-BE49-F238E27FC236}">
                <a16:creationId xmlns:a16="http://schemas.microsoft.com/office/drawing/2014/main" id="{8FCF168F-2667-5335-670C-B42BEA51C2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853" y="6547195"/>
            <a:ext cx="2443915" cy="164409"/>
          </a:xfrm>
          <a:prstGeom prst="rect">
            <a:avLst/>
          </a:prstGeom>
        </p:spPr>
      </p:pic>
      <p:grpSp>
        <p:nvGrpSpPr>
          <p:cNvPr id="15" name="مجموعة 5">
            <a:extLst>
              <a:ext uri="{FF2B5EF4-FFF2-40B4-BE49-F238E27FC236}">
                <a16:creationId xmlns:a16="http://schemas.microsoft.com/office/drawing/2014/main" id="{BDD92921-CABB-E132-BAF7-3A8AAB0BE86A}"/>
              </a:ext>
            </a:extLst>
          </p:cNvPr>
          <p:cNvGrpSpPr/>
          <p:nvPr/>
        </p:nvGrpSpPr>
        <p:grpSpPr>
          <a:xfrm>
            <a:off x="1865524" y="1060442"/>
            <a:ext cx="10325242" cy="400050"/>
            <a:chOff x="1865524" y="1060442"/>
            <a:chExt cx="10325242" cy="400050"/>
          </a:xfrm>
        </p:grpSpPr>
        <p:pic>
          <p:nvPicPr>
            <p:cNvPr id="18" name="رسم 6">
              <a:extLst>
                <a:ext uri="{FF2B5EF4-FFF2-40B4-BE49-F238E27FC236}">
                  <a16:creationId xmlns:a16="http://schemas.microsoft.com/office/drawing/2014/main" id="{ED4F761A-066C-14DA-D639-21F187CB73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71641" y="1060442"/>
              <a:ext cx="619125" cy="400050"/>
            </a:xfrm>
            <a:prstGeom prst="rect">
              <a:avLst/>
            </a:prstGeom>
          </p:spPr>
        </p:pic>
        <p:sp>
          <p:nvSpPr>
            <p:cNvPr id="19" name="مربع نص 7">
              <a:extLst>
                <a:ext uri="{FF2B5EF4-FFF2-40B4-BE49-F238E27FC236}">
                  <a16:creationId xmlns:a16="http://schemas.microsoft.com/office/drawing/2014/main" id="{BD2D7A93-FC85-3A8E-31AA-5B83D9A51D8B}"/>
                </a:ext>
              </a:extLst>
            </p:cNvPr>
            <p:cNvSpPr txBox="1"/>
            <p:nvPr/>
          </p:nvSpPr>
          <p:spPr>
            <a:xfrm>
              <a:off x="1865524" y="1120021"/>
              <a:ext cx="9552557" cy="307777"/>
            </a:xfrm>
            <a:prstGeom prst="rect">
              <a:avLst/>
            </a:prstGeom>
            <a:noFill/>
          </p:spPr>
          <p:txBody>
            <a:bodyPr wrap="square" rtlCol="1">
              <a:spAutoFit/>
            </a:bodyPr>
            <a:lstStyle/>
            <a:p>
              <a:pPr algn="r"/>
              <a:r>
                <a:rPr lang="ar-SA" sz="1400"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قالوا عن المقرأة</a:t>
              </a:r>
              <a:endParaRPr lang="ar-SA" sz="1400" dirty="0">
                <a:solidFill>
                  <a:schemeClr val="bg1">
                    <a:lumMod val="65000"/>
                  </a:schemeClr>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sp>
        <p:nvSpPr>
          <p:cNvPr id="20" name="مستطيل: زوايا مستديرة 4">
            <a:extLst>
              <a:ext uri="{FF2B5EF4-FFF2-40B4-BE49-F238E27FC236}">
                <a16:creationId xmlns:a16="http://schemas.microsoft.com/office/drawing/2014/main" id="{A68A7A0B-28DA-9181-2AB8-0749D47EC1AE}"/>
              </a:ext>
            </a:extLst>
          </p:cNvPr>
          <p:cNvSpPr/>
          <p:nvPr/>
        </p:nvSpPr>
        <p:spPr>
          <a:xfrm>
            <a:off x="1588008" y="2022543"/>
            <a:ext cx="4507992" cy="386689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67">
            <a:extLst>
              <a:ext uri="{FF2B5EF4-FFF2-40B4-BE49-F238E27FC236}">
                <a16:creationId xmlns:a16="http://schemas.microsoft.com/office/drawing/2014/main" id="{D207D748-1E16-93CE-B4C0-4CDB37188B1B}"/>
              </a:ext>
            </a:extLst>
          </p:cNvPr>
          <p:cNvSpPr txBox="1"/>
          <p:nvPr/>
        </p:nvSpPr>
        <p:spPr>
          <a:xfrm>
            <a:off x="1701197" y="2248662"/>
            <a:ext cx="4303776" cy="3308598"/>
          </a:xfrm>
          <a:prstGeom prst="rect">
            <a:avLst/>
          </a:prstGeom>
          <a:noFill/>
        </p:spPr>
        <p:txBody>
          <a:bodyPr wrap="square" rtlCol="1">
            <a:spAutoFit/>
          </a:bodyPr>
          <a:lstStyle/>
          <a:p>
            <a:pPr rtl="1"/>
            <a:r>
              <a:rPr lang="en-US" sz="1100" dirty="0" err="1">
                <a:latin typeface="+mj-lt"/>
              </a:rPr>
              <a:t>Assalamu'alaikum</a:t>
            </a:r>
            <a:r>
              <a:rPr lang="en-US" sz="1100" dirty="0">
                <a:latin typeface="+mj-lt"/>
              </a:rPr>
              <a:t> Warahmatullahi Wabarakatuh.</a:t>
            </a:r>
          </a:p>
          <a:p>
            <a:pPr rtl="1"/>
            <a:r>
              <a:rPr lang="en-US" sz="1100" dirty="0">
                <a:latin typeface="+mj-lt"/>
              </a:rPr>
              <a:t>I would like to express my sincere gratitude and deep appreciation to you for your leadership, dedication, and continuous efforts in advancing the university and supporting academic excellence. Your vision and commitment have had a meaningful impact on the academic community and have inspired students and staff alike.</a:t>
            </a:r>
          </a:p>
          <a:p>
            <a:pPr rtl="1"/>
            <a:r>
              <a:rPr lang="en-US" sz="1100" dirty="0">
                <a:latin typeface="+mj-lt"/>
              </a:rPr>
              <a:t>I would also like to extend my heartfelt thanks and appreciation to all those responsible for this platform. Their hard work, professionalism, and dedication have provided valuable support, facilitated learning, and created opportunities for growth and collaboration.</a:t>
            </a:r>
          </a:p>
          <a:p>
            <a:pPr rtl="1"/>
            <a:r>
              <a:rPr lang="en-US" sz="1100" dirty="0">
                <a:latin typeface="+mj-lt"/>
              </a:rPr>
              <a:t>May God reward you all abundantly for your efforts, grant you continued success, and bless your work for the benefit of education and society.</a:t>
            </a:r>
          </a:p>
          <a:p>
            <a:pPr rtl="1"/>
            <a:r>
              <a:rPr lang="en-US" sz="1100" dirty="0">
                <a:latin typeface="+mj-lt"/>
              </a:rPr>
              <a:t>Thank you for your time, guidance, and outstanding contributions.</a:t>
            </a:r>
          </a:p>
          <a:p>
            <a:pPr rtl="1"/>
            <a:r>
              <a:rPr lang="en-US" sz="1100" dirty="0">
                <a:latin typeface="+mj-lt"/>
              </a:rPr>
              <a:t>With the highest respect and appreciation</a:t>
            </a:r>
          </a:p>
          <a:p>
            <a:r>
              <a:rPr lang="en-US" sz="1100" dirty="0">
                <a:latin typeface="+mj-lt"/>
              </a:rPr>
              <a:t>Sincerely.</a:t>
            </a:r>
            <a:endParaRPr lang="en-US" sz="2800" dirty="0">
              <a:latin typeface="+mj-lt"/>
            </a:endParaRPr>
          </a:p>
        </p:txBody>
      </p:sp>
      <p:sp>
        <p:nvSpPr>
          <p:cNvPr id="22" name="مربع نص 68">
            <a:extLst>
              <a:ext uri="{FF2B5EF4-FFF2-40B4-BE49-F238E27FC236}">
                <a16:creationId xmlns:a16="http://schemas.microsoft.com/office/drawing/2014/main" id="{CEC4F050-C419-E707-01AE-98FFC704ABD6}"/>
              </a:ext>
            </a:extLst>
          </p:cNvPr>
          <p:cNvSpPr txBox="1"/>
          <p:nvPr/>
        </p:nvSpPr>
        <p:spPr>
          <a:xfrm>
            <a:off x="1701751" y="1309672"/>
            <a:ext cx="3289702" cy="523220"/>
          </a:xfrm>
          <a:prstGeom prst="rect">
            <a:avLst/>
          </a:prstGeom>
          <a:noFill/>
        </p:spPr>
        <p:txBody>
          <a:bodyPr wrap="square" rtlCol="1">
            <a:spAutoFit/>
          </a:bodyPr>
          <a:lstStyle/>
          <a:p>
            <a:r>
              <a:rPr lang="en-US" sz="1400" b="1" dirty="0">
                <a:solidFill>
                  <a:srgbClr val="AC8B46"/>
                </a:solidFill>
                <a:latin typeface="Aharoni" panose="020F0502020204030204" pitchFamily="2" charset="-79"/>
                <a:ea typeface="GE SS Two Bold" panose="020A0503020102020204" pitchFamily="18" charset="-78"/>
                <a:cs typeface="Aharoni" panose="020F0502020204030204" pitchFamily="2" charset="-79"/>
              </a:rPr>
              <a:t>Eva Zulviana Harahap (Yogyakarta, Indonesia)</a:t>
            </a:r>
            <a:endParaRPr lang="ar-SA" sz="1400" b="1" dirty="0">
              <a:solidFill>
                <a:srgbClr val="AC8B46"/>
              </a:solidFill>
              <a:latin typeface="Aharoni" panose="020F0502020204030204" pitchFamily="2" charset="-79"/>
              <a:ea typeface="GE SS Two Bold" panose="020A0503020102020204" pitchFamily="18" charset="-78"/>
              <a:cs typeface="GE SS Two Bold" panose="020A0503020102020204" pitchFamily="18" charset="-78"/>
            </a:endParaRPr>
          </a:p>
        </p:txBody>
      </p:sp>
      <p:sp>
        <p:nvSpPr>
          <p:cNvPr id="23" name="شكل بيضاوي 12">
            <a:extLst>
              <a:ext uri="{FF2B5EF4-FFF2-40B4-BE49-F238E27FC236}">
                <a16:creationId xmlns:a16="http://schemas.microsoft.com/office/drawing/2014/main" id="{E940E1FC-D15B-61EE-B078-4E23F9C0D1A7}"/>
              </a:ext>
            </a:extLst>
          </p:cNvPr>
          <p:cNvSpPr/>
          <p:nvPr/>
        </p:nvSpPr>
        <p:spPr>
          <a:xfrm>
            <a:off x="5291328" y="968561"/>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4" name="رسم 11">
            <a:extLst>
              <a:ext uri="{FF2B5EF4-FFF2-40B4-BE49-F238E27FC236}">
                <a16:creationId xmlns:a16="http://schemas.microsoft.com/office/drawing/2014/main" id="{E24205A3-9947-E55C-CB39-2830EFC90A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51428" y="1251412"/>
            <a:ext cx="871040" cy="453761"/>
          </a:xfrm>
          <a:prstGeom prst="rect">
            <a:avLst/>
          </a:prstGeom>
        </p:spPr>
      </p:pic>
      <p:sp>
        <p:nvSpPr>
          <p:cNvPr id="11" name="مستطيل: زوايا مستديرة 4">
            <a:extLst>
              <a:ext uri="{FF2B5EF4-FFF2-40B4-BE49-F238E27FC236}">
                <a16:creationId xmlns:a16="http://schemas.microsoft.com/office/drawing/2014/main" id="{F1C482A3-79C2-B2DC-450F-B4CB9E8E682E}"/>
              </a:ext>
            </a:extLst>
          </p:cNvPr>
          <p:cNvSpPr/>
          <p:nvPr/>
        </p:nvSpPr>
        <p:spPr>
          <a:xfrm>
            <a:off x="6798360" y="2588393"/>
            <a:ext cx="4507992" cy="31702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67">
            <a:extLst>
              <a:ext uri="{FF2B5EF4-FFF2-40B4-BE49-F238E27FC236}">
                <a16:creationId xmlns:a16="http://schemas.microsoft.com/office/drawing/2014/main" id="{C6FF6CF0-B930-AFCE-B706-4BC208A22E95}"/>
              </a:ext>
            </a:extLst>
          </p:cNvPr>
          <p:cNvSpPr txBox="1"/>
          <p:nvPr/>
        </p:nvSpPr>
        <p:spPr>
          <a:xfrm>
            <a:off x="6911549" y="2777936"/>
            <a:ext cx="4303776" cy="2631490"/>
          </a:xfrm>
          <a:prstGeom prst="rect">
            <a:avLst/>
          </a:prstGeom>
          <a:noFill/>
        </p:spPr>
        <p:txBody>
          <a:bodyPr wrap="square" rtlCol="1">
            <a:spAutoFit/>
          </a:bodyPr>
          <a:lstStyle/>
          <a:p>
            <a:pPr rtl="1"/>
            <a:r>
              <a:rPr lang="en-US" sz="1100" dirty="0">
                <a:latin typeface="+mj-lt"/>
              </a:rPr>
              <a:t>Dear Sir</a:t>
            </a:r>
          </a:p>
          <a:p>
            <a:pPr rtl="1"/>
            <a:r>
              <a:rPr lang="en-US" sz="1100" dirty="0">
                <a:latin typeface="+mj-lt"/>
              </a:rPr>
              <a:t>Through this letter, I would like to express my deepest gratitude and appreciation  to Dr. </a:t>
            </a:r>
            <a:r>
              <a:rPr lang="en-US" sz="1100" dirty="0" err="1">
                <a:latin typeface="+mj-lt"/>
              </a:rPr>
              <a:t>Mu'adi</a:t>
            </a:r>
            <a:r>
              <a:rPr lang="en-US" sz="1100" dirty="0">
                <a:latin typeface="+mj-lt"/>
              </a:rPr>
              <a:t>  for the opportunity you have given me to study at this university</a:t>
            </a:r>
            <a:r>
              <a:rPr lang="ar-SA" sz="1100" dirty="0">
                <a:latin typeface="+mj-lt"/>
              </a:rPr>
              <a:t>.</a:t>
            </a:r>
            <a:endParaRPr lang="en-US" sz="1100" dirty="0">
              <a:latin typeface="+mj-lt"/>
            </a:endParaRPr>
          </a:p>
          <a:p>
            <a:pPr rtl="1"/>
            <a:r>
              <a:rPr lang="en-US" sz="1100" dirty="0">
                <a:latin typeface="+mj-lt"/>
              </a:rPr>
              <a:t>I also express my sincere appreciation and gratitude to all parties responsible for the management and development of this platform. The presence of this platform is very helpful in supporting the learning process, keeping up with the needs of the times</a:t>
            </a:r>
            <a:r>
              <a:rPr lang="ar-SA" sz="1100" dirty="0">
                <a:latin typeface="+mj-lt"/>
              </a:rPr>
              <a:t>.</a:t>
            </a:r>
            <a:endParaRPr lang="en-US" sz="1100" dirty="0">
              <a:latin typeface="+mj-lt"/>
            </a:endParaRPr>
          </a:p>
          <a:p>
            <a:pPr rtl="1"/>
            <a:r>
              <a:rPr lang="en-US" sz="1100" dirty="0">
                <a:latin typeface="+mj-lt"/>
              </a:rPr>
              <a:t>I hope all the efforts and contributions you have made will continue to bring lasting benefits and become a valuable good deed for the world of education and the wider community</a:t>
            </a:r>
            <a:r>
              <a:rPr lang="ar-SA" sz="1100" dirty="0">
                <a:latin typeface="+mj-lt"/>
              </a:rPr>
              <a:t>.</a:t>
            </a:r>
            <a:endParaRPr lang="en-US" sz="1100" dirty="0">
              <a:latin typeface="+mj-lt"/>
            </a:endParaRPr>
          </a:p>
          <a:p>
            <a:pPr rtl="1"/>
            <a:r>
              <a:rPr lang="en-US" sz="1100" dirty="0">
                <a:latin typeface="+mj-lt"/>
              </a:rPr>
              <a:t>This is my letter. I thank you for the attention and dedication of you and all related parties.</a:t>
            </a:r>
          </a:p>
        </p:txBody>
      </p:sp>
      <p:sp>
        <p:nvSpPr>
          <p:cNvPr id="16" name="مربع نص 68">
            <a:extLst>
              <a:ext uri="{FF2B5EF4-FFF2-40B4-BE49-F238E27FC236}">
                <a16:creationId xmlns:a16="http://schemas.microsoft.com/office/drawing/2014/main" id="{319CE918-189B-8A26-BFFF-A4D9E02A077D}"/>
              </a:ext>
            </a:extLst>
          </p:cNvPr>
          <p:cNvSpPr txBox="1"/>
          <p:nvPr/>
        </p:nvSpPr>
        <p:spPr>
          <a:xfrm>
            <a:off x="6912103" y="1875522"/>
            <a:ext cx="3289702" cy="523220"/>
          </a:xfrm>
          <a:prstGeom prst="rect">
            <a:avLst/>
          </a:prstGeom>
          <a:noFill/>
        </p:spPr>
        <p:txBody>
          <a:bodyPr wrap="square" rtlCol="1">
            <a:spAutoFit/>
          </a:bodyPr>
          <a:lstStyle/>
          <a:p>
            <a:r>
              <a:rPr lang="en-US" sz="1400" b="1" dirty="0">
                <a:solidFill>
                  <a:srgbClr val="AC8B46"/>
                </a:solidFill>
                <a:latin typeface="Aharoni" panose="020F0502020204030204" pitchFamily="2" charset="-79"/>
                <a:ea typeface="GE SS Two Bold" panose="020A0503020102020204" pitchFamily="18" charset="-78"/>
                <a:cs typeface="Aharoni" panose="020F0502020204030204" pitchFamily="2" charset="-79"/>
              </a:rPr>
              <a:t>Sitti Hatijah ( North Kalimantan, Indonesia)</a:t>
            </a:r>
            <a:endParaRPr lang="ar-SA" sz="1400" b="1" dirty="0">
              <a:solidFill>
                <a:srgbClr val="AC8B46"/>
              </a:solidFill>
              <a:latin typeface="Aharoni" panose="020F0502020204030204" pitchFamily="2" charset="-79"/>
              <a:ea typeface="GE SS Two Bold" panose="020A0503020102020204" pitchFamily="18" charset="-78"/>
            </a:endParaRPr>
          </a:p>
        </p:txBody>
      </p:sp>
      <p:sp>
        <p:nvSpPr>
          <p:cNvPr id="17" name="شكل بيضاوي 12">
            <a:extLst>
              <a:ext uri="{FF2B5EF4-FFF2-40B4-BE49-F238E27FC236}">
                <a16:creationId xmlns:a16="http://schemas.microsoft.com/office/drawing/2014/main" id="{15D078EE-E4A6-FBA9-7795-0F4B226F0362}"/>
              </a:ext>
            </a:extLst>
          </p:cNvPr>
          <p:cNvSpPr/>
          <p:nvPr/>
        </p:nvSpPr>
        <p:spPr>
          <a:xfrm>
            <a:off x="10501680" y="1534411"/>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5" name="رسم 11">
            <a:extLst>
              <a:ext uri="{FF2B5EF4-FFF2-40B4-BE49-F238E27FC236}">
                <a16:creationId xmlns:a16="http://schemas.microsoft.com/office/drawing/2014/main" id="{5B95B8A6-CDD5-6C0A-0686-E04BA8A390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61780" y="1817262"/>
            <a:ext cx="871040" cy="453761"/>
          </a:xfrm>
          <a:prstGeom prst="rect">
            <a:avLst/>
          </a:prstGeom>
        </p:spPr>
      </p:pic>
    </p:spTree>
    <p:extLst>
      <p:ext uri="{BB962C8B-B14F-4D97-AF65-F5344CB8AC3E}">
        <p14:creationId xmlns:p14="http://schemas.microsoft.com/office/powerpoint/2010/main" val="346940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لقطة شاشة, التصميم, مستطيل, أبيض&#10;&#10;قد يكون المحتوى الذي تم إنشاؤه بواسطة الذكاء الاصطناعي غير صحيح.">
            <a:extLst>
              <a:ext uri="{FF2B5EF4-FFF2-40B4-BE49-F238E27FC236}">
                <a16:creationId xmlns:a16="http://schemas.microsoft.com/office/drawing/2014/main" id="{40ABE6DA-E61B-8C94-23B3-3B6EB7F08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3" name="رسم 2">
            <a:extLst>
              <a:ext uri="{FF2B5EF4-FFF2-40B4-BE49-F238E27FC236}">
                <a16:creationId xmlns:a16="http://schemas.microsoft.com/office/drawing/2014/main" id="{2755D00B-A72B-688F-E86F-FE1B6252B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3690" y="1698269"/>
            <a:ext cx="3324620" cy="2851720"/>
          </a:xfrm>
          <a:prstGeom prst="rect">
            <a:avLst/>
          </a:prstGeom>
        </p:spPr>
      </p:pic>
      <p:sp>
        <p:nvSpPr>
          <p:cNvPr id="8" name="مربع نص 7">
            <a:extLst>
              <a:ext uri="{FF2B5EF4-FFF2-40B4-BE49-F238E27FC236}">
                <a16:creationId xmlns:a16="http://schemas.microsoft.com/office/drawing/2014/main" id="{D8461E21-AA14-A704-7DAE-6EC103521845}"/>
              </a:ext>
            </a:extLst>
          </p:cNvPr>
          <p:cNvSpPr txBox="1"/>
          <p:nvPr/>
        </p:nvSpPr>
        <p:spPr>
          <a:xfrm>
            <a:off x="5129228" y="5895292"/>
            <a:ext cx="1933543" cy="276999"/>
          </a:xfrm>
          <a:prstGeom prst="rect">
            <a:avLst/>
          </a:prstGeom>
          <a:noFill/>
        </p:spPr>
        <p:txBody>
          <a:bodyPr wrap="none" rtlCol="1">
            <a:spAutoFit/>
          </a:bodyPr>
          <a:lstStyle/>
          <a:p>
            <a:pPr algn="r" rtl="1"/>
            <a:r>
              <a:rPr lang="ar-SA" sz="1200" dirty="0">
                <a:latin typeface="GE SS Two Medium" panose="020A0503020102020204" pitchFamily="18" charset="-78"/>
                <a:ea typeface="GE SS Two Medium" panose="020A0503020102020204" pitchFamily="18" charset="-78"/>
                <a:cs typeface="GE SS Two Medium" panose="020A0503020102020204" pitchFamily="18" charset="-78"/>
              </a:rPr>
              <a:t>شرف العلم وشرف المكان</a:t>
            </a:r>
            <a:endParaRPr lang="ar-SA" sz="1200" dirty="0">
              <a:latin typeface="Arial Black" panose="020B0A04020102020204" pitchFamily="34" charset="0"/>
              <a:ea typeface="GE SS Two Medium" panose="020A0503020102020204" pitchFamily="18" charset="-78"/>
              <a:cs typeface="GE SS Two Medium" panose="020A0503020102020204" pitchFamily="18" charset="-78"/>
            </a:endParaRPr>
          </a:p>
        </p:txBody>
      </p:sp>
      <p:pic>
        <p:nvPicPr>
          <p:cNvPr id="9" name="رسم 8">
            <a:extLst>
              <a:ext uri="{FF2B5EF4-FFF2-40B4-BE49-F238E27FC236}">
                <a16:creationId xmlns:a16="http://schemas.microsoft.com/office/drawing/2014/main" id="{94AA5F93-1138-0ECA-6214-4DC4CB4B8E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333437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لقطة شاشة, التصميم, مستطيل, أبيض&#10;&#10;قد يكون المحتوى الذي تم إنشاؤه بواسطة الذكاء الاصطناعي غير صحيح.">
            <a:extLst>
              <a:ext uri="{FF2B5EF4-FFF2-40B4-BE49-F238E27FC236}">
                <a16:creationId xmlns:a16="http://schemas.microsoft.com/office/drawing/2014/main" id="{E52B56A3-B9A5-A438-C9BE-8BA523CBFBE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7" name="رسم 6">
            <a:extLst>
              <a:ext uri="{FF2B5EF4-FFF2-40B4-BE49-F238E27FC236}">
                <a16:creationId xmlns:a16="http://schemas.microsoft.com/office/drawing/2014/main" id="{D74AC048-918E-1282-4061-79F42DAE8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0503" y="2475642"/>
            <a:ext cx="3350994" cy="1833563"/>
          </a:xfrm>
          <a:prstGeom prst="rect">
            <a:avLst/>
          </a:prstGeom>
        </p:spPr>
      </p:pic>
      <p:pic>
        <p:nvPicPr>
          <p:cNvPr id="2" name="رسم 1">
            <a:extLst>
              <a:ext uri="{FF2B5EF4-FFF2-40B4-BE49-F238E27FC236}">
                <a16:creationId xmlns:a16="http://schemas.microsoft.com/office/drawing/2014/main" id="{A5F5E2B7-203C-8DA2-6558-B778C042DD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350262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D38AD1E4-0AC9-8C24-9241-A50C4B3B6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640B4742-2CD1-3E0F-9C7F-324F4ECE40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pic>
        <p:nvPicPr>
          <p:cNvPr id="5" name="رسم 4">
            <a:extLst>
              <a:ext uri="{FF2B5EF4-FFF2-40B4-BE49-F238E27FC236}">
                <a16:creationId xmlns:a16="http://schemas.microsoft.com/office/drawing/2014/main" id="{3404C0A3-F1D7-A7AD-09D6-BC1F4E96B5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6" name="مربع نص 5">
            <a:extLst>
              <a:ext uri="{FF2B5EF4-FFF2-40B4-BE49-F238E27FC236}">
                <a16:creationId xmlns:a16="http://schemas.microsoft.com/office/drawing/2014/main" id="{E0E78182-FD5E-45DD-15FD-95C844CD2F08}"/>
              </a:ext>
            </a:extLst>
          </p:cNvPr>
          <p:cNvSpPr txBox="1"/>
          <p:nvPr/>
        </p:nvSpPr>
        <p:spPr>
          <a:xfrm>
            <a:off x="3124785" y="1091160"/>
            <a:ext cx="8481809" cy="369332"/>
          </a:xfrm>
          <a:prstGeom prst="rect">
            <a:avLst/>
          </a:prstGeom>
          <a:noFill/>
        </p:spPr>
        <p:txBody>
          <a:bodyPr wrap="none" rtlCol="1">
            <a:spAutoFit/>
          </a:bodyPr>
          <a:lstStyle/>
          <a:p>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نائب أمير منطقة مكَّة المكرَّمة يدشِّن منصَّة مقرأة جامعة أمِّ القُرى الإلكترونيَّة</a:t>
            </a:r>
          </a:p>
        </p:txBody>
      </p:sp>
      <p:pic>
        <p:nvPicPr>
          <p:cNvPr id="9" name="صورة 8">
            <a:extLst>
              <a:ext uri="{FF2B5EF4-FFF2-40B4-BE49-F238E27FC236}">
                <a16:creationId xmlns:a16="http://schemas.microsoft.com/office/drawing/2014/main" id="{19686954-42E2-3F5D-66DA-CDCEA065ED8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54968" y="1740308"/>
            <a:ext cx="6882064" cy="3871161"/>
          </a:xfrm>
          <a:prstGeom prst="rect">
            <a:avLst/>
          </a:prstGeom>
          <a:effectLst>
            <a:outerShdw blurRad="50800" dist="38100" dir="2700000" algn="tl" rotWithShape="0">
              <a:prstClr val="black">
                <a:alpha val="40000"/>
              </a:prstClr>
            </a:outerShdw>
          </a:effectLst>
        </p:spPr>
      </p:pic>
      <p:pic>
        <p:nvPicPr>
          <p:cNvPr id="2" name="رسم 1">
            <a:extLst>
              <a:ext uri="{FF2B5EF4-FFF2-40B4-BE49-F238E27FC236}">
                <a16:creationId xmlns:a16="http://schemas.microsoft.com/office/drawing/2014/main" id="{F793E60F-C325-4400-33B7-03B81B332D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352759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8CE3E-CFB2-147B-BBBF-5F15BA38313E}"/>
            </a:ext>
          </a:extLst>
        </p:cNvPr>
        <p:cNvGrpSpPr/>
        <p:nvPr/>
      </p:nvGrpSpPr>
      <p:grpSpPr>
        <a:xfrm>
          <a:off x="0" y="0"/>
          <a:ext cx="0" cy="0"/>
          <a:chOff x="0" y="0"/>
          <a:chExt cx="0" cy="0"/>
        </a:xfrm>
      </p:grpSpPr>
      <p:pic>
        <p:nvPicPr>
          <p:cNvPr id="10" name="صورة 9"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6A931812-48C6-D014-39BA-9C5EBAE4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576F8D6E-338C-E927-3B85-22ECAF7CF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pic>
        <p:nvPicPr>
          <p:cNvPr id="5" name="رسم 4">
            <a:extLst>
              <a:ext uri="{FF2B5EF4-FFF2-40B4-BE49-F238E27FC236}">
                <a16:creationId xmlns:a16="http://schemas.microsoft.com/office/drawing/2014/main" id="{4015ABDB-996C-5EB2-E968-F813DF28AD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942680"/>
            <a:ext cx="619125" cy="517812"/>
          </a:xfrm>
          <a:prstGeom prst="rect">
            <a:avLst/>
          </a:prstGeom>
        </p:spPr>
      </p:pic>
      <p:sp>
        <p:nvSpPr>
          <p:cNvPr id="6" name="مربع نص 5">
            <a:extLst>
              <a:ext uri="{FF2B5EF4-FFF2-40B4-BE49-F238E27FC236}">
                <a16:creationId xmlns:a16="http://schemas.microsoft.com/office/drawing/2014/main" id="{DA3FD10E-1FDD-818A-D46B-4D6900F66D5F}"/>
              </a:ext>
            </a:extLst>
          </p:cNvPr>
          <p:cNvSpPr txBox="1"/>
          <p:nvPr/>
        </p:nvSpPr>
        <p:spPr>
          <a:xfrm>
            <a:off x="1238486" y="883767"/>
            <a:ext cx="10278776" cy="646331"/>
          </a:xfrm>
          <a:prstGeom prst="rect">
            <a:avLst/>
          </a:prstGeom>
          <a:noFill/>
        </p:spPr>
        <p:txBody>
          <a:bodyPr wrap="none" rtlCol="1">
            <a:spAutoFit/>
          </a:bodyPr>
          <a:lstStyle/>
          <a:p>
            <a:pPr algn="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على منصة معرض التعليم الدولي بالرياض : سعادة رئيس الجامعة يطلق مقرأة جامعة أم القرى </a:t>
            </a:r>
          </a:p>
          <a:p>
            <a:pPr algn="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الإلكترونية وبمشاركة وكيل الجامعة للشؤون الأكاديمية وعميد كلية الدعوة وأصول الدين</a:t>
            </a:r>
          </a:p>
        </p:txBody>
      </p:sp>
      <p:pic>
        <p:nvPicPr>
          <p:cNvPr id="9" name="صورة 8">
            <a:extLst>
              <a:ext uri="{FF2B5EF4-FFF2-40B4-BE49-F238E27FC236}">
                <a16:creationId xmlns:a16="http://schemas.microsoft.com/office/drawing/2014/main" id="{367F4604-0AD6-5D4E-241E-0DD6B1E4D8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57526" y="1740308"/>
            <a:ext cx="6105524" cy="3871161"/>
          </a:xfrm>
          <a:prstGeom prst="rect">
            <a:avLst/>
          </a:prstGeom>
          <a:effectLst>
            <a:outerShdw blurRad="50800" dist="38100" dir="2700000" algn="tl" rotWithShape="0">
              <a:prstClr val="black">
                <a:alpha val="40000"/>
              </a:prstClr>
            </a:outerShdw>
          </a:effectLst>
        </p:spPr>
      </p:pic>
      <p:pic>
        <p:nvPicPr>
          <p:cNvPr id="2" name="رسم 1">
            <a:extLst>
              <a:ext uri="{FF2B5EF4-FFF2-40B4-BE49-F238E27FC236}">
                <a16:creationId xmlns:a16="http://schemas.microsoft.com/office/drawing/2014/main" id="{487A87BA-0277-F6B8-9C4C-14B19F17F4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315612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FEB2141A-1FF5-E3E9-B852-815E252D26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13" name="رسم 12">
            <a:extLst>
              <a:ext uri="{FF2B5EF4-FFF2-40B4-BE49-F238E27FC236}">
                <a16:creationId xmlns:a16="http://schemas.microsoft.com/office/drawing/2014/main" id="{BCD81914-A964-26DF-6472-1A7386136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sp>
        <p:nvSpPr>
          <p:cNvPr id="5" name="مربع نص 4">
            <a:extLst>
              <a:ext uri="{FF2B5EF4-FFF2-40B4-BE49-F238E27FC236}">
                <a16:creationId xmlns:a16="http://schemas.microsoft.com/office/drawing/2014/main" id="{4EC0BC8F-0598-143E-35A0-2322DDD2953A}"/>
              </a:ext>
            </a:extLst>
          </p:cNvPr>
          <p:cNvSpPr txBox="1">
            <a:spLocks/>
          </p:cNvSpPr>
          <p:nvPr/>
        </p:nvSpPr>
        <p:spPr>
          <a:xfrm>
            <a:off x="7443216" y="1125188"/>
            <a:ext cx="4128425" cy="369332"/>
          </a:xfrm>
          <a:prstGeom prst="rect">
            <a:avLst/>
          </a:prstGeom>
          <a:noFill/>
        </p:spPr>
        <p:txBody>
          <a:bodyPr wrap="square" rtlCol="1">
            <a:spAutoFit/>
          </a:bodyPr>
          <a:lstStyle/>
          <a:p>
            <a:r>
              <a:rPr lang="ar-DZ"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كلمة عميد كلية الدعوة</a:t>
            </a:r>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 وأصول الدين</a:t>
            </a:r>
            <a:endParaRPr lang="ar-SA"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1" name="رسم 10">
            <a:extLst>
              <a:ext uri="{FF2B5EF4-FFF2-40B4-BE49-F238E27FC236}">
                <a16:creationId xmlns:a16="http://schemas.microsoft.com/office/drawing/2014/main" id="{4E0481DB-7A84-A1B1-1078-5ECFC9545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pic>
        <p:nvPicPr>
          <p:cNvPr id="3" name="رسم 2">
            <a:extLst>
              <a:ext uri="{FF2B5EF4-FFF2-40B4-BE49-F238E27FC236}">
                <a16:creationId xmlns:a16="http://schemas.microsoft.com/office/drawing/2014/main" id="{99CA7CFF-0463-6AB5-20D0-236DC55ECF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853" y="6547195"/>
            <a:ext cx="2443915" cy="164409"/>
          </a:xfrm>
          <a:prstGeom prst="rect">
            <a:avLst/>
          </a:prstGeom>
        </p:spPr>
      </p:pic>
      <p:sp>
        <p:nvSpPr>
          <p:cNvPr id="10" name="مستطيل: زوايا مستديرة 9">
            <a:extLst>
              <a:ext uri="{FF2B5EF4-FFF2-40B4-BE49-F238E27FC236}">
                <a16:creationId xmlns:a16="http://schemas.microsoft.com/office/drawing/2014/main" id="{9BC5F301-1853-861E-58F9-24617568F7A1}"/>
              </a:ext>
            </a:extLst>
          </p:cNvPr>
          <p:cNvSpPr/>
          <p:nvPr/>
        </p:nvSpPr>
        <p:spPr>
          <a:xfrm>
            <a:off x="3140873" y="1636776"/>
            <a:ext cx="8430768" cy="355701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a:extLst>
              <a:ext uri="{FF2B5EF4-FFF2-40B4-BE49-F238E27FC236}">
                <a16:creationId xmlns:a16="http://schemas.microsoft.com/office/drawing/2014/main" id="{5F331FE7-BC60-5F3B-C3AF-446975D63F64}"/>
              </a:ext>
            </a:extLst>
          </p:cNvPr>
          <p:cNvSpPr txBox="1"/>
          <p:nvPr/>
        </p:nvSpPr>
        <p:spPr>
          <a:xfrm>
            <a:off x="3762665" y="1854434"/>
            <a:ext cx="7434072" cy="3108543"/>
          </a:xfrm>
          <a:prstGeom prst="rect">
            <a:avLst/>
          </a:prstGeom>
          <a:noFill/>
        </p:spPr>
        <p:txBody>
          <a:bodyPr wrap="square" rtlCol="1">
            <a:spAutoFit/>
          </a:bodyPr>
          <a:lstStyle/>
          <a:p>
            <a:pPr algn="just" rtl="1"/>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الحمد  لله رب العالمين  والصلاة والسلام على سيد الأولين والآخرين  سيدنا ونبينا محمد وعلى آله وصحبه أجمعين    وبعد:</a:t>
            </a:r>
          </a:p>
          <a:p>
            <a:pPr algn="just" rtl="1"/>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فقد دشن صاحب السمو الملكي الأمير: سعود بن مشعل بن عبدالعزيز  نائب أمير منطقة مكة المكرمة </a:t>
            </a:r>
            <a:r>
              <a:rPr lang="ar-SA" sz="1400" dirty="0">
                <a:latin typeface="GE SS Two Medium" panose="020A0503020102020204" pitchFamily="18" charset="-78"/>
                <a:ea typeface="GE SS Two Medium" panose="020A0503020102020204" pitchFamily="18" charset="-78"/>
                <a:cs typeface="GE SS Two Medium" panose="020A0503020102020204" pitchFamily="18" charset="-78"/>
              </a:rPr>
              <a:t>( </a:t>
            </a:r>
            <a:r>
              <a:rPr lang="ar-SA" sz="1400" b="1" dirty="0">
                <a:latin typeface="GE SS Two Medium" panose="020A0503020102020204" pitchFamily="18" charset="-78"/>
                <a:ea typeface="GE SS Two Medium" panose="020A0503020102020204" pitchFamily="18" charset="-78"/>
                <a:cs typeface="GE SS Two Medium" panose="020A0503020102020204" pitchFamily="18" charset="-78"/>
              </a:rPr>
              <a:t>مقرأة جامعة أم القرى الإلكترونية</a:t>
            </a:r>
            <a:r>
              <a:rPr lang="ar-SA" sz="1400" dirty="0">
                <a:latin typeface="GE SS Two Medium" panose="020A0503020102020204" pitchFamily="18" charset="-78"/>
                <a:ea typeface="GE SS Two Medium" panose="020A0503020102020204" pitchFamily="18" charset="-78"/>
                <a:cs typeface="GE SS Two Medium" panose="020A0503020102020204" pitchFamily="18" charset="-78"/>
              </a:rPr>
              <a:t> )  </a:t>
            </a:r>
            <a:endParaRPr lang="en-US" sz="1400" dirty="0">
              <a:latin typeface="GE SS Two Medium" panose="020A0503020102020204" pitchFamily="18" charset="-78"/>
              <a:ea typeface="GE SS Two Medium" panose="020A0503020102020204" pitchFamily="18" charset="-78"/>
              <a:cs typeface="GE SS Two Medium" panose="020A0503020102020204" pitchFamily="18" charset="-78"/>
            </a:endParaRPr>
          </a:p>
          <a:p>
            <a:pPr algn="just" rtl="1"/>
            <a:r>
              <a:rPr lang="ar-SA" sz="1400" dirty="0">
                <a:latin typeface="GE SS Two Light" panose="020A0503020102020204" pitchFamily="18" charset="-78"/>
                <a:ea typeface="GE SS Two Light" panose="020A0503020102020204" pitchFamily="18" charset="-78"/>
                <a:cs typeface="GE SS Two Light" panose="020A0503020102020204" pitchFamily="18" charset="-78"/>
              </a:rPr>
              <a:t>وبرعاية ومتابعة مستمرة من سعادة رئيس الجامعة أ.د. معدي آل مذهب لمنصة مقرأة جامعة أم القرى الإلكترونية  والتي انطلقت من رحاب جامعة أم القرى تفعيلًا للدور الريادي للجامعة وانطلاقا من رؤيتها في التحول الرقمي وتطويع التقنيات الحديثة لخدمة المجتمع، وتهدف إلى تقديم نموذج عمل جديد في الخدمات التعليمية المقدمة إلى المجتمع الإسلامي دوليًا ومحليًا للناطقين باللغة العربية وغير الناطقين بها بشكل موثوق ذي مرجعيةٍ إسلاميةٍ أكاديميةٍ رسميةٍ  تركز على تقديم خدمة إقراء القرآن الكريم وتحسين تلاوته وضبط أدائه واستخدام التقنيات الحديثة وتقنيات التعلم عن بٌعد لاستيعاب أكبر عدد من المستفيدين من كافة أنحاء العالم عن طريق المنصة وتقديم الخدمات على يد قرٌاء و مشايخ مختصين بالسند المتصل إلى النبي صلى الله عليه وسلم.</a:t>
            </a:r>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2" name="صورة 11" descr="صورة تحتوي على نص, كتاب, أسود وأبيض, ورقة&#10;&#10;قد يكون المحتوى الذي تم إنشاؤه بواسطة الذكاء الاصطناعي غير صحيح.">
            <a:extLst>
              <a:ext uri="{FF2B5EF4-FFF2-40B4-BE49-F238E27FC236}">
                <a16:creationId xmlns:a16="http://schemas.microsoft.com/office/drawing/2014/main" id="{F1C1EB9C-8DA2-656B-7987-F5265DC44F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 y="3779730"/>
            <a:ext cx="3657807" cy="2437927"/>
          </a:xfrm>
          <a:prstGeom prst="rect">
            <a:avLst/>
          </a:prstGeom>
        </p:spPr>
      </p:pic>
      <p:sp>
        <p:nvSpPr>
          <p:cNvPr id="15" name="مربع نص 14">
            <a:extLst>
              <a:ext uri="{FF2B5EF4-FFF2-40B4-BE49-F238E27FC236}">
                <a16:creationId xmlns:a16="http://schemas.microsoft.com/office/drawing/2014/main" id="{07075CB1-1307-7A1F-2173-B297E29163C7}"/>
              </a:ext>
            </a:extLst>
          </p:cNvPr>
          <p:cNvSpPr txBox="1"/>
          <p:nvPr/>
        </p:nvSpPr>
        <p:spPr>
          <a:xfrm>
            <a:off x="3465576" y="4824469"/>
            <a:ext cx="2043684" cy="253916"/>
          </a:xfrm>
          <a:prstGeom prst="rect">
            <a:avLst/>
          </a:prstGeom>
          <a:noFill/>
        </p:spPr>
        <p:txBody>
          <a:bodyPr wrap="square" rtlCol="1">
            <a:spAutoFit/>
          </a:bodyPr>
          <a:lstStyle/>
          <a:p>
            <a:pPr algn="r" rtl="1"/>
            <a:r>
              <a:rPr lang="ar-SA" sz="1050" dirty="0">
                <a:latin typeface="GE SS Two Light" panose="020A0503020102020204" pitchFamily="18" charset="-78"/>
                <a:ea typeface="GE SS Two Light" panose="020A0503020102020204" pitchFamily="18" charset="-78"/>
                <a:cs typeface="GE SS Two Light" panose="020A0503020102020204" pitchFamily="18" charset="-78"/>
              </a:rPr>
              <a:t>د. عبد الله بن موسى الكثيري</a:t>
            </a:r>
            <a:endParaRPr lang="en-US" sz="1050"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60549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صورة 29"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118F9D9A-B026-79D8-5669-C6F133969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B76ABB5F-C17B-513C-E316-220D9EE36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sp>
        <p:nvSpPr>
          <p:cNvPr id="5" name="مربع نص 4">
            <a:extLst>
              <a:ext uri="{FF2B5EF4-FFF2-40B4-BE49-F238E27FC236}">
                <a16:creationId xmlns:a16="http://schemas.microsoft.com/office/drawing/2014/main" id="{36604F1D-47CF-6AE5-B1C4-709F74687BD5}"/>
              </a:ext>
            </a:extLst>
          </p:cNvPr>
          <p:cNvSpPr txBox="1">
            <a:spLocks/>
          </p:cNvSpPr>
          <p:nvPr/>
        </p:nvSpPr>
        <p:spPr>
          <a:xfrm>
            <a:off x="7110163" y="1125188"/>
            <a:ext cx="4461478" cy="369332"/>
          </a:xfrm>
          <a:prstGeom prst="rect">
            <a:avLst/>
          </a:prstGeom>
          <a:noFill/>
        </p:spPr>
        <p:txBody>
          <a:bodyPr wrap="none" rtlCol="1">
            <a:spAutoFit/>
          </a:bodyPr>
          <a:lstStyle/>
          <a:p>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الفيديو التعريفي لمقرأة جامعة أم القرى</a:t>
            </a:r>
            <a:endParaRPr lang="ar-SA"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رسم 5">
            <a:extLst>
              <a:ext uri="{FF2B5EF4-FFF2-40B4-BE49-F238E27FC236}">
                <a16:creationId xmlns:a16="http://schemas.microsoft.com/office/drawing/2014/main" id="{853631B2-FA8E-156C-A682-2E83FC4B3B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16" name="مربع نص 15">
            <a:extLst>
              <a:ext uri="{FF2B5EF4-FFF2-40B4-BE49-F238E27FC236}">
                <a16:creationId xmlns:a16="http://schemas.microsoft.com/office/drawing/2014/main" id="{D5760EBD-0C72-C4C4-4AAD-B71FB3629AA2}"/>
              </a:ext>
            </a:extLst>
          </p:cNvPr>
          <p:cNvSpPr txBox="1"/>
          <p:nvPr/>
        </p:nvSpPr>
        <p:spPr>
          <a:xfrm>
            <a:off x="7699248" y="3993163"/>
            <a:ext cx="712054" cy="369332"/>
          </a:xfrm>
          <a:prstGeom prst="rect">
            <a:avLst/>
          </a:prstGeom>
          <a:noFill/>
        </p:spPr>
        <p:txBody>
          <a:bodyPr wrap="none" rtlCol="1">
            <a:spAutoFit/>
          </a:bodyPr>
          <a:lstStyle/>
          <a:p>
            <a:r>
              <a:rPr lang="ar-SA" dirty="0">
                <a:latin typeface="GE SS Two Medium" panose="020A0503020102020204" pitchFamily="18" charset="-78"/>
                <a:ea typeface="GE SS Two Medium" panose="020A0503020102020204" pitchFamily="18" charset="-78"/>
                <a:cs typeface="GE SS Two Medium" panose="020A0503020102020204" pitchFamily="18" charset="-78"/>
              </a:rPr>
              <a:t>عربي</a:t>
            </a:r>
          </a:p>
        </p:txBody>
      </p:sp>
      <p:sp>
        <p:nvSpPr>
          <p:cNvPr id="17" name="مربع نص 16">
            <a:extLst>
              <a:ext uri="{FF2B5EF4-FFF2-40B4-BE49-F238E27FC236}">
                <a16:creationId xmlns:a16="http://schemas.microsoft.com/office/drawing/2014/main" id="{DD2F07B1-4BB8-3ACB-4A73-03CA86CCE399}"/>
              </a:ext>
            </a:extLst>
          </p:cNvPr>
          <p:cNvSpPr txBox="1"/>
          <p:nvPr/>
        </p:nvSpPr>
        <p:spPr>
          <a:xfrm>
            <a:off x="4097904" y="3993163"/>
            <a:ext cx="957313" cy="369332"/>
          </a:xfrm>
          <a:prstGeom prst="rect">
            <a:avLst/>
          </a:prstGeom>
          <a:noFill/>
        </p:spPr>
        <p:txBody>
          <a:bodyPr wrap="none" rtlCol="1">
            <a:spAutoFit/>
          </a:bodyPr>
          <a:lstStyle/>
          <a:p>
            <a:r>
              <a:rPr lang="ar-SA" dirty="0">
                <a:latin typeface="GE SS Two Medium" panose="020A0503020102020204" pitchFamily="18" charset="-78"/>
                <a:ea typeface="GE SS Two Medium" panose="020A0503020102020204" pitchFamily="18" charset="-78"/>
                <a:cs typeface="GE SS Two Medium" panose="020A0503020102020204" pitchFamily="18" charset="-78"/>
              </a:rPr>
              <a:t>إنجليزي</a:t>
            </a:r>
          </a:p>
        </p:txBody>
      </p:sp>
      <p:pic>
        <p:nvPicPr>
          <p:cNvPr id="22" name="رسم 21">
            <a:hlinkClick r:id="rId7"/>
            <a:extLst>
              <a:ext uri="{FF2B5EF4-FFF2-40B4-BE49-F238E27FC236}">
                <a16:creationId xmlns:a16="http://schemas.microsoft.com/office/drawing/2014/main" id="{DF23D8D3-97A2-ABFF-C6C6-6A34A6F4EB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42474" y="2619708"/>
            <a:ext cx="2225601" cy="1338223"/>
          </a:xfrm>
          <a:prstGeom prst="rect">
            <a:avLst/>
          </a:prstGeom>
          <a:effectLst>
            <a:outerShdw blurRad="50800" dist="38100" dir="2700000" algn="tl" rotWithShape="0">
              <a:prstClr val="black">
                <a:alpha val="40000"/>
              </a:prstClr>
            </a:outerShdw>
          </a:effectLst>
        </p:spPr>
      </p:pic>
      <p:pic>
        <p:nvPicPr>
          <p:cNvPr id="23" name="رسم 22">
            <a:hlinkClick r:id="rId10"/>
            <a:extLst>
              <a:ext uri="{FF2B5EF4-FFF2-40B4-BE49-F238E27FC236}">
                <a16:creationId xmlns:a16="http://schemas.microsoft.com/office/drawing/2014/main" id="{12986FAF-1DDE-192B-0A63-6253A17D2B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3759" y="2619708"/>
            <a:ext cx="2225601" cy="1338223"/>
          </a:xfrm>
          <a:prstGeom prst="rect">
            <a:avLst/>
          </a:prstGeom>
          <a:effectLst>
            <a:outerShdw blurRad="50800" dist="38100" dir="2700000" algn="tl" rotWithShape="0">
              <a:prstClr val="black">
                <a:alpha val="40000"/>
              </a:prstClr>
            </a:outerShdw>
          </a:effectLst>
        </p:spPr>
      </p:pic>
      <p:pic>
        <p:nvPicPr>
          <p:cNvPr id="28" name="رسم 27">
            <a:extLst>
              <a:ext uri="{FF2B5EF4-FFF2-40B4-BE49-F238E27FC236}">
                <a16:creationId xmlns:a16="http://schemas.microsoft.com/office/drawing/2014/main" id="{573DB917-99DB-9AA2-7ED2-DF06139FD9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62094" y="3635420"/>
            <a:ext cx="478808" cy="478808"/>
          </a:xfrm>
          <a:prstGeom prst="rect">
            <a:avLst/>
          </a:prstGeom>
        </p:spPr>
      </p:pic>
      <p:pic>
        <p:nvPicPr>
          <p:cNvPr id="29" name="رسم 28">
            <a:extLst>
              <a:ext uri="{FF2B5EF4-FFF2-40B4-BE49-F238E27FC236}">
                <a16:creationId xmlns:a16="http://schemas.microsoft.com/office/drawing/2014/main" id="{E96F42D7-8884-C162-6349-471AB64F59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59942" y="3635420"/>
            <a:ext cx="478808" cy="478808"/>
          </a:xfrm>
          <a:prstGeom prst="rect">
            <a:avLst/>
          </a:prstGeom>
        </p:spPr>
      </p:pic>
      <p:pic>
        <p:nvPicPr>
          <p:cNvPr id="2" name="رسم 1">
            <a:extLst>
              <a:ext uri="{FF2B5EF4-FFF2-40B4-BE49-F238E27FC236}">
                <a16:creationId xmlns:a16="http://schemas.microsoft.com/office/drawing/2014/main" id="{ADE8ADFE-FAE3-0DEF-C043-C4E9EDA12E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295678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صورة 73"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D80490FC-4ECD-B260-4207-898F4C287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E984E5D7-8AB3-B1AE-02FE-376F3B37D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sp>
        <p:nvSpPr>
          <p:cNvPr id="5" name="مربع نص 4">
            <a:extLst>
              <a:ext uri="{FF2B5EF4-FFF2-40B4-BE49-F238E27FC236}">
                <a16:creationId xmlns:a16="http://schemas.microsoft.com/office/drawing/2014/main" id="{5BC90E48-8FCA-C710-0B06-6605D8F2F3F8}"/>
              </a:ext>
            </a:extLst>
          </p:cNvPr>
          <p:cNvSpPr txBox="1">
            <a:spLocks/>
          </p:cNvSpPr>
          <p:nvPr/>
        </p:nvSpPr>
        <p:spPr>
          <a:xfrm>
            <a:off x="9748351" y="1115761"/>
            <a:ext cx="1824538" cy="369332"/>
          </a:xfrm>
          <a:prstGeom prst="rect">
            <a:avLst/>
          </a:prstGeom>
          <a:noFill/>
        </p:spPr>
        <p:txBody>
          <a:bodyPr wrap="none" rtlCol="1">
            <a:spAutoFit/>
          </a:bodyPr>
          <a:lstStyle/>
          <a:p>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الأدلة التعريفية</a:t>
            </a:r>
            <a:endParaRPr lang="ar-SA"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رسم 5">
            <a:extLst>
              <a:ext uri="{FF2B5EF4-FFF2-40B4-BE49-F238E27FC236}">
                <a16:creationId xmlns:a16="http://schemas.microsoft.com/office/drawing/2014/main" id="{B1C6C3F4-F1D0-932D-119B-8759E181E4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sp>
        <p:nvSpPr>
          <p:cNvPr id="7" name="مربع نص 6">
            <a:extLst>
              <a:ext uri="{FF2B5EF4-FFF2-40B4-BE49-F238E27FC236}">
                <a16:creationId xmlns:a16="http://schemas.microsoft.com/office/drawing/2014/main" id="{08E4FCF3-E7CD-B026-1B25-53231184807B}"/>
              </a:ext>
            </a:extLst>
          </p:cNvPr>
          <p:cNvSpPr txBox="1"/>
          <p:nvPr/>
        </p:nvSpPr>
        <p:spPr>
          <a:xfrm>
            <a:off x="8249788" y="3035161"/>
            <a:ext cx="1483098" cy="369332"/>
          </a:xfrm>
          <a:prstGeom prst="rect">
            <a:avLst/>
          </a:prstGeom>
          <a:noFill/>
        </p:spPr>
        <p:txBody>
          <a:bodyPr wrap="none" rtlCol="1">
            <a:spAutoFit/>
          </a:bodyPr>
          <a:lstStyle/>
          <a:p>
            <a:r>
              <a:rPr lang="ar-SA" dirty="0">
                <a:latin typeface="GE SS Two Medium" panose="020A0503020102020204" pitchFamily="18" charset="-78"/>
                <a:ea typeface="GE SS Two Medium" panose="020A0503020102020204" pitchFamily="18" charset="-78"/>
                <a:cs typeface="GE SS Two Medium" panose="020A0503020102020204" pitchFamily="18" charset="-78"/>
              </a:rPr>
              <a:t>اللغة العربية</a:t>
            </a:r>
          </a:p>
        </p:txBody>
      </p:sp>
      <p:pic>
        <p:nvPicPr>
          <p:cNvPr id="13" name="رسم 12">
            <a:hlinkClick r:id="rId7"/>
            <a:extLst>
              <a:ext uri="{FF2B5EF4-FFF2-40B4-BE49-F238E27FC236}">
                <a16:creationId xmlns:a16="http://schemas.microsoft.com/office/drawing/2014/main" id="{C4BF81D3-C051-FACD-0117-DB995C37F4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53142" y="1882057"/>
            <a:ext cx="1839340" cy="1105969"/>
          </a:xfrm>
          <a:prstGeom prst="rect">
            <a:avLst/>
          </a:prstGeom>
          <a:effectLst>
            <a:outerShdw blurRad="50800" dist="38100" dir="2700000" algn="tl" rotWithShape="0">
              <a:prstClr val="black">
                <a:alpha val="40000"/>
              </a:prstClr>
            </a:outerShdw>
          </a:effectLst>
        </p:spPr>
      </p:pic>
      <p:pic>
        <p:nvPicPr>
          <p:cNvPr id="14" name="رسم 13">
            <a:extLst>
              <a:ext uri="{FF2B5EF4-FFF2-40B4-BE49-F238E27FC236}">
                <a16:creationId xmlns:a16="http://schemas.microsoft.com/office/drawing/2014/main" id="{8B517B37-2371-016F-F606-279D0443CD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6329" y="2704721"/>
            <a:ext cx="395709" cy="395709"/>
          </a:xfrm>
          <a:prstGeom prst="rect">
            <a:avLst/>
          </a:prstGeom>
        </p:spPr>
      </p:pic>
      <p:sp>
        <p:nvSpPr>
          <p:cNvPr id="24" name="مربع نص 23">
            <a:extLst>
              <a:ext uri="{FF2B5EF4-FFF2-40B4-BE49-F238E27FC236}">
                <a16:creationId xmlns:a16="http://schemas.microsoft.com/office/drawing/2014/main" id="{1F5ACF51-E1C9-230B-A3F4-2BA8E2668F45}"/>
              </a:ext>
            </a:extLst>
          </p:cNvPr>
          <p:cNvSpPr txBox="1"/>
          <p:nvPr/>
        </p:nvSpPr>
        <p:spPr>
          <a:xfrm>
            <a:off x="5754858" y="3063442"/>
            <a:ext cx="1253869" cy="338554"/>
          </a:xfrm>
          <a:prstGeom prst="rect">
            <a:avLst/>
          </a:prstGeom>
          <a:noFill/>
        </p:spPr>
        <p:txBody>
          <a:bodyPr wrap="none" rtlCol="1">
            <a:spAutoFit/>
          </a:bodyPr>
          <a:lstStyle/>
          <a:p>
            <a:r>
              <a:rPr lang="ar-SA" sz="1600" dirty="0">
                <a:latin typeface="GE SS Two Medium" panose="020A0503020102020204" pitchFamily="18" charset="-78"/>
                <a:ea typeface="GE SS Two Medium" panose="020A0503020102020204" pitchFamily="18" charset="-78"/>
                <a:cs typeface="GE SS Two Medium" panose="020A0503020102020204" pitchFamily="18" charset="-78"/>
              </a:rPr>
              <a:t>اللغة الأردية</a:t>
            </a:r>
          </a:p>
        </p:txBody>
      </p:sp>
      <p:pic>
        <p:nvPicPr>
          <p:cNvPr id="25" name="رسم 24">
            <a:hlinkClick r:id="rId12"/>
            <a:extLst>
              <a:ext uri="{FF2B5EF4-FFF2-40B4-BE49-F238E27FC236}">
                <a16:creationId xmlns:a16="http://schemas.microsoft.com/office/drawing/2014/main" id="{70722AA6-4DE5-5624-A679-71BE49FFA4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5512" y="1882057"/>
            <a:ext cx="1839340" cy="1105969"/>
          </a:xfrm>
          <a:prstGeom prst="rect">
            <a:avLst/>
          </a:prstGeom>
          <a:effectLst>
            <a:outerShdw blurRad="50800" dist="38100" dir="2700000" algn="tl" rotWithShape="0">
              <a:prstClr val="black">
                <a:alpha val="40000"/>
              </a:prstClr>
            </a:outerShdw>
          </a:effectLst>
        </p:spPr>
      </p:pic>
      <p:pic>
        <p:nvPicPr>
          <p:cNvPr id="26" name="رسم 25">
            <a:extLst>
              <a:ext uri="{FF2B5EF4-FFF2-40B4-BE49-F238E27FC236}">
                <a16:creationId xmlns:a16="http://schemas.microsoft.com/office/drawing/2014/main" id="{83F4C53B-AD69-0DFB-4043-6C8680865A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8699" y="2704721"/>
            <a:ext cx="395709" cy="395709"/>
          </a:xfrm>
          <a:prstGeom prst="rect">
            <a:avLst/>
          </a:prstGeom>
        </p:spPr>
      </p:pic>
      <p:sp>
        <p:nvSpPr>
          <p:cNvPr id="46" name="مربع نص 45">
            <a:extLst>
              <a:ext uri="{FF2B5EF4-FFF2-40B4-BE49-F238E27FC236}">
                <a16:creationId xmlns:a16="http://schemas.microsoft.com/office/drawing/2014/main" id="{B9B5E187-0B56-A4A8-DCE2-AE028F83FD15}"/>
              </a:ext>
            </a:extLst>
          </p:cNvPr>
          <p:cNvSpPr txBox="1"/>
          <p:nvPr/>
        </p:nvSpPr>
        <p:spPr>
          <a:xfrm>
            <a:off x="2916256" y="3063442"/>
            <a:ext cx="1558440" cy="338554"/>
          </a:xfrm>
          <a:prstGeom prst="rect">
            <a:avLst/>
          </a:prstGeom>
          <a:noFill/>
        </p:spPr>
        <p:txBody>
          <a:bodyPr wrap="none" rtlCol="1">
            <a:spAutoFit/>
          </a:bodyPr>
          <a:lstStyle/>
          <a:p>
            <a:pPr algn="ctr"/>
            <a:r>
              <a:rPr lang="ar-SA" sz="1600" dirty="0">
                <a:latin typeface="GE SS Two Medium" panose="020A0503020102020204" pitchFamily="18" charset="-78"/>
                <a:ea typeface="GE SS Two Medium" panose="020A0503020102020204" pitchFamily="18" charset="-78"/>
                <a:cs typeface="GE SS Two Medium" panose="020A0503020102020204" pitchFamily="18" charset="-78"/>
              </a:rPr>
              <a:t>اللغة الانجليزية</a:t>
            </a:r>
          </a:p>
        </p:txBody>
      </p:sp>
      <p:pic>
        <p:nvPicPr>
          <p:cNvPr id="47" name="رسم 46">
            <a:hlinkClick r:id="rId13"/>
            <a:extLst>
              <a:ext uri="{FF2B5EF4-FFF2-40B4-BE49-F238E27FC236}">
                <a16:creationId xmlns:a16="http://schemas.microsoft.com/office/drawing/2014/main" id="{FCEC8CA2-5BBF-6717-E479-9900C56DCB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7882" y="1882057"/>
            <a:ext cx="1839340" cy="1105969"/>
          </a:xfrm>
          <a:prstGeom prst="rect">
            <a:avLst/>
          </a:prstGeom>
          <a:effectLst>
            <a:outerShdw blurRad="50800" dist="38100" dir="2700000" algn="tl" rotWithShape="0">
              <a:prstClr val="black">
                <a:alpha val="40000"/>
              </a:prstClr>
            </a:outerShdw>
          </a:effectLst>
        </p:spPr>
      </p:pic>
      <p:pic>
        <p:nvPicPr>
          <p:cNvPr id="48" name="رسم 47">
            <a:extLst>
              <a:ext uri="{FF2B5EF4-FFF2-40B4-BE49-F238E27FC236}">
                <a16:creationId xmlns:a16="http://schemas.microsoft.com/office/drawing/2014/main" id="{60AF74A9-499C-40FB-50B4-CCA567F072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71069" y="2704721"/>
            <a:ext cx="395709" cy="395709"/>
          </a:xfrm>
          <a:prstGeom prst="rect">
            <a:avLst/>
          </a:prstGeom>
        </p:spPr>
      </p:pic>
      <p:sp>
        <p:nvSpPr>
          <p:cNvPr id="63" name="مربع نص 62">
            <a:extLst>
              <a:ext uri="{FF2B5EF4-FFF2-40B4-BE49-F238E27FC236}">
                <a16:creationId xmlns:a16="http://schemas.microsoft.com/office/drawing/2014/main" id="{9F61FE06-2857-201C-A769-A1DFE28C1DC8}"/>
              </a:ext>
            </a:extLst>
          </p:cNvPr>
          <p:cNvSpPr txBox="1"/>
          <p:nvPr/>
        </p:nvSpPr>
        <p:spPr>
          <a:xfrm>
            <a:off x="8053142" y="4884755"/>
            <a:ext cx="1821332" cy="369332"/>
          </a:xfrm>
          <a:prstGeom prst="rect">
            <a:avLst/>
          </a:prstGeom>
          <a:noFill/>
        </p:spPr>
        <p:txBody>
          <a:bodyPr wrap="none" rtlCol="1">
            <a:spAutoFit/>
          </a:bodyPr>
          <a:lstStyle/>
          <a:p>
            <a:r>
              <a:rPr lang="ar-SA" dirty="0">
                <a:latin typeface="GE SS Two Medium" panose="020A0503020102020204" pitchFamily="18" charset="-78"/>
                <a:ea typeface="GE SS Two Medium" panose="020A0503020102020204" pitchFamily="18" charset="-78"/>
                <a:cs typeface="GE SS Two Medium" panose="020A0503020102020204" pitchFamily="18" charset="-78"/>
              </a:rPr>
              <a:t>اللغة </a:t>
            </a:r>
            <a:r>
              <a:rPr lang="ar-SA" sz="1600" dirty="0">
                <a:latin typeface="GE SS Two Medium" panose="020A0503020102020204" pitchFamily="18" charset="-78"/>
                <a:ea typeface="GE SS Two Medium" panose="020A0503020102020204" pitchFamily="18" charset="-78"/>
                <a:cs typeface="GE SS Two Medium" panose="020A0503020102020204" pitchFamily="18" charset="-78"/>
              </a:rPr>
              <a:t>الاندونيسية</a:t>
            </a:r>
          </a:p>
        </p:txBody>
      </p:sp>
      <p:pic>
        <p:nvPicPr>
          <p:cNvPr id="64" name="رسم 63">
            <a:hlinkClick r:id="rId14"/>
            <a:extLst>
              <a:ext uri="{FF2B5EF4-FFF2-40B4-BE49-F238E27FC236}">
                <a16:creationId xmlns:a16="http://schemas.microsoft.com/office/drawing/2014/main" id="{EA54073E-343E-9BBF-C776-BE4BD6D3A0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53142" y="3720284"/>
            <a:ext cx="1839340" cy="1105969"/>
          </a:xfrm>
          <a:prstGeom prst="rect">
            <a:avLst/>
          </a:prstGeom>
          <a:effectLst>
            <a:outerShdw blurRad="50800" dist="38100" dir="2700000" algn="tl" rotWithShape="0">
              <a:prstClr val="black">
                <a:alpha val="40000"/>
              </a:prstClr>
            </a:outerShdw>
          </a:effectLst>
        </p:spPr>
      </p:pic>
      <p:pic>
        <p:nvPicPr>
          <p:cNvPr id="65" name="رسم 64">
            <a:extLst>
              <a:ext uri="{FF2B5EF4-FFF2-40B4-BE49-F238E27FC236}">
                <a16:creationId xmlns:a16="http://schemas.microsoft.com/office/drawing/2014/main" id="{8B44ADCB-B912-E472-F691-B7DD99519D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6329" y="4542948"/>
            <a:ext cx="395709" cy="395709"/>
          </a:xfrm>
          <a:prstGeom prst="rect">
            <a:avLst/>
          </a:prstGeom>
        </p:spPr>
      </p:pic>
      <p:sp>
        <p:nvSpPr>
          <p:cNvPr id="67" name="مربع نص 66">
            <a:extLst>
              <a:ext uri="{FF2B5EF4-FFF2-40B4-BE49-F238E27FC236}">
                <a16:creationId xmlns:a16="http://schemas.microsoft.com/office/drawing/2014/main" id="{404E91E0-F0F3-AF77-554E-571A6C64690C}"/>
              </a:ext>
            </a:extLst>
          </p:cNvPr>
          <p:cNvSpPr txBox="1"/>
          <p:nvPr/>
        </p:nvSpPr>
        <p:spPr>
          <a:xfrm>
            <a:off x="5593595" y="4901669"/>
            <a:ext cx="1523174" cy="338554"/>
          </a:xfrm>
          <a:prstGeom prst="rect">
            <a:avLst/>
          </a:prstGeom>
          <a:noFill/>
        </p:spPr>
        <p:txBody>
          <a:bodyPr wrap="none" rtlCol="1">
            <a:spAutoFit/>
          </a:bodyPr>
          <a:lstStyle/>
          <a:p>
            <a:r>
              <a:rPr lang="ar-SA" sz="1600" dirty="0">
                <a:latin typeface="GE SS Two Medium" panose="020A0503020102020204" pitchFamily="18" charset="-78"/>
                <a:ea typeface="GE SS Two Medium" panose="020A0503020102020204" pitchFamily="18" charset="-78"/>
                <a:cs typeface="GE SS Two Medium" panose="020A0503020102020204" pitchFamily="18" charset="-78"/>
              </a:rPr>
              <a:t>اللغة الفرنسية</a:t>
            </a:r>
          </a:p>
        </p:txBody>
      </p:sp>
      <p:pic>
        <p:nvPicPr>
          <p:cNvPr id="68" name="رسم 67">
            <a:hlinkClick r:id="rId15"/>
            <a:extLst>
              <a:ext uri="{FF2B5EF4-FFF2-40B4-BE49-F238E27FC236}">
                <a16:creationId xmlns:a16="http://schemas.microsoft.com/office/drawing/2014/main" id="{208B6576-2706-35D4-C3CF-D7AD04EA3F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5512" y="3720284"/>
            <a:ext cx="1839340" cy="1105969"/>
          </a:xfrm>
          <a:prstGeom prst="rect">
            <a:avLst/>
          </a:prstGeom>
          <a:effectLst>
            <a:outerShdw blurRad="50800" dist="38100" dir="2700000" algn="tl" rotWithShape="0">
              <a:prstClr val="black">
                <a:alpha val="40000"/>
              </a:prstClr>
            </a:outerShdw>
          </a:effectLst>
        </p:spPr>
      </p:pic>
      <p:pic>
        <p:nvPicPr>
          <p:cNvPr id="69" name="رسم 68">
            <a:extLst>
              <a:ext uri="{FF2B5EF4-FFF2-40B4-BE49-F238E27FC236}">
                <a16:creationId xmlns:a16="http://schemas.microsoft.com/office/drawing/2014/main" id="{22C3A5C7-8DEA-2D3F-25A5-49EE135BA2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88699" y="4542948"/>
            <a:ext cx="395709" cy="395709"/>
          </a:xfrm>
          <a:prstGeom prst="rect">
            <a:avLst/>
          </a:prstGeom>
        </p:spPr>
      </p:pic>
      <p:sp>
        <p:nvSpPr>
          <p:cNvPr id="71" name="مربع نص 70">
            <a:extLst>
              <a:ext uri="{FF2B5EF4-FFF2-40B4-BE49-F238E27FC236}">
                <a16:creationId xmlns:a16="http://schemas.microsoft.com/office/drawing/2014/main" id="{4F3E0CA5-DF14-1D38-38FA-B8F64A9950CD}"/>
              </a:ext>
            </a:extLst>
          </p:cNvPr>
          <p:cNvSpPr txBox="1"/>
          <p:nvPr/>
        </p:nvSpPr>
        <p:spPr>
          <a:xfrm>
            <a:off x="3025260" y="4901669"/>
            <a:ext cx="1449436" cy="338554"/>
          </a:xfrm>
          <a:prstGeom prst="rect">
            <a:avLst/>
          </a:prstGeom>
          <a:noFill/>
        </p:spPr>
        <p:txBody>
          <a:bodyPr wrap="none" rtlCol="1">
            <a:spAutoFit/>
          </a:bodyPr>
          <a:lstStyle/>
          <a:p>
            <a:r>
              <a:rPr lang="ar-SA" sz="1600" dirty="0">
                <a:latin typeface="GE SS Two Medium" panose="020A0503020102020204" pitchFamily="18" charset="-78"/>
                <a:ea typeface="GE SS Two Medium" panose="020A0503020102020204" pitchFamily="18" charset="-78"/>
                <a:cs typeface="GE SS Two Medium" panose="020A0503020102020204" pitchFamily="18" charset="-78"/>
              </a:rPr>
              <a:t>اللغة الماليزية</a:t>
            </a:r>
          </a:p>
        </p:txBody>
      </p:sp>
      <p:pic>
        <p:nvPicPr>
          <p:cNvPr id="72" name="رسم 71">
            <a:hlinkClick r:id="rId16"/>
            <a:extLst>
              <a:ext uri="{FF2B5EF4-FFF2-40B4-BE49-F238E27FC236}">
                <a16:creationId xmlns:a16="http://schemas.microsoft.com/office/drawing/2014/main" id="{3740B915-3AA2-6CF4-26DB-6713E7394E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7882" y="3720284"/>
            <a:ext cx="1839340" cy="1105969"/>
          </a:xfrm>
          <a:prstGeom prst="rect">
            <a:avLst/>
          </a:prstGeom>
          <a:effectLst>
            <a:outerShdw blurRad="50800" dist="38100" dir="2700000" algn="tl" rotWithShape="0">
              <a:prstClr val="black">
                <a:alpha val="40000"/>
              </a:prstClr>
            </a:outerShdw>
          </a:effectLst>
        </p:spPr>
      </p:pic>
      <p:pic>
        <p:nvPicPr>
          <p:cNvPr id="73" name="رسم 72">
            <a:extLst>
              <a:ext uri="{FF2B5EF4-FFF2-40B4-BE49-F238E27FC236}">
                <a16:creationId xmlns:a16="http://schemas.microsoft.com/office/drawing/2014/main" id="{00BC502E-5403-9AB4-7999-1C7206519F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71069" y="4542948"/>
            <a:ext cx="395709" cy="395709"/>
          </a:xfrm>
          <a:prstGeom prst="rect">
            <a:avLst/>
          </a:prstGeom>
        </p:spPr>
      </p:pic>
      <p:pic>
        <p:nvPicPr>
          <p:cNvPr id="2" name="رسم 1">
            <a:extLst>
              <a:ext uri="{FF2B5EF4-FFF2-40B4-BE49-F238E27FC236}">
                <a16:creationId xmlns:a16="http://schemas.microsoft.com/office/drawing/2014/main" id="{A8D4312E-E831-D95D-92FD-784D3BB02A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0853" y="6547195"/>
            <a:ext cx="2443915" cy="164409"/>
          </a:xfrm>
          <a:prstGeom prst="rect">
            <a:avLst/>
          </a:prstGeom>
        </p:spPr>
      </p:pic>
    </p:spTree>
    <p:extLst>
      <p:ext uri="{BB962C8B-B14F-4D97-AF65-F5344CB8AC3E}">
        <p14:creationId xmlns:p14="http://schemas.microsoft.com/office/powerpoint/2010/main" val="373541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20B951AC-0739-2E15-ABC9-E79A8FB014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AE28E9CE-C1D6-6654-8F4C-161C62C3CA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455" y="5727286"/>
            <a:ext cx="1529715" cy="597218"/>
          </a:xfrm>
          <a:prstGeom prst="rect">
            <a:avLst/>
          </a:prstGeom>
        </p:spPr>
      </p:pic>
      <p:sp>
        <p:nvSpPr>
          <p:cNvPr id="5" name="مربع نص 4">
            <a:extLst>
              <a:ext uri="{FF2B5EF4-FFF2-40B4-BE49-F238E27FC236}">
                <a16:creationId xmlns:a16="http://schemas.microsoft.com/office/drawing/2014/main" id="{D6F26C2C-DE04-4BB5-5352-23A78AC36040}"/>
              </a:ext>
            </a:extLst>
          </p:cNvPr>
          <p:cNvSpPr txBox="1">
            <a:spLocks/>
          </p:cNvSpPr>
          <p:nvPr/>
        </p:nvSpPr>
        <p:spPr>
          <a:xfrm>
            <a:off x="9557677" y="1125188"/>
            <a:ext cx="1320635" cy="369332"/>
          </a:xfrm>
          <a:prstGeom prst="rect">
            <a:avLst/>
          </a:prstGeom>
          <a:noFill/>
        </p:spPr>
        <p:txBody>
          <a:bodyPr wrap="none" rtlCol="1">
            <a:spAutoFit/>
          </a:bodyPr>
          <a:lstStyle/>
          <a:p>
            <a:r>
              <a:rPr lang="ar-SA" b="1"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rPr>
              <a:t>توصيف المقررات</a:t>
            </a:r>
            <a:endParaRPr lang="ar-SA" dirty="0">
              <a:solidFill>
                <a:srgbClr val="AC8B46"/>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6" name="رسم 5">
            <a:extLst>
              <a:ext uri="{FF2B5EF4-FFF2-40B4-BE49-F238E27FC236}">
                <a16:creationId xmlns:a16="http://schemas.microsoft.com/office/drawing/2014/main" id="{5D902C04-C415-0D47-0E47-6C006F03FB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1641" y="1060442"/>
            <a:ext cx="619125" cy="400050"/>
          </a:xfrm>
          <a:prstGeom prst="rect">
            <a:avLst/>
          </a:prstGeom>
        </p:spPr>
      </p:pic>
      <p:pic>
        <p:nvPicPr>
          <p:cNvPr id="25" name="رسم 24">
            <a:extLst>
              <a:ext uri="{FF2B5EF4-FFF2-40B4-BE49-F238E27FC236}">
                <a16:creationId xmlns:a16="http://schemas.microsoft.com/office/drawing/2014/main" id="{F2FD3A7D-FBE9-9631-CC17-912DBB5DCB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853" y="6547195"/>
            <a:ext cx="2443915" cy="164409"/>
          </a:xfrm>
          <a:prstGeom prst="rect">
            <a:avLst/>
          </a:prstGeom>
        </p:spPr>
      </p:pic>
      <p:grpSp>
        <p:nvGrpSpPr>
          <p:cNvPr id="40" name="مجموعة 39">
            <a:extLst>
              <a:ext uri="{FF2B5EF4-FFF2-40B4-BE49-F238E27FC236}">
                <a16:creationId xmlns:a16="http://schemas.microsoft.com/office/drawing/2014/main" id="{8E137826-8014-3CB6-80AE-248ED867AB50}"/>
              </a:ext>
            </a:extLst>
          </p:cNvPr>
          <p:cNvGrpSpPr/>
          <p:nvPr/>
        </p:nvGrpSpPr>
        <p:grpSpPr>
          <a:xfrm>
            <a:off x="7994053" y="2383012"/>
            <a:ext cx="1563624" cy="1898833"/>
            <a:chOff x="8654370" y="2419588"/>
            <a:chExt cx="1563624" cy="1898833"/>
          </a:xfrm>
        </p:grpSpPr>
        <p:sp>
          <p:nvSpPr>
            <p:cNvPr id="26" name="مستطيل: زوايا مستديرة 25">
              <a:extLst>
                <a:ext uri="{FF2B5EF4-FFF2-40B4-BE49-F238E27FC236}">
                  <a16:creationId xmlns:a16="http://schemas.microsoft.com/office/drawing/2014/main" id="{92B9ABB0-84AF-8CE9-D5D2-39548F6177F2}"/>
                </a:ext>
              </a:extLst>
            </p:cNvPr>
            <p:cNvSpPr/>
            <p:nvPr/>
          </p:nvSpPr>
          <p:spPr>
            <a:xfrm>
              <a:off x="8654370" y="2419588"/>
              <a:ext cx="1563624" cy="156362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ربع نص 26">
              <a:extLst>
                <a:ext uri="{FF2B5EF4-FFF2-40B4-BE49-F238E27FC236}">
                  <a16:creationId xmlns:a16="http://schemas.microsoft.com/office/drawing/2014/main" id="{ACDFC307-139F-C90D-75D8-FB4EBC98B77B}"/>
                </a:ext>
              </a:extLst>
            </p:cNvPr>
            <p:cNvSpPr txBox="1"/>
            <p:nvPr/>
          </p:nvSpPr>
          <p:spPr>
            <a:xfrm>
              <a:off x="8830888" y="4010644"/>
              <a:ext cx="1210588" cy="307777"/>
            </a:xfrm>
            <a:prstGeom prst="rect">
              <a:avLst/>
            </a:prstGeom>
            <a:noFill/>
          </p:spPr>
          <p:txBody>
            <a:bodyPr wrap="none" rtlCol="1">
              <a:spAutoFit/>
            </a:bodyPr>
            <a:lstStyle/>
            <a:p>
              <a:r>
                <a:rPr lang="ar-SA" sz="1400" dirty="0">
                  <a:solidFill>
                    <a:srgbClr val="AC8B46"/>
                  </a:solidFill>
                  <a:latin typeface="GE SS Two Light" panose="020A0503020102020204" pitchFamily="18" charset="-78"/>
                  <a:ea typeface="GE SS Two Light" panose="020A0503020102020204" pitchFamily="18" charset="-78"/>
                  <a:cs typeface="GE SS Two Light" panose="020A0503020102020204" pitchFamily="18" charset="-78"/>
                </a:rPr>
                <a:t>المستوى الأول</a:t>
              </a:r>
            </a:p>
          </p:txBody>
        </p:sp>
        <p:pic>
          <p:nvPicPr>
            <p:cNvPr id="33" name="رسم 32">
              <a:extLst>
                <a:ext uri="{FF2B5EF4-FFF2-40B4-BE49-F238E27FC236}">
                  <a16:creationId xmlns:a16="http://schemas.microsoft.com/office/drawing/2014/main" id="{261333C2-7B01-3B86-9874-BC395C7F87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80747" y="2645965"/>
              <a:ext cx="1110870" cy="1110870"/>
            </a:xfrm>
            <a:prstGeom prst="rect">
              <a:avLst/>
            </a:prstGeom>
          </p:spPr>
        </p:pic>
      </p:grpSp>
      <p:grpSp>
        <p:nvGrpSpPr>
          <p:cNvPr id="39" name="مجموعة 38">
            <a:extLst>
              <a:ext uri="{FF2B5EF4-FFF2-40B4-BE49-F238E27FC236}">
                <a16:creationId xmlns:a16="http://schemas.microsoft.com/office/drawing/2014/main" id="{E537566D-DD64-E450-6046-B7890C443F21}"/>
              </a:ext>
            </a:extLst>
          </p:cNvPr>
          <p:cNvGrpSpPr/>
          <p:nvPr/>
        </p:nvGrpSpPr>
        <p:grpSpPr>
          <a:xfrm>
            <a:off x="5614002" y="2383012"/>
            <a:ext cx="1563624" cy="1898833"/>
            <a:chOff x="6231210" y="2419588"/>
            <a:chExt cx="1563624" cy="1898833"/>
          </a:xfrm>
        </p:grpSpPr>
        <p:sp>
          <p:nvSpPr>
            <p:cNvPr id="28" name="مستطيل: زوايا مستديرة 27">
              <a:extLst>
                <a:ext uri="{FF2B5EF4-FFF2-40B4-BE49-F238E27FC236}">
                  <a16:creationId xmlns:a16="http://schemas.microsoft.com/office/drawing/2014/main" id="{9927F5FE-5F72-1646-A463-D74473EEE653}"/>
                </a:ext>
              </a:extLst>
            </p:cNvPr>
            <p:cNvSpPr/>
            <p:nvPr/>
          </p:nvSpPr>
          <p:spPr>
            <a:xfrm>
              <a:off x="6231210" y="2419588"/>
              <a:ext cx="1563624" cy="156362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ربع نص 28">
              <a:extLst>
                <a:ext uri="{FF2B5EF4-FFF2-40B4-BE49-F238E27FC236}">
                  <a16:creationId xmlns:a16="http://schemas.microsoft.com/office/drawing/2014/main" id="{59C2C581-82F0-730C-FEF7-457912BE46E6}"/>
                </a:ext>
              </a:extLst>
            </p:cNvPr>
            <p:cNvSpPr txBox="1"/>
            <p:nvPr/>
          </p:nvSpPr>
          <p:spPr>
            <a:xfrm>
              <a:off x="6358690" y="4010644"/>
              <a:ext cx="1276311" cy="307777"/>
            </a:xfrm>
            <a:prstGeom prst="rect">
              <a:avLst/>
            </a:prstGeom>
            <a:noFill/>
          </p:spPr>
          <p:txBody>
            <a:bodyPr wrap="none" rtlCol="1">
              <a:spAutoFit/>
            </a:bodyPr>
            <a:lstStyle/>
            <a:p>
              <a:r>
                <a:rPr lang="ar-SA" sz="1400" dirty="0">
                  <a:solidFill>
                    <a:srgbClr val="AC8B46"/>
                  </a:solidFill>
                  <a:latin typeface="GE SS Two Light" panose="020A0503020102020204" pitchFamily="18" charset="-78"/>
                  <a:ea typeface="GE SS Two Light" panose="020A0503020102020204" pitchFamily="18" charset="-78"/>
                  <a:cs typeface="GE SS Two Light" panose="020A0503020102020204" pitchFamily="18" charset="-78"/>
                </a:rPr>
                <a:t>المستوى الثاني</a:t>
              </a:r>
            </a:p>
          </p:txBody>
        </p:sp>
        <p:pic>
          <p:nvPicPr>
            <p:cNvPr id="35" name="رسم 34">
              <a:extLst>
                <a:ext uri="{FF2B5EF4-FFF2-40B4-BE49-F238E27FC236}">
                  <a16:creationId xmlns:a16="http://schemas.microsoft.com/office/drawing/2014/main" id="{F2756C91-7834-CB0B-0164-EAC5F48913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1410" y="2645965"/>
              <a:ext cx="1110870" cy="1110870"/>
            </a:xfrm>
            <a:prstGeom prst="rect">
              <a:avLst/>
            </a:prstGeom>
          </p:spPr>
        </p:pic>
      </p:grpSp>
      <p:grpSp>
        <p:nvGrpSpPr>
          <p:cNvPr id="38" name="مجموعة 37">
            <a:extLst>
              <a:ext uri="{FF2B5EF4-FFF2-40B4-BE49-F238E27FC236}">
                <a16:creationId xmlns:a16="http://schemas.microsoft.com/office/drawing/2014/main" id="{35757EBC-569A-E687-AF4B-9A02F7F7BD8B}"/>
              </a:ext>
            </a:extLst>
          </p:cNvPr>
          <p:cNvGrpSpPr/>
          <p:nvPr/>
        </p:nvGrpSpPr>
        <p:grpSpPr>
          <a:xfrm>
            <a:off x="3229916" y="2383012"/>
            <a:ext cx="1563624" cy="1898833"/>
            <a:chOff x="3808050" y="2419588"/>
            <a:chExt cx="1563624" cy="1898833"/>
          </a:xfrm>
        </p:grpSpPr>
        <p:sp>
          <p:nvSpPr>
            <p:cNvPr id="30" name="مستطيل: زوايا مستديرة 29">
              <a:extLst>
                <a:ext uri="{FF2B5EF4-FFF2-40B4-BE49-F238E27FC236}">
                  <a16:creationId xmlns:a16="http://schemas.microsoft.com/office/drawing/2014/main" id="{FCA4BA61-5BF2-2104-2D6F-07436E336B55}"/>
                </a:ext>
              </a:extLst>
            </p:cNvPr>
            <p:cNvSpPr/>
            <p:nvPr/>
          </p:nvSpPr>
          <p:spPr>
            <a:xfrm>
              <a:off x="3808050" y="2419588"/>
              <a:ext cx="1563624" cy="156362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a:extLst>
                <a:ext uri="{FF2B5EF4-FFF2-40B4-BE49-F238E27FC236}">
                  <a16:creationId xmlns:a16="http://schemas.microsoft.com/office/drawing/2014/main" id="{E92D2576-4D5A-04D9-4D2A-39AD28726A00}"/>
                </a:ext>
              </a:extLst>
            </p:cNvPr>
            <p:cNvSpPr txBox="1"/>
            <p:nvPr/>
          </p:nvSpPr>
          <p:spPr>
            <a:xfrm>
              <a:off x="3946096" y="4010644"/>
              <a:ext cx="1287532" cy="307777"/>
            </a:xfrm>
            <a:prstGeom prst="rect">
              <a:avLst/>
            </a:prstGeom>
            <a:noFill/>
          </p:spPr>
          <p:txBody>
            <a:bodyPr wrap="none" rtlCol="1">
              <a:spAutoFit/>
            </a:bodyPr>
            <a:lstStyle/>
            <a:p>
              <a:r>
                <a:rPr lang="ar-SA" sz="1400" dirty="0">
                  <a:solidFill>
                    <a:srgbClr val="AC8B46"/>
                  </a:solidFill>
                  <a:latin typeface="GE SS Two Light" panose="020A0503020102020204" pitchFamily="18" charset="-78"/>
                  <a:ea typeface="GE SS Two Light" panose="020A0503020102020204" pitchFamily="18" charset="-78"/>
                  <a:cs typeface="GE SS Two Light" panose="020A0503020102020204" pitchFamily="18" charset="-78"/>
                </a:rPr>
                <a:t>المستوى الثالث</a:t>
              </a:r>
            </a:p>
          </p:txBody>
        </p:sp>
        <p:pic>
          <p:nvPicPr>
            <p:cNvPr id="37" name="رسم 36">
              <a:extLst>
                <a:ext uri="{FF2B5EF4-FFF2-40B4-BE49-F238E27FC236}">
                  <a16:creationId xmlns:a16="http://schemas.microsoft.com/office/drawing/2014/main" id="{CE1AAE3F-CA03-80B4-9E93-E44A414352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34427" y="2645965"/>
              <a:ext cx="1110870" cy="1110870"/>
            </a:xfrm>
            <a:prstGeom prst="rect">
              <a:avLst/>
            </a:prstGeom>
          </p:spPr>
        </p:pic>
      </p:grpSp>
    </p:spTree>
    <p:extLst>
      <p:ext uri="{BB962C8B-B14F-4D97-AF65-F5344CB8AC3E}">
        <p14:creationId xmlns:p14="http://schemas.microsoft.com/office/powerpoint/2010/main" val="30842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لقطة شاشة, أبيض, خط, مستطيل&#10;&#10;قد يكون المحتوى الذي تم إنشاؤه بواسطة الذكاء الاصطناعي غير صحيح.">
            <a:extLst>
              <a:ext uri="{FF2B5EF4-FFF2-40B4-BE49-F238E27FC236}">
                <a16:creationId xmlns:a16="http://schemas.microsoft.com/office/drawing/2014/main" id="{731CB654-FB96-2B92-8B63-3D1409337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pic>
        <p:nvPicPr>
          <p:cNvPr id="4" name="رسم 3">
            <a:extLst>
              <a:ext uri="{FF2B5EF4-FFF2-40B4-BE49-F238E27FC236}">
                <a16:creationId xmlns:a16="http://schemas.microsoft.com/office/drawing/2014/main" id="{910E77B9-3D88-ECD8-C8F6-F766CAC9E2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3455" y="5727286"/>
            <a:ext cx="1529715" cy="597218"/>
          </a:xfrm>
          <a:prstGeom prst="rect">
            <a:avLst/>
          </a:prstGeom>
        </p:spPr>
      </p:pic>
      <p:sp>
        <p:nvSpPr>
          <p:cNvPr id="5" name="مستطيل: زوايا مستديرة 4">
            <a:extLst>
              <a:ext uri="{FF2B5EF4-FFF2-40B4-BE49-F238E27FC236}">
                <a16:creationId xmlns:a16="http://schemas.microsoft.com/office/drawing/2014/main" id="{41B6D038-492B-8D34-E2F2-74F866899172}"/>
              </a:ext>
            </a:extLst>
          </p:cNvPr>
          <p:cNvSpPr/>
          <p:nvPr/>
        </p:nvSpPr>
        <p:spPr>
          <a:xfrm>
            <a:off x="6632035" y="1631091"/>
            <a:ext cx="4507992" cy="392245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a:extLst>
              <a:ext uri="{FF2B5EF4-FFF2-40B4-BE49-F238E27FC236}">
                <a16:creationId xmlns:a16="http://schemas.microsoft.com/office/drawing/2014/main" id="{A9692A03-1668-7839-8F05-B762817F501E}"/>
              </a:ext>
            </a:extLst>
          </p:cNvPr>
          <p:cNvSpPr txBox="1"/>
          <p:nvPr/>
        </p:nvSpPr>
        <p:spPr>
          <a:xfrm>
            <a:off x="8765343" y="1087421"/>
            <a:ext cx="1465466" cy="523220"/>
          </a:xfrm>
          <a:prstGeom prst="rect">
            <a:avLst/>
          </a:prstGeom>
          <a:noFill/>
        </p:spPr>
        <p:txBody>
          <a:bodyPr wrap="none" rtlCol="1">
            <a:spAutoFit/>
          </a:bodyPr>
          <a:lstStyle/>
          <a:p>
            <a:r>
              <a:rPr lang="ar-SA" sz="2800"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الأهداف</a:t>
            </a:r>
            <a:endParaRPr lang="ar-SA" sz="2800"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مربع نص 7">
            <a:extLst>
              <a:ext uri="{FF2B5EF4-FFF2-40B4-BE49-F238E27FC236}">
                <a16:creationId xmlns:a16="http://schemas.microsoft.com/office/drawing/2014/main" id="{351B756B-03CA-3E14-8E94-40FE4D2C23CA}"/>
              </a:ext>
            </a:extLst>
          </p:cNvPr>
          <p:cNvSpPr txBox="1"/>
          <p:nvPr/>
        </p:nvSpPr>
        <p:spPr>
          <a:xfrm>
            <a:off x="6819487" y="1734927"/>
            <a:ext cx="4133088" cy="3943387"/>
          </a:xfrm>
          <a:prstGeom prst="rect">
            <a:avLst/>
          </a:prstGeom>
          <a:noFill/>
        </p:spPr>
        <p:txBody>
          <a:bodyPr wrap="square" rtlCol="1">
            <a:spAutoFit/>
          </a:bodyPr>
          <a:lstStyle/>
          <a:p>
            <a:pPr lvl="0"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توسيع نطاق تعليم القرآن الكريم دون قيود زمنية أو مكانية.</a:t>
            </a:r>
          </a:p>
          <a:p>
            <a:pPr lvl="0" algn="just" rtl="1">
              <a:lnSpc>
                <a:spcPct val="150000"/>
              </a:lnSpc>
            </a:pP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a:p>
            <a:pPr lvl="0"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ربط جميع فئات المجتمع بتلاوة القرآن الكريم وجذبهم لتعلم القرآن وأصوله</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a:t>
            </a:r>
          </a:p>
          <a:p>
            <a:pPr lvl="0" algn="just" rtl="1">
              <a:lnSpc>
                <a:spcPct val="150000"/>
              </a:lnSpc>
            </a:pPr>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a:p>
            <a:pPr lvl="0"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نشر ثقافة القراءة بالقراءات القرآنية المعروفة على أوسع نطاق</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a:t>
            </a: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a:p>
            <a:pPr lvl="0" algn="just" rtl="1">
              <a:lnSpc>
                <a:spcPct val="150000"/>
              </a:lnSpc>
            </a:pP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a:p>
            <a:pPr lvl="0"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استخدام تقنيات حديثة لتحسين التلاوة وتقديم خدمات تعليمية شاملة.</a:t>
            </a:r>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50000"/>
              </a:lnSpc>
            </a:pP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67" name="مستطيل: زوايا مستديرة 66">
            <a:extLst>
              <a:ext uri="{FF2B5EF4-FFF2-40B4-BE49-F238E27FC236}">
                <a16:creationId xmlns:a16="http://schemas.microsoft.com/office/drawing/2014/main" id="{53DDA8D4-17C2-7BE5-32A1-CAD99E817A2F}"/>
              </a:ext>
            </a:extLst>
          </p:cNvPr>
          <p:cNvSpPr/>
          <p:nvPr/>
        </p:nvSpPr>
        <p:spPr>
          <a:xfrm>
            <a:off x="1511395" y="1631091"/>
            <a:ext cx="4507992" cy="106697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مربع نص 67">
            <a:extLst>
              <a:ext uri="{FF2B5EF4-FFF2-40B4-BE49-F238E27FC236}">
                <a16:creationId xmlns:a16="http://schemas.microsoft.com/office/drawing/2014/main" id="{3F98FEDC-C092-752F-FDFD-2EEE6751CAC1}"/>
              </a:ext>
            </a:extLst>
          </p:cNvPr>
          <p:cNvSpPr txBox="1"/>
          <p:nvPr/>
        </p:nvSpPr>
        <p:spPr>
          <a:xfrm>
            <a:off x="1698847" y="1811625"/>
            <a:ext cx="4133088" cy="711733"/>
          </a:xfrm>
          <a:prstGeom prst="rect">
            <a:avLst/>
          </a:prstGeom>
          <a:noFill/>
        </p:spPr>
        <p:txBody>
          <a:bodyPr wrap="square" rtlCol="1">
            <a:spAutoFit/>
          </a:bodyPr>
          <a:lstStyle/>
          <a:p>
            <a:pPr algn="just" rtl="1">
              <a:lnSpc>
                <a:spcPct val="150000"/>
              </a:lnSpc>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المسلمون من جميع أنحاء العالم الراغبين في تعلم القرآن</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 </a:t>
            </a: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 الكريم على يد قراء متخصصين</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a:t>
            </a:r>
          </a:p>
        </p:txBody>
      </p:sp>
      <p:sp>
        <p:nvSpPr>
          <p:cNvPr id="69" name="مربع نص 68">
            <a:extLst>
              <a:ext uri="{FF2B5EF4-FFF2-40B4-BE49-F238E27FC236}">
                <a16:creationId xmlns:a16="http://schemas.microsoft.com/office/drawing/2014/main" id="{5654B6A2-AF37-427E-5AF4-E30D1147FA96}"/>
              </a:ext>
            </a:extLst>
          </p:cNvPr>
          <p:cNvSpPr txBox="1"/>
          <p:nvPr/>
        </p:nvSpPr>
        <p:spPr>
          <a:xfrm>
            <a:off x="1924615" y="1087421"/>
            <a:ext cx="3025187" cy="523220"/>
          </a:xfrm>
          <a:prstGeom prst="rect">
            <a:avLst/>
          </a:prstGeom>
          <a:noFill/>
        </p:spPr>
        <p:txBody>
          <a:bodyPr wrap="none" rtlCol="1">
            <a:spAutoFit/>
          </a:bodyPr>
          <a:lstStyle/>
          <a:p>
            <a:r>
              <a:rPr lang="ar-SA" sz="2800"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الفئة</a:t>
            </a:r>
            <a:r>
              <a:rPr lang="ar-SA" b="1" dirty="0"/>
              <a:t> </a:t>
            </a:r>
            <a:r>
              <a:rPr lang="ar-SA" sz="2800"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المستهدفة</a:t>
            </a:r>
          </a:p>
        </p:txBody>
      </p:sp>
      <p:sp>
        <p:nvSpPr>
          <p:cNvPr id="10" name="شكل بيضاوي 9">
            <a:extLst>
              <a:ext uri="{FF2B5EF4-FFF2-40B4-BE49-F238E27FC236}">
                <a16:creationId xmlns:a16="http://schemas.microsoft.com/office/drawing/2014/main" id="{82F9BB5F-5607-21DF-1493-0959669AF37B}"/>
              </a:ext>
            </a:extLst>
          </p:cNvPr>
          <p:cNvSpPr/>
          <p:nvPr/>
        </p:nvSpPr>
        <p:spPr>
          <a:xfrm>
            <a:off x="10335355" y="714059"/>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رسم 8">
            <a:extLst>
              <a:ext uri="{FF2B5EF4-FFF2-40B4-BE49-F238E27FC236}">
                <a16:creationId xmlns:a16="http://schemas.microsoft.com/office/drawing/2014/main" id="{888EA211-6584-CE74-BCF2-068CF01158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0809" y="858975"/>
            <a:ext cx="659626" cy="751666"/>
          </a:xfrm>
          <a:prstGeom prst="rect">
            <a:avLst/>
          </a:prstGeom>
        </p:spPr>
      </p:pic>
      <p:sp>
        <p:nvSpPr>
          <p:cNvPr id="13" name="شكل بيضاوي 12">
            <a:extLst>
              <a:ext uri="{FF2B5EF4-FFF2-40B4-BE49-F238E27FC236}">
                <a16:creationId xmlns:a16="http://schemas.microsoft.com/office/drawing/2014/main" id="{1515DE5E-3BD7-E26C-FE1F-BCCCD6584191}"/>
              </a:ext>
            </a:extLst>
          </p:cNvPr>
          <p:cNvSpPr/>
          <p:nvPr/>
        </p:nvSpPr>
        <p:spPr>
          <a:xfrm>
            <a:off x="5214715" y="714059"/>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رسم 11">
            <a:extLst>
              <a:ext uri="{FF2B5EF4-FFF2-40B4-BE49-F238E27FC236}">
                <a16:creationId xmlns:a16="http://schemas.microsoft.com/office/drawing/2014/main" id="{D0D17071-B00A-8787-E1C9-FD358C855B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4815" y="996910"/>
            <a:ext cx="871040" cy="453761"/>
          </a:xfrm>
          <a:prstGeom prst="rect">
            <a:avLst/>
          </a:prstGeom>
        </p:spPr>
      </p:pic>
      <p:pic>
        <p:nvPicPr>
          <p:cNvPr id="2" name="رسم 1">
            <a:extLst>
              <a:ext uri="{FF2B5EF4-FFF2-40B4-BE49-F238E27FC236}">
                <a16:creationId xmlns:a16="http://schemas.microsoft.com/office/drawing/2014/main" id="{67D6D4BD-06C0-986B-3282-2539667091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0853" y="6547195"/>
            <a:ext cx="2443915" cy="164409"/>
          </a:xfrm>
          <a:prstGeom prst="rect">
            <a:avLst/>
          </a:prstGeom>
        </p:spPr>
      </p:pic>
      <p:sp>
        <p:nvSpPr>
          <p:cNvPr id="3" name="مستطيل: زوايا مستديرة 66">
            <a:extLst>
              <a:ext uri="{FF2B5EF4-FFF2-40B4-BE49-F238E27FC236}">
                <a16:creationId xmlns:a16="http://schemas.microsoft.com/office/drawing/2014/main" id="{30DE03C3-D326-5F2B-AC08-276E7B1352E1}"/>
              </a:ext>
            </a:extLst>
          </p:cNvPr>
          <p:cNvSpPr/>
          <p:nvPr/>
        </p:nvSpPr>
        <p:spPr>
          <a:xfrm>
            <a:off x="1511395" y="3694589"/>
            <a:ext cx="4507992" cy="18589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68">
            <a:extLst>
              <a:ext uri="{FF2B5EF4-FFF2-40B4-BE49-F238E27FC236}">
                <a16:creationId xmlns:a16="http://schemas.microsoft.com/office/drawing/2014/main" id="{172DF87D-D527-A642-8896-9DFCCD22AE7F}"/>
              </a:ext>
            </a:extLst>
          </p:cNvPr>
          <p:cNvSpPr txBox="1"/>
          <p:nvPr/>
        </p:nvSpPr>
        <p:spPr>
          <a:xfrm>
            <a:off x="2848159" y="3150919"/>
            <a:ext cx="2095445" cy="523220"/>
          </a:xfrm>
          <a:prstGeom prst="rect">
            <a:avLst/>
          </a:prstGeom>
          <a:noFill/>
        </p:spPr>
        <p:txBody>
          <a:bodyPr wrap="none" rtlCol="1">
            <a:spAutoFit/>
          </a:bodyPr>
          <a:lstStyle/>
          <a:p>
            <a:r>
              <a:rPr lang="ar-SA" sz="2800" b="1" dirty="0">
                <a:solidFill>
                  <a:srgbClr val="AC8B46"/>
                </a:solidFill>
                <a:latin typeface="GE SS Two Bold" panose="020A0503020102020204" pitchFamily="18" charset="-78"/>
                <a:ea typeface="GE SS Two Bold" panose="020A0503020102020204" pitchFamily="18" charset="-78"/>
                <a:cs typeface="GE SS Two Bold" panose="020A0503020102020204" pitchFamily="18" charset="-78"/>
              </a:rPr>
              <a:t>مزايا المقرأة</a:t>
            </a:r>
          </a:p>
        </p:txBody>
      </p:sp>
      <p:sp>
        <p:nvSpPr>
          <p:cNvPr id="14" name="شكل بيضاوي 12">
            <a:extLst>
              <a:ext uri="{FF2B5EF4-FFF2-40B4-BE49-F238E27FC236}">
                <a16:creationId xmlns:a16="http://schemas.microsoft.com/office/drawing/2014/main" id="{761AD25F-2DA2-467E-B27E-044B288B6796}"/>
              </a:ext>
            </a:extLst>
          </p:cNvPr>
          <p:cNvSpPr/>
          <p:nvPr/>
        </p:nvSpPr>
        <p:spPr>
          <a:xfrm>
            <a:off x="5214715" y="2777557"/>
            <a:ext cx="804672" cy="804672"/>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6" name="Picture 15" descr="A hand holding a list with stars&#10;&#10;AI-generated content may be incorrect.">
            <a:extLst>
              <a:ext uri="{FF2B5EF4-FFF2-40B4-BE49-F238E27FC236}">
                <a16:creationId xmlns:a16="http://schemas.microsoft.com/office/drawing/2014/main" id="{8345D2EC-CCDE-16F8-4EC4-46F844F7D0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7117" y="2810422"/>
            <a:ext cx="832785" cy="832785"/>
          </a:xfrm>
          <a:prstGeom prst="rect">
            <a:avLst/>
          </a:prstGeom>
        </p:spPr>
      </p:pic>
      <p:sp>
        <p:nvSpPr>
          <p:cNvPr id="17" name="مربع نص 67">
            <a:extLst>
              <a:ext uri="{FF2B5EF4-FFF2-40B4-BE49-F238E27FC236}">
                <a16:creationId xmlns:a16="http://schemas.microsoft.com/office/drawing/2014/main" id="{A40B1C92-7CE6-5305-C972-6CEA71EF9500}"/>
              </a:ext>
            </a:extLst>
          </p:cNvPr>
          <p:cNvSpPr txBox="1"/>
          <p:nvPr/>
        </p:nvSpPr>
        <p:spPr>
          <a:xfrm>
            <a:off x="1397095" y="3869959"/>
            <a:ext cx="4695443" cy="1681229"/>
          </a:xfrm>
          <a:prstGeom prst="rect">
            <a:avLst/>
          </a:prstGeom>
          <a:noFill/>
        </p:spPr>
        <p:txBody>
          <a:bodyPr wrap="square" rtlCol="1">
            <a:spAutoFit/>
          </a:bodyPr>
          <a:lstStyle/>
          <a:p>
            <a:pPr marL="342900" indent="-342900" algn="just" rtl="1">
              <a:lnSpc>
                <a:spcPct val="150000"/>
              </a:lnSpc>
              <a:buFont typeface="Arial" panose="020B0604020202020204" pitchFamily="34" charset="0"/>
              <a:buChar char="•"/>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سهولة التقديم على البوابة الإلكترونية بموقع الجامعة</a:t>
            </a:r>
          </a:p>
          <a:p>
            <a:pPr marL="342900" indent="-342900" algn="just" rtl="1">
              <a:lnSpc>
                <a:spcPct val="150000"/>
              </a:lnSpc>
              <a:buSzPct val="100000"/>
              <a:buFont typeface="Arial" panose="020B0604020202020204" pitchFamily="34" charset="0"/>
              <a:buChar char="•"/>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تقديم الخدمة بدون رسوم مالية لعموم المسلمين</a:t>
            </a:r>
          </a:p>
          <a:p>
            <a:pPr marL="342900" indent="-342900" algn="just" rtl="1">
              <a:lnSpc>
                <a:spcPct val="150000"/>
              </a:lnSpc>
              <a:buFont typeface="Arial" panose="020B0604020202020204" pitchFamily="34" charset="0"/>
              <a:buChar char="•"/>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تعدد اللغات في خدمات التسجيل لضمان أكبر شريحة</a:t>
            </a:r>
          </a:p>
          <a:p>
            <a:pPr marL="342900" indent="-342900" algn="just" rtl="1">
              <a:lnSpc>
                <a:spcPct val="150000"/>
              </a:lnSpc>
              <a:buFont typeface="Arial" panose="020B0604020202020204" pitchFamily="34" charset="0"/>
              <a:buChar char="•"/>
            </a:pPr>
            <a:r>
              <a:rPr lang="ar-SA" sz="1400" dirty="0">
                <a:latin typeface="GE SS Two Light" panose="020A0503020102020204" pitchFamily="18" charset="-78"/>
                <a:ea typeface="GE SS Two Light" panose="020A0503020102020204" pitchFamily="18" charset="-78"/>
                <a:cs typeface="GE SS Two Light" panose="020A0503020102020204" pitchFamily="18" charset="-78"/>
              </a:rPr>
              <a:t>تعدد المستويات التعليمية لتلبي جميع رغبات المستفيدين</a:t>
            </a:r>
          </a:p>
          <a:p>
            <a:pPr algn="just" rtl="1">
              <a:lnSpc>
                <a:spcPct val="150000"/>
              </a:lnSpc>
            </a:pPr>
            <a:endParaRPr lang="ar-SA" sz="14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746807088"/>
      </p:ext>
    </p:extLst>
  </p:cSld>
  <p:clrMapOvr>
    <a:masterClrMapping/>
  </p:clrMapOvr>
</p:sld>
</file>

<file path=ppt/theme/theme1.xml><?xml version="1.0" encoding="utf-8"?>
<a:theme xmlns:a="http://schemas.openxmlformats.org/drawingml/2006/main" name="ربطة">
  <a:themeElements>
    <a:clrScheme name="مخصص 8">
      <a:dk1>
        <a:srgbClr val="0E4D50"/>
      </a:dk1>
      <a:lt1>
        <a:sysClr val="window" lastClr="FFFFFF"/>
      </a:lt1>
      <a:dk2>
        <a:srgbClr val="0E4D50"/>
      </a:dk2>
      <a:lt2>
        <a:srgbClr val="FFFFFF"/>
      </a:lt2>
      <a:accent1>
        <a:srgbClr val="157378"/>
      </a:accent1>
      <a:accent2>
        <a:srgbClr val="157378"/>
      </a:accent2>
      <a:accent3>
        <a:srgbClr val="13676B"/>
      </a:accent3>
      <a:accent4>
        <a:srgbClr val="157378"/>
      </a:accent4>
      <a:accent5>
        <a:srgbClr val="13676B"/>
      </a:accent5>
      <a:accent6>
        <a:srgbClr val="0E4D50"/>
      </a:accent6>
      <a:hlink>
        <a:srgbClr val="FFFFFF"/>
      </a:hlink>
      <a:folHlink>
        <a:srgbClr val="FFFFFF"/>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3545</TotalTime>
  <Words>1651</Words>
  <Application>Microsoft Office PowerPoint</Application>
  <PresentationFormat>Widescreen</PresentationFormat>
  <Paragraphs>150</Paragraphs>
  <Slides>18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GE SS Two Medium</vt:lpstr>
      <vt:lpstr>Calibri</vt:lpstr>
      <vt:lpstr>GE SS Two Light</vt:lpstr>
      <vt:lpstr>Arial</vt:lpstr>
      <vt:lpstr>Aptos</vt:lpstr>
      <vt:lpstr>Wingdings</vt:lpstr>
      <vt:lpstr>Aharoni</vt:lpstr>
      <vt:lpstr>Century Gothic</vt:lpstr>
      <vt:lpstr>Wingdings 3</vt:lpstr>
      <vt:lpstr>GE SS Two Bold</vt:lpstr>
      <vt:lpstr>Arial Black</vt:lpstr>
      <vt:lpstr>ربطة</vt:lpstr>
      <vt:lpstr>التقرير الختامي لمقرأة جامعة أم القرى الإلكترونية الفصل الدراسي الأول لعام 1447هـ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سلطان الجدعاني</dc:creator>
  <cp:lastModifiedBy>Sultan J. Aljadani</cp:lastModifiedBy>
  <cp:revision>61</cp:revision>
  <dcterms:created xsi:type="dcterms:W3CDTF">2025-06-25T17:05:53Z</dcterms:created>
  <dcterms:modified xsi:type="dcterms:W3CDTF">2026-01-04T09:50:38Z</dcterms:modified>
</cp:coreProperties>
</file>