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2" r:id="rId1"/>
  </p:sldMasterIdLst>
  <p:notesMasterIdLst>
    <p:notesMasterId r:id="rId25"/>
  </p:notesMasterIdLst>
  <p:sldIdLst>
    <p:sldId id="256" r:id="rId2"/>
    <p:sldId id="257" r:id="rId3"/>
    <p:sldId id="258" r:id="rId4"/>
    <p:sldId id="285" r:id="rId5"/>
    <p:sldId id="259" r:id="rId6"/>
    <p:sldId id="261" r:id="rId7"/>
    <p:sldId id="262" r:id="rId8"/>
    <p:sldId id="263" r:id="rId9"/>
    <p:sldId id="284" r:id="rId10"/>
    <p:sldId id="265" r:id="rId11"/>
    <p:sldId id="266" r:id="rId12"/>
    <p:sldId id="267" r:id="rId13"/>
    <p:sldId id="286" r:id="rId14"/>
    <p:sldId id="268" r:id="rId15"/>
    <p:sldId id="269" r:id="rId16"/>
    <p:sldId id="270" r:id="rId17"/>
    <p:sldId id="271" r:id="rId18"/>
    <p:sldId id="276" r:id="rId19"/>
    <p:sldId id="277" r:id="rId20"/>
    <p:sldId id="278" r:id="rId21"/>
    <p:sldId id="279" r:id="rId22"/>
    <p:sldId id="280" r:id="rId23"/>
    <p:sldId id="28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24" autoAdjust="0"/>
    <p:restoredTop sz="94660"/>
  </p:normalViewPr>
  <p:slideViewPr>
    <p:cSldViewPr snapToGrid="0">
      <p:cViewPr varScale="1">
        <p:scale>
          <a:sx n="74" d="100"/>
          <a:sy n="74" d="100"/>
        </p:scale>
        <p:origin x="-228"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D73D51-4B91-438B-A252-6E2959DD0DA2}" type="datetimeFigureOut">
              <a:rPr lang="en-US" smtClean="0"/>
              <a:pPr/>
              <a:t>5/3/2014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91A0A2-2293-4F52-862D-F7474641EFFB}" type="slidenum">
              <a:rPr lang="en-US" smtClean="0"/>
              <a:pPr/>
              <a:t>‹#›</a:t>
            </a:fld>
            <a:endParaRPr lang="en-US"/>
          </a:p>
        </p:txBody>
      </p:sp>
    </p:spTree>
    <p:extLst>
      <p:ext uri="{BB962C8B-B14F-4D97-AF65-F5344CB8AC3E}">
        <p14:creationId xmlns:p14="http://schemas.microsoft.com/office/powerpoint/2010/main" xmlns="" val="3509994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2870372-A659-42A6-8349-6F9F74FC7CFB}" type="datetime1">
              <a:rPr lang="en-US" smtClean="0"/>
              <a:pPr/>
              <a:t>5/3/2014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816112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B3ADA1-47CA-4CF0-B1EB-AAACF734D0F8}" type="datetime1">
              <a:rPr lang="en-US" smtClean="0"/>
              <a:pPr/>
              <a:t>5/3/2014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273192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CDC657B-25D9-4680-AED3-53BE06778A01}" type="datetime1">
              <a:rPr lang="en-US" smtClean="0"/>
              <a:pPr/>
              <a:t>5/3/2014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548950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54D97B-C40D-476F-AA96-228118FCA7E0}" type="datetime1">
              <a:rPr lang="en-US" smtClean="0"/>
              <a:pPr/>
              <a:t>5/3/2014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9407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7B8FBC4F-EBAF-41E3-9CA0-4292D5A01925}" type="datetime1">
              <a:rPr lang="en-US" smtClean="0"/>
              <a:pPr/>
              <a:t>5/3/2014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61408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FBB2CA4-14F8-48E6-9CEC-32ACC072C624}" type="datetime1">
              <a:rPr lang="en-US" smtClean="0"/>
              <a:pPr/>
              <a:t>5/3/2014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268520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64FE682-75CE-480B-9E27-CF9CE053AB9A}" type="datetime1">
              <a:rPr lang="en-US" smtClean="0"/>
              <a:pPr/>
              <a:t>5/3/2014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723699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4D23EAB-639A-4A4A-8C49-634B8C1A969A}" type="datetime1">
              <a:rPr lang="en-US" smtClean="0"/>
              <a:pPr/>
              <a:t>5/3/2014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140719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45286-5EFE-42FB-B52A-49FDC4A843C7}" type="datetime1">
              <a:rPr lang="en-US" smtClean="0"/>
              <a:pPr/>
              <a:t>5/3/2014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139056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9FCFA8-38B8-4838-B47E-AECC15045D31}" type="datetime1">
              <a:rPr lang="en-US" smtClean="0"/>
              <a:pPr/>
              <a:t>5/3/2014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46991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FB0A88-21F3-422F-A232-CDB7EC467C1C}" type="datetime1">
              <a:rPr lang="en-US" smtClean="0"/>
              <a:pPr/>
              <a:t>5/3/2014</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988378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726AF12-99F1-4453-AE6B-2D0A881CE1AF}" type="datetime1">
              <a:rPr lang="en-US" smtClean="0"/>
              <a:pPr/>
              <a:t>5/3/2014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xmlns="">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903799353"/>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hf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xmlns=""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2427" y="374904"/>
            <a:ext cx="10924309" cy="2761488"/>
          </a:xfrm>
        </p:spPr>
        <p:txBody>
          <a:bodyPr>
            <a:noAutofit/>
          </a:bodyPr>
          <a:lstStyle/>
          <a:p>
            <a:r>
              <a:rPr lang="en-US" sz="4000" b="1" dirty="0" smtClean="0"/>
              <a:t>SUMMER TRAINING GUIDELINES AND REGULATIONS</a:t>
            </a:r>
            <a:r>
              <a:rPr lang="en-US" sz="4800" dirty="0" smtClean="0"/>
              <a:t/>
            </a:r>
            <a:br>
              <a:rPr lang="en-US" sz="4800" dirty="0" smtClean="0"/>
            </a:br>
            <a:r>
              <a:rPr lang="en-US" sz="4800" dirty="0" smtClean="0"/>
              <a:t/>
            </a:r>
            <a:br>
              <a:rPr lang="en-US" sz="4800" dirty="0" smtClean="0"/>
            </a:br>
            <a:r>
              <a:rPr lang="en-US" sz="2800" dirty="0" smtClean="0"/>
              <a:t>Department of Computer Engineering,</a:t>
            </a:r>
            <a:br>
              <a:rPr lang="en-US" sz="2800" dirty="0" smtClean="0"/>
            </a:br>
            <a:r>
              <a:rPr lang="en-US" sz="2800" dirty="0" smtClean="0"/>
              <a:t>College of Computer Information Systems,</a:t>
            </a:r>
            <a:br>
              <a:rPr lang="en-US" sz="2800" dirty="0" smtClean="0"/>
            </a:br>
            <a:r>
              <a:rPr lang="en-US" sz="2800" dirty="0" smtClean="0"/>
              <a:t>Umm Al-Qura University</a:t>
            </a:r>
            <a:endParaRPr lang="en-US" sz="2800" dirty="0"/>
          </a:p>
        </p:txBody>
      </p:sp>
      <p:sp>
        <p:nvSpPr>
          <p:cNvPr id="3" name="Subtitle 2"/>
          <p:cNvSpPr>
            <a:spLocks noGrp="1"/>
          </p:cNvSpPr>
          <p:nvPr>
            <p:ph type="subTitle" idx="1"/>
          </p:nvPr>
        </p:nvSpPr>
        <p:spPr>
          <a:xfrm>
            <a:off x="857979" y="4444875"/>
            <a:ext cx="7891272" cy="1069848"/>
          </a:xfrm>
        </p:spPr>
        <p:txBody>
          <a:bodyPr>
            <a:normAutofit fontScale="92500" lnSpcReduction="20000"/>
          </a:bodyPr>
          <a:lstStyle/>
          <a:p>
            <a:r>
              <a:rPr lang="en-US" dirty="0" smtClean="0"/>
              <a:t>Prepared By:</a:t>
            </a:r>
          </a:p>
          <a:p>
            <a:r>
              <a:rPr lang="en-US" dirty="0" smtClean="0"/>
              <a:t>Engr. Muhammad Saqib &amp;</a:t>
            </a:r>
          </a:p>
          <a:p>
            <a:r>
              <a:rPr lang="en-US" dirty="0" smtClean="0"/>
              <a:t>Engr. </a:t>
            </a:r>
            <a:r>
              <a:rPr lang="en-US" dirty="0" err="1" smtClean="0"/>
              <a:t>Mohsin</a:t>
            </a:r>
            <a:r>
              <a:rPr lang="en-US" dirty="0" smtClean="0"/>
              <a:t> Murad</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1</a:t>
            </a:fld>
            <a:endParaRPr lang="en-US" dirty="0"/>
          </a:p>
        </p:txBody>
      </p:sp>
    </p:spTree>
    <p:extLst>
      <p:ext uri="{BB962C8B-B14F-4D97-AF65-F5344CB8AC3E}">
        <p14:creationId xmlns:p14="http://schemas.microsoft.com/office/powerpoint/2010/main" xmlns="" val="39081990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Start and TIME period</a:t>
            </a:r>
            <a:endParaRPr lang="en-US" sz="4000" dirty="0"/>
          </a:p>
        </p:txBody>
      </p:sp>
      <p:sp>
        <p:nvSpPr>
          <p:cNvPr id="3" name="Content Placeholder 2"/>
          <p:cNvSpPr>
            <a:spLocks noGrp="1"/>
          </p:cNvSpPr>
          <p:nvPr>
            <p:ph idx="1"/>
          </p:nvPr>
        </p:nvSpPr>
        <p:spPr/>
        <p:txBody>
          <a:bodyPr>
            <a:normAutofit lnSpcReduction="10000"/>
          </a:bodyPr>
          <a:lstStyle/>
          <a:p>
            <a:r>
              <a:rPr lang="en-US" dirty="0"/>
              <a:t>The student should be committed to attend the training and start as per the date mentioned on the letter from the Administration of Summer </a:t>
            </a:r>
            <a:r>
              <a:rPr lang="en-US" dirty="0" smtClean="0"/>
              <a:t>Training. AST is entitled to take the following action if the student is absent for five days.</a:t>
            </a:r>
          </a:p>
          <a:p>
            <a:pPr marL="731520" lvl="1" indent="-457200">
              <a:buFont typeface="+mj-lt"/>
              <a:buAutoNum type="arabicPeriod"/>
            </a:pPr>
            <a:r>
              <a:rPr lang="en-US" dirty="0"/>
              <a:t>If the student did not have a valid and accepted excuse or reason, he will gain the (Denied) grade on his Summer Training </a:t>
            </a:r>
            <a:r>
              <a:rPr lang="en-US" dirty="0" smtClean="0"/>
              <a:t>Course.</a:t>
            </a:r>
            <a:endParaRPr lang="en-US" sz="1600" dirty="0"/>
          </a:p>
          <a:p>
            <a:pPr marL="731520" lvl="1" indent="-457200">
              <a:buFont typeface="+mj-lt"/>
              <a:buAutoNum type="arabicPeriod"/>
            </a:pPr>
            <a:r>
              <a:rPr lang="en-US" dirty="0" smtClean="0"/>
              <a:t>If </a:t>
            </a:r>
            <a:r>
              <a:rPr lang="en-US" dirty="0"/>
              <a:t>the student has a valid and accepted excuse or reason, the Summer Training Course could be dropped for him or, in case he wanted to continue the training, the period of absence will be reflected on his grade within the allowed absence margin</a:t>
            </a:r>
            <a:r>
              <a:rPr lang="en-US" dirty="0" smtClean="0"/>
              <a:t>.</a:t>
            </a:r>
          </a:p>
          <a:p>
            <a:r>
              <a:rPr lang="en-US" dirty="0"/>
              <a:t>The Summer Training period is minimally 45 working days (Excluding weekends and holidays) and the training facility has the full right to increase the training period according to their training schedule. The training period should not be more than 50 working days long.</a:t>
            </a:r>
            <a:endParaRPr lang="en-US" sz="1800" dirty="0"/>
          </a:p>
          <a:p>
            <a:r>
              <a:rPr lang="en-US" dirty="0"/>
              <a:t>The daily training hours should not be less than 7 hours, and the training period should be consecutive and cannot be distributed or interrupted.</a:t>
            </a:r>
            <a:endParaRPr lang="en-US" sz="1800" dirty="0"/>
          </a:p>
          <a:p>
            <a:pPr marL="731520" lvl="1" indent="-457200">
              <a:buFont typeface="+mj-lt"/>
              <a:buAutoNum type="arabicPeriod"/>
            </a:pPr>
            <a:endParaRPr lang="en-US" sz="1800" dirty="0"/>
          </a:p>
          <a:p>
            <a:pPr lvl="1"/>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10</a:t>
            </a:fld>
            <a:endParaRPr lang="en-US" dirty="0"/>
          </a:p>
        </p:txBody>
      </p:sp>
    </p:spTree>
    <p:extLst>
      <p:ext uri="{BB962C8B-B14F-4D97-AF65-F5344CB8AC3E}">
        <p14:creationId xmlns:p14="http://schemas.microsoft.com/office/powerpoint/2010/main" xmlns="" val="67675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Attendance in summer training</a:t>
            </a:r>
            <a:endParaRPr lang="en-US" sz="4000" dirty="0"/>
          </a:p>
        </p:txBody>
      </p:sp>
      <p:sp>
        <p:nvSpPr>
          <p:cNvPr id="3" name="Content Placeholder 2"/>
          <p:cNvSpPr>
            <a:spLocks noGrp="1"/>
          </p:cNvSpPr>
          <p:nvPr>
            <p:ph idx="1"/>
          </p:nvPr>
        </p:nvSpPr>
        <p:spPr/>
        <p:txBody>
          <a:bodyPr/>
          <a:lstStyle/>
          <a:p>
            <a:pPr lvl="0"/>
            <a:r>
              <a:rPr lang="en-US" dirty="0" smtClean="0"/>
              <a:t>Not miss </a:t>
            </a:r>
            <a:r>
              <a:rPr lang="en-US" dirty="0"/>
              <a:t>more than Five (5) consecutive days </a:t>
            </a:r>
            <a:endParaRPr lang="en-US" dirty="0" smtClean="0"/>
          </a:p>
          <a:p>
            <a:pPr lvl="0"/>
            <a:r>
              <a:rPr lang="en-US" dirty="0" smtClean="0"/>
              <a:t>Nine </a:t>
            </a:r>
            <a:r>
              <a:rPr lang="en-US" dirty="0"/>
              <a:t>(9) distributed days or 20% of the training </a:t>
            </a:r>
            <a:r>
              <a:rPr lang="en-US" dirty="0" smtClean="0"/>
              <a:t>period</a:t>
            </a:r>
            <a:endParaRPr lang="en-US" dirty="0"/>
          </a:p>
          <a:p>
            <a:pPr lvl="0"/>
            <a:r>
              <a:rPr lang="en-US" dirty="0" smtClean="0"/>
              <a:t>Dropping Summer </a:t>
            </a:r>
            <a:r>
              <a:rPr lang="en-US" dirty="0"/>
              <a:t>Training Course </a:t>
            </a:r>
            <a:endParaRPr lang="en-US" dirty="0" smtClean="0"/>
          </a:p>
          <a:p>
            <a:pPr lvl="1"/>
            <a:r>
              <a:rPr lang="en-US" dirty="0" smtClean="0"/>
              <a:t>If </a:t>
            </a:r>
            <a:r>
              <a:rPr lang="en-US" dirty="0"/>
              <a:t>the student has a valid and accepted excuse or </a:t>
            </a:r>
            <a:r>
              <a:rPr lang="en-US" dirty="0" smtClean="0"/>
              <a:t>reason</a:t>
            </a:r>
          </a:p>
          <a:p>
            <a:r>
              <a:rPr lang="en-US" dirty="0" smtClean="0"/>
              <a:t>Denied (F) </a:t>
            </a:r>
            <a:r>
              <a:rPr lang="en-US" dirty="0"/>
              <a:t>grade on </a:t>
            </a:r>
            <a:r>
              <a:rPr lang="en-US" dirty="0" smtClean="0"/>
              <a:t>Summer </a:t>
            </a:r>
            <a:r>
              <a:rPr lang="en-US" dirty="0"/>
              <a:t>Training Course</a:t>
            </a:r>
            <a:endParaRPr lang="en-US" dirty="0" smtClean="0"/>
          </a:p>
          <a:p>
            <a:pPr lvl="1"/>
            <a:r>
              <a:rPr lang="en-US" dirty="0" smtClean="0"/>
              <a:t>No valid </a:t>
            </a:r>
            <a:r>
              <a:rPr lang="en-US" dirty="0"/>
              <a:t>and accepted excuse or </a:t>
            </a:r>
            <a:r>
              <a:rPr lang="en-US" dirty="0" smtClean="0"/>
              <a:t>reason</a:t>
            </a:r>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11</a:t>
            </a:fld>
            <a:endParaRPr lang="en-US" dirty="0"/>
          </a:p>
        </p:txBody>
      </p:sp>
    </p:spTree>
    <p:extLst>
      <p:ext uri="{BB962C8B-B14F-4D97-AF65-F5344CB8AC3E}">
        <p14:creationId xmlns:p14="http://schemas.microsoft.com/office/powerpoint/2010/main" xmlns="" val="2981249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Student’s obligations during summer training</a:t>
            </a:r>
            <a:endParaRPr lang="en-US" dirty="0"/>
          </a:p>
        </p:txBody>
      </p:sp>
      <p:sp>
        <p:nvSpPr>
          <p:cNvPr id="3" name="Content Placeholder 2"/>
          <p:cNvSpPr>
            <a:spLocks noGrp="1"/>
          </p:cNvSpPr>
          <p:nvPr>
            <p:ph idx="1"/>
          </p:nvPr>
        </p:nvSpPr>
        <p:spPr/>
        <p:txBody>
          <a:bodyPr/>
          <a:lstStyle/>
          <a:p>
            <a:r>
              <a:rPr lang="en-US" sz="2800" dirty="0"/>
              <a:t>Attend the training and start as per the date mentioned on the letter from the Administration of Summer </a:t>
            </a:r>
            <a:r>
              <a:rPr lang="en-US" sz="2800" dirty="0" smtClean="0"/>
              <a:t>Training</a:t>
            </a:r>
          </a:p>
          <a:p>
            <a:r>
              <a:rPr lang="en-US" sz="2800" dirty="0" smtClean="0"/>
              <a:t>Commit </a:t>
            </a:r>
            <a:r>
              <a:rPr lang="en-US" sz="2800" dirty="0"/>
              <a:t>on attending and leaving as per the training facility's </a:t>
            </a:r>
            <a:r>
              <a:rPr lang="en-US" sz="2800" dirty="0" smtClean="0"/>
              <a:t>regulations</a:t>
            </a:r>
          </a:p>
          <a:p>
            <a:r>
              <a:rPr lang="en-US" sz="2800" dirty="0" smtClean="0"/>
              <a:t>To </a:t>
            </a:r>
            <a:r>
              <a:rPr lang="en-US" sz="2800" dirty="0"/>
              <a:t>be restricted by the training program prepared by the training </a:t>
            </a:r>
            <a:r>
              <a:rPr lang="en-US" sz="2800" dirty="0" smtClean="0"/>
              <a:t>facility</a:t>
            </a:r>
          </a:p>
          <a:p>
            <a:r>
              <a:rPr lang="en-US" sz="2800" dirty="0" smtClean="0"/>
              <a:t>To </a:t>
            </a:r>
            <a:r>
              <a:rPr lang="en-US" sz="2800" dirty="0"/>
              <a:t>be careful and ensure following the safety instructions for himself and the facility's possessions and </a:t>
            </a:r>
            <a:r>
              <a:rPr lang="en-US" sz="2800" dirty="0" smtClean="0"/>
              <a:t>properties</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12</a:t>
            </a:fld>
            <a:endParaRPr lang="en-US" dirty="0"/>
          </a:p>
        </p:txBody>
      </p:sp>
    </p:spTree>
    <p:extLst>
      <p:ext uri="{BB962C8B-B14F-4D97-AF65-F5344CB8AC3E}">
        <p14:creationId xmlns:p14="http://schemas.microsoft.com/office/powerpoint/2010/main" xmlns="" val="27938260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Student’s obligations during summer training</a:t>
            </a:r>
            <a:endParaRPr lang="en-US" dirty="0"/>
          </a:p>
        </p:txBody>
      </p:sp>
      <p:sp>
        <p:nvSpPr>
          <p:cNvPr id="3" name="Content Placeholder 2"/>
          <p:cNvSpPr>
            <a:spLocks noGrp="1"/>
          </p:cNvSpPr>
          <p:nvPr>
            <p:ph idx="1"/>
          </p:nvPr>
        </p:nvSpPr>
        <p:spPr/>
        <p:txBody>
          <a:bodyPr>
            <a:normAutofit/>
          </a:bodyPr>
          <a:lstStyle/>
          <a:p>
            <a:r>
              <a:rPr lang="en-US" sz="2800" dirty="0"/>
              <a:t>To cooperate with the employees and respect the facility's </a:t>
            </a:r>
            <a:r>
              <a:rPr lang="en-US" sz="2800" dirty="0" smtClean="0"/>
              <a:t>confidentiality</a:t>
            </a:r>
            <a:endParaRPr lang="en-US" sz="2800" dirty="0"/>
          </a:p>
          <a:p>
            <a:r>
              <a:rPr lang="en-US" sz="2800" dirty="0"/>
              <a:t>To respect the organizational structure followed by that </a:t>
            </a:r>
            <a:r>
              <a:rPr lang="en-US" sz="2800" dirty="0" smtClean="0"/>
              <a:t>facility</a:t>
            </a:r>
            <a:endParaRPr lang="en-US" sz="2800" dirty="0"/>
          </a:p>
          <a:p>
            <a:r>
              <a:rPr lang="en-US" sz="2800" dirty="0"/>
              <a:t>To communicate with the designated Faculty Member when </a:t>
            </a:r>
            <a:r>
              <a:rPr lang="en-US" sz="2800" dirty="0" smtClean="0"/>
              <a:t>needed</a:t>
            </a:r>
            <a:endParaRPr lang="en-US" sz="2800" dirty="0"/>
          </a:p>
          <a:p>
            <a:r>
              <a:rPr lang="en-US" sz="2800" dirty="0"/>
              <a:t>To write on daily bases his notes in the Weekly Notes Form – Form Number (3</a:t>
            </a:r>
            <a:r>
              <a:rPr lang="en-US" sz="2800" dirty="0" smtClean="0"/>
              <a:t>)</a:t>
            </a:r>
            <a:endParaRPr lang="en-US" sz="2800" dirty="0"/>
          </a:p>
          <a:p>
            <a:endParaRPr lang="en-US" sz="2800"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13</a:t>
            </a:fld>
            <a:endParaRPr lang="en-US" dirty="0"/>
          </a:p>
        </p:txBody>
      </p:sp>
    </p:spTree>
    <p:extLst>
      <p:ext uri="{BB962C8B-B14F-4D97-AF65-F5344CB8AC3E}">
        <p14:creationId xmlns:p14="http://schemas.microsoft.com/office/powerpoint/2010/main" xmlns="" val="2689065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Student’s </a:t>
            </a:r>
            <a:r>
              <a:rPr lang="en-US" sz="4000" dirty="0"/>
              <a:t>obligations </a:t>
            </a:r>
            <a:r>
              <a:rPr lang="en-US" sz="4000" dirty="0" smtClean="0"/>
              <a:t>after </a:t>
            </a:r>
            <a:r>
              <a:rPr lang="en-US" sz="4000" dirty="0"/>
              <a:t>summer training</a:t>
            </a:r>
            <a:endParaRPr lang="en-US" dirty="0"/>
          </a:p>
        </p:txBody>
      </p:sp>
      <p:sp>
        <p:nvSpPr>
          <p:cNvPr id="3" name="Content Placeholder 2"/>
          <p:cNvSpPr>
            <a:spLocks noGrp="1"/>
          </p:cNvSpPr>
          <p:nvPr>
            <p:ph idx="1"/>
          </p:nvPr>
        </p:nvSpPr>
        <p:spPr>
          <a:xfrm>
            <a:off x="1069848" y="2121407"/>
            <a:ext cx="10058400" cy="4619635"/>
          </a:xfrm>
        </p:spPr>
        <p:txBody>
          <a:bodyPr>
            <a:normAutofit/>
          </a:bodyPr>
          <a:lstStyle/>
          <a:p>
            <a:r>
              <a:rPr lang="en-US" sz="2800" dirty="0" smtClean="0"/>
              <a:t>The </a:t>
            </a:r>
            <a:r>
              <a:rPr lang="en-US" sz="2800" dirty="0"/>
              <a:t>student should return any of the facility's </a:t>
            </a:r>
            <a:r>
              <a:rPr lang="en-US" sz="2800" dirty="0" smtClean="0"/>
              <a:t>belongings</a:t>
            </a:r>
          </a:p>
          <a:p>
            <a:r>
              <a:rPr lang="en-US" sz="2800" dirty="0" smtClean="0"/>
              <a:t>Filling </a:t>
            </a:r>
            <a:r>
              <a:rPr lang="en-US" sz="2800" dirty="0"/>
              <a:t>form number (3) from the Training Facility and submit it to the Administration of Summer </a:t>
            </a:r>
            <a:r>
              <a:rPr lang="en-US" sz="2800" dirty="0" smtClean="0"/>
              <a:t>Training</a:t>
            </a:r>
          </a:p>
          <a:p>
            <a:r>
              <a:rPr lang="en-US" sz="2800" dirty="0" smtClean="0"/>
              <a:t>Submitting </a:t>
            </a:r>
            <a:r>
              <a:rPr lang="en-US" sz="2800" dirty="0"/>
              <a:t>the Summer Training Report to the Administration of Summer Training within the specified period mentioned in the time table of section </a:t>
            </a:r>
            <a:r>
              <a:rPr lang="en-US" sz="2800" dirty="0" smtClean="0"/>
              <a:t>20</a:t>
            </a:r>
          </a:p>
          <a:p>
            <a:r>
              <a:rPr lang="en-US" sz="2800" dirty="0" smtClean="0"/>
              <a:t>Communicate </a:t>
            </a:r>
            <a:r>
              <a:rPr lang="en-US" sz="2800" dirty="0"/>
              <a:t>with the Administration of Summer Training to get updates on the report </a:t>
            </a:r>
            <a:r>
              <a:rPr lang="en-US" sz="2800" dirty="0" smtClean="0"/>
              <a:t>grading</a:t>
            </a:r>
          </a:p>
          <a:p>
            <a:r>
              <a:rPr lang="en-US" sz="2800" dirty="0" smtClean="0"/>
              <a:t>Communicate </a:t>
            </a:r>
            <a:r>
              <a:rPr lang="en-US" sz="2800" dirty="0"/>
              <a:t>with the grader to apply the changes and notes </a:t>
            </a:r>
            <a:r>
              <a:rPr lang="en-US" sz="2800" dirty="0" smtClean="0"/>
              <a:t>required</a:t>
            </a:r>
            <a:endParaRPr lang="en-US" sz="2800"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14</a:t>
            </a:fld>
            <a:endParaRPr lang="en-US" dirty="0"/>
          </a:p>
        </p:txBody>
      </p:sp>
    </p:spTree>
    <p:extLst>
      <p:ext uri="{BB962C8B-B14F-4D97-AF65-F5344CB8AC3E}">
        <p14:creationId xmlns:p14="http://schemas.microsoft.com/office/powerpoint/2010/main" xmlns="" val="20143266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Power point presentation</a:t>
            </a:r>
            <a:endParaRPr lang="en-US" dirty="0"/>
          </a:p>
        </p:txBody>
      </p:sp>
      <p:sp>
        <p:nvSpPr>
          <p:cNvPr id="3" name="Content Placeholder 2"/>
          <p:cNvSpPr>
            <a:spLocks noGrp="1"/>
          </p:cNvSpPr>
          <p:nvPr>
            <p:ph idx="1"/>
          </p:nvPr>
        </p:nvSpPr>
        <p:spPr>
          <a:xfrm>
            <a:off x="1069848" y="2121407"/>
            <a:ext cx="10058400" cy="4516501"/>
          </a:xfrm>
        </p:spPr>
        <p:txBody>
          <a:bodyPr/>
          <a:lstStyle/>
          <a:p>
            <a:r>
              <a:rPr lang="en-US" sz="2400" dirty="0"/>
              <a:t>The student must present a PowerPoint presentation of the training after he </a:t>
            </a:r>
            <a:r>
              <a:rPr lang="en-US" sz="2400" dirty="0" smtClean="0"/>
              <a:t>is </a:t>
            </a:r>
            <a:r>
              <a:rPr lang="en-US" sz="2400" dirty="0"/>
              <a:t>done with reflecting  the changes and notes given by the grader. </a:t>
            </a:r>
            <a:endParaRPr lang="en-US" sz="2400" dirty="0" smtClean="0"/>
          </a:p>
          <a:p>
            <a:endParaRPr lang="en-US" dirty="0" smtClean="0"/>
          </a:p>
          <a:p>
            <a:r>
              <a:rPr lang="en-US" sz="2400" dirty="0" smtClean="0"/>
              <a:t>The student should coordinate with the Summer Training Committee in the department for the presentation time and location considering the following:</a:t>
            </a:r>
          </a:p>
          <a:p>
            <a:pPr lvl="1"/>
            <a:r>
              <a:rPr lang="en-US" sz="2000" dirty="0" smtClean="0"/>
              <a:t>Committing with the provided PowerPoint template.</a:t>
            </a:r>
          </a:p>
          <a:p>
            <a:pPr lvl="1"/>
            <a:r>
              <a:rPr lang="en-US" sz="2000" dirty="0" smtClean="0"/>
              <a:t>The faculty member (supervisor) and the faculty member (grader) will attend and evaluate the student.</a:t>
            </a:r>
          </a:p>
          <a:p>
            <a:pPr lvl="1"/>
            <a:r>
              <a:rPr lang="en-US" sz="2000" dirty="0" smtClean="0"/>
              <a:t>The presentation duration should be between 10 – 15 minutes maximum.</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15</a:t>
            </a:fld>
            <a:endParaRPr lang="en-US" dirty="0"/>
          </a:p>
        </p:txBody>
      </p:sp>
    </p:spTree>
    <p:extLst>
      <p:ext uri="{BB962C8B-B14F-4D97-AF65-F5344CB8AC3E}">
        <p14:creationId xmlns:p14="http://schemas.microsoft.com/office/powerpoint/2010/main" xmlns="" val="30781129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Failing the summer training</a:t>
            </a:r>
            <a:endParaRPr lang="en-US" dirty="0"/>
          </a:p>
        </p:txBody>
      </p:sp>
      <p:sp>
        <p:nvSpPr>
          <p:cNvPr id="3" name="Content Placeholder 2"/>
          <p:cNvSpPr>
            <a:spLocks noGrp="1"/>
          </p:cNvSpPr>
          <p:nvPr>
            <p:ph idx="1"/>
          </p:nvPr>
        </p:nvSpPr>
        <p:spPr>
          <a:xfrm>
            <a:off x="1069848" y="2121407"/>
            <a:ext cx="10058400" cy="4516502"/>
          </a:xfrm>
        </p:spPr>
        <p:txBody>
          <a:bodyPr>
            <a:normAutofit/>
          </a:bodyPr>
          <a:lstStyle/>
          <a:p>
            <a:pPr marL="457200" indent="-457200">
              <a:buFont typeface="+mj-lt"/>
              <a:buAutoNum type="arabicPeriod"/>
            </a:pPr>
            <a:r>
              <a:rPr lang="en-US" sz="2800" dirty="0" smtClean="0"/>
              <a:t>Gathering </a:t>
            </a:r>
            <a:r>
              <a:rPr lang="en-US" sz="2800" dirty="0"/>
              <a:t>between the Summer Training and another course in the </a:t>
            </a:r>
            <a:r>
              <a:rPr lang="en-US" sz="2800" dirty="0" smtClean="0"/>
              <a:t>semester</a:t>
            </a:r>
          </a:p>
          <a:p>
            <a:pPr marL="457200" indent="-457200">
              <a:buFont typeface="+mj-lt"/>
              <a:buAutoNum type="arabicPeriod"/>
            </a:pPr>
            <a:r>
              <a:rPr lang="en-US" sz="2800" dirty="0" smtClean="0"/>
              <a:t>If </a:t>
            </a:r>
            <a:r>
              <a:rPr lang="en-US" sz="2800" dirty="0"/>
              <a:t>he didn't commit to what have been mentioned in Section </a:t>
            </a:r>
            <a:r>
              <a:rPr lang="en-US" sz="2800" dirty="0" smtClean="0"/>
              <a:t>12.</a:t>
            </a:r>
          </a:p>
          <a:p>
            <a:pPr marL="457200" indent="-457200">
              <a:buFont typeface="+mj-lt"/>
              <a:buAutoNum type="arabicPeriod"/>
            </a:pPr>
            <a:r>
              <a:rPr lang="en-US" sz="2800" dirty="0" smtClean="0"/>
              <a:t>If </a:t>
            </a:r>
            <a:r>
              <a:rPr lang="en-US" sz="2800" dirty="0"/>
              <a:t>the student didn’t comply with the plagiarism issues </a:t>
            </a:r>
            <a:endParaRPr lang="en-US" sz="2800" dirty="0" smtClean="0"/>
          </a:p>
          <a:p>
            <a:pPr marL="457200" indent="-457200">
              <a:buFont typeface="+mj-lt"/>
              <a:buAutoNum type="arabicPeriod"/>
            </a:pPr>
            <a:r>
              <a:rPr lang="en-US" sz="2800" dirty="0" smtClean="0"/>
              <a:t>If </a:t>
            </a:r>
            <a:r>
              <a:rPr lang="en-US" sz="2800" dirty="0"/>
              <a:t>he gained less than 50% as a grade from the Training </a:t>
            </a:r>
            <a:r>
              <a:rPr lang="en-US" sz="2800" dirty="0" smtClean="0"/>
              <a:t>Facility</a:t>
            </a:r>
          </a:p>
          <a:p>
            <a:pPr marL="457200" indent="-457200">
              <a:buFont typeface="+mj-lt"/>
              <a:buAutoNum type="arabicPeriod"/>
            </a:pPr>
            <a:r>
              <a:rPr lang="en-US" sz="2800" dirty="0" smtClean="0"/>
              <a:t>Total grades are less than 60 </a:t>
            </a:r>
          </a:p>
          <a:p>
            <a:pPr marL="457200" indent="-457200">
              <a:buFont typeface="+mj-lt"/>
              <a:buAutoNum type="arabicPeriod"/>
            </a:pPr>
            <a:r>
              <a:rPr lang="en-US" sz="2800" dirty="0" smtClean="0"/>
              <a:t>If </a:t>
            </a:r>
            <a:r>
              <a:rPr lang="en-US" sz="2800" dirty="0"/>
              <a:t>he didn’t submit the Summer Training </a:t>
            </a:r>
            <a:r>
              <a:rPr lang="en-US" sz="2800" dirty="0" smtClean="0"/>
              <a:t>Report on time</a:t>
            </a:r>
            <a:endParaRPr lang="en-US" sz="2800"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16</a:t>
            </a:fld>
            <a:endParaRPr lang="en-US" dirty="0"/>
          </a:p>
        </p:txBody>
      </p:sp>
    </p:spTree>
    <p:extLst>
      <p:ext uri="{BB962C8B-B14F-4D97-AF65-F5344CB8AC3E}">
        <p14:creationId xmlns:p14="http://schemas.microsoft.com/office/powerpoint/2010/main" xmlns="" val="25673108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Cancelling the summer </a:t>
            </a:r>
            <a:r>
              <a:rPr lang="en-US" sz="4000" dirty="0" smtClean="0"/>
              <a:t>training (cont..)</a:t>
            </a:r>
            <a:endParaRPr lang="en-US" dirty="0"/>
          </a:p>
        </p:txBody>
      </p:sp>
      <p:sp>
        <p:nvSpPr>
          <p:cNvPr id="3" name="Content Placeholder 2"/>
          <p:cNvSpPr>
            <a:spLocks noGrp="1"/>
          </p:cNvSpPr>
          <p:nvPr>
            <p:ph idx="1"/>
          </p:nvPr>
        </p:nvSpPr>
        <p:spPr/>
        <p:txBody>
          <a:bodyPr/>
          <a:lstStyle/>
          <a:p>
            <a:pPr marL="457200" lvl="0" indent="-457200">
              <a:buFont typeface="+mj-lt"/>
              <a:buAutoNum type="arabicPeriod"/>
            </a:pPr>
            <a:endParaRPr lang="en-US" dirty="0" smtClean="0"/>
          </a:p>
          <a:p>
            <a:pPr marL="457200" lvl="0" indent="-457200">
              <a:buFont typeface="+mj-lt"/>
              <a:buAutoNum type="arabicPeriod"/>
            </a:pPr>
            <a:r>
              <a:rPr lang="en-US" dirty="0" smtClean="0"/>
              <a:t>Regarding </a:t>
            </a:r>
            <a:r>
              <a:rPr lang="en-US" dirty="0"/>
              <a:t>clause (1,2,3 and 4), the student will be granted the grade of (Denied</a:t>
            </a:r>
            <a:r>
              <a:rPr lang="en-US" dirty="0" smtClean="0"/>
              <a:t>).</a:t>
            </a:r>
          </a:p>
          <a:p>
            <a:pPr marL="457200" lvl="0" indent="-457200">
              <a:buFont typeface="+mj-lt"/>
              <a:buAutoNum type="arabicPeriod"/>
            </a:pPr>
            <a:r>
              <a:rPr lang="en-US" dirty="0" smtClean="0"/>
              <a:t>The </a:t>
            </a:r>
            <a:r>
              <a:rPr lang="en-US" dirty="0"/>
              <a:t>Administration of Summer Training is entitled to drop the course for the student or grant him the grade of (Denied) in his transcript according to what have been mentioned in Section </a:t>
            </a:r>
            <a:r>
              <a:rPr lang="en-US" dirty="0" smtClean="0"/>
              <a:t>11.</a:t>
            </a:r>
          </a:p>
          <a:p>
            <a:pPr marL="457200" lvl="0" indent="-457200">
              <a:buFont typeface="+mj-lt"/>
              <a:buAutoNum type="arabicPeriod"/>
            </a:pPr>
            <a:r>
              <a:rPr lang="en-US" dirty="0" smtClean="0"/>
              <a:t>Regarding </a:t>
            </a:r>
            <a:r>
              <a:rPr lang="en-US" dirty="0"/>
              <a:t>clause (6), the Summer Training Course will be dropped and he has to repeat the Summer Training if his grade was a result of some academic deficiencies. In case the grade </a:t>
            </a:r>
          </a:p>
        </p:txBody>
      </p:sp>
      <p:sp>
        <p:nvSpPr>
          <p:cNvPr id="4" name="Slide Number Placeholder 3"/>
          <p:cNvSpPr>
            <a:spLocks noGrp="1"/>
          </p:cNvSpPr>
          <p:nvPr>
            <p:ph type="sldNum" sz="quarter" idx="12"/>
          </p:nvPr>
        </p:nvSpPr>
        <p:spPr/>
        <p:txBody>
          <a:bodyPr/>
          <a:lstStyle/>
          <a:p>
            <a:fld id="{6D22F896-40B5-4ADD-8801-0D06FADFA095}" type="slidenum">
              <a:rPr lang="en-US" smtClean="0"/>
              <a:pPr/>
              <a:t>17</a:t>
            </a:fld>
            <a:endParaRPr lang="en-US" dirty="0"/>
          </a:p>
        </p:txBody>
      </p:sp>
    </p:spTree>
    <p:extLst>
      <p:ext uri="{BB962C8B-B14F-4D97-AF65-F5344CB8AC3E}">
        <p14:creationId xmlns:p14="http://schemas.microsoft.com/office/powerpoint/2010/main" xmlns="" val="6046387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136" y="91440"/>
            <a:ext cx="10058400" cy="1609344"/>
          </a:xfrm>
        </p:spPr>
        <p:txBody>
          <a:bodyPr>
            <a:normAutofit/>
          </a:bodyPr>
          <a:lstStyle/>
          <a:p>
            <a:r>
              <a:rPr lang="en-US" sz="4000" dirty="0"/>
              <a:t>SUMMER TRAINING MARK DISTRIBUTION &amp; EVALUATION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277207752"/>
              </p:ext>
            </p:extLst>
          </p:nvPr>
        </p:nvGraphicFramePr>
        <p:xfrm>
          <a:off x="1353312" y="1499617"/>
          <a:ext cx="8677656" cy="4032504"/>
        </p:xfrm>
        <a:graphic>
          <a:graphicData uri="http://schemas.openxmlformats.org/drawingml/2006/table">
            <a:tbl>
              <a:tblPr firstRow="1" firstCol="1" bandRow="1">
                <a:tableStyleId>{5C22544A-7EE6-4342-B048-85BDC9FD1C3A}</a:tableStyleId>
              </a:tblPr>
              <a:tblGrid>
                <a:gridCol w="691475"/>
                <a:gridCol w="2712370"/>
                <a:gridCol w="826610"/>
                <a:gridCol w="4447201"/>
              </a:tblGrid>
              <a:tr h="440052">
                <a:tc>
                  <a:txBody>
                    <a:bodyPr/>
                    <a:lstStyle/>
                    <a:p>
                      <a:pPr marL="0" marR="0" algn="ctr" rtl="0">
                        <a:lnSpc>
                          <a:spcPct val="115000"/>
                        </a:lnSpc>
                        <a:spcBef>
                          <a:spcPts val="0"/>
                        </a:spcBef>
                        <a:spcAft>
                          <a:spcPts val="0"/>
                        </a:spcAft>
                      </a:pPr>
                      <a:r>
                        <a:rPr lang="en-US" sz="12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0"/>
                        </a:spcAft>
                      </a:pPr>
                      <a:r>
                        <a:rPr lang="en-US" sz="1200" dirty="0">
                          <a:effectLst/>
                        </a:rPr>
                        <a:t>Evaluator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0"/>
                        </a:spcAft>
                      </a:pPr>
                      <a:r>
                        <a:rPr lang="en-US" sz="1200">
                          <a:effectLst/>
                        </a:rPr>
                        <a:t>Grade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0"/>
                        </a:spcAft>
                      </a:pPr>
                      <a:r>
                        <a:rPr lang="en-US" sz="1200">
                          <a:effectLst/>
                        </a:rPr>
                        <a:t>Notes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212822">
                <a:tc>
                  <a:txBody>
                    <a:bodyPr/>
                    <a:lstStyle/>
                    <a:p>
                      <a:pPr marL="0" marR="0" algn="ctr" rtl="0">
                        <a:lnSpc>
                          <a:spcPct val="115000"/>
                        </a:lnSpc>
                        <a:spcBef>
                          <a:spcPts val="0"/>
                        </a:spcBef>
                        <a:spcAft>
                          <a:spcPts val="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0"/>
                        </a:spcAft>
                      </a:pPr>
                      <a:r>
                        <a:rPr lang="en-US" sz="1200">
                          <a:effectLst/>
                        </a:rPr>
                        <a:t>Training Facility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0"/>
                        </a:spcAft>
                      </a:pPr>
                      <a:r>
                        <a:rPr lang="en-US" sz="1200">
                          <a:effectLst/>
                        </a:rPr>
                        <a:t>30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As per form number (4A, 4B)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440052">
                <a:tc>
                  <a:txBody>
                    <a:bodyPr/>
                    <a:lstStyle/>
                    <a:p>
                      <a:pPr marL="0" marR="0" algn="ctr" rtl="0">
                        <a:lnSpc>
                          <a:spcPct val="115000"/>
                        </a:lnSpc>
                        <a:spcBef>
                          <a:spcPts val="0"/>
                        </a:spcBef>
                        <a:spcAft>
                          <a:spcPts val="0"/>
                        </a:spcAft>
                      </a:pPr>
                      <a:r>
                        <a:rPr lang="en-US" sz="12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0"/>
                        </a:spcAft>
                      </a:pPr>
                      <a:r>
                        <a:rPr lang="en-US" sz="1200" dirty="0">
                          <a:effectLst/>
                        </a:rPr>
                        <a:t>Summer Training Supervisor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0"/>
                        </a:spcAft>
                      </a:pPr>
                      <a:r>
                        <a:rPr lang="en-US" sz="1200">
                          <a:effectLst/>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As per form number (5A, 5B)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2939578">
                <a:tc>
                  <a:txBody>
                    <a:bodyPr/>
                    <a:lstStyle/>
                    <a:p>
                      <a:pPr marL="0" marR="0" algn="ctr" rtl="0">
                        <a:lnSpc>
                          <a:spcPct val="115000"/>
                        </a:lnSpc>
                        <a:spcBef>
                          <a:spcPts val="0"/>
                        </a:spcBef>
                        <a:spcAft>
                          <a:spcPts val="0"/>
                        </a:spcAft>
                      </a:pPr>
                      <a:r>
                        <a:rPr lang="en-US" sz="12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0"/>
                        </a:spcAft>
                      </a:pPr>
                      <a:r>
                        <a:rPr lang="en-US" sz="1200" dirty="0">
                          <a:effectLst/>
                        </a:rPr>
                        <a:t>Report Grader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0"/>
                        </a:spcAft>
                      </a:pPr>
                      <a:r>
                        <a:rPr lang="en-US" sz="1200">
                          <a:effectLst/>
                        </a:rPr>
                        <a:t>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dirty="0">
                          <a:effectLst/>
                        </a:rPr>
                        <a:t>- As per Form number (6)</a:t>
                      </a:r>
                      <a:endParaRPr lang="en-US" sz="1100" dirty="0">
                        <a:effectLst/>
                      </a:endParaRPr>
                    </a:p>
                    <a:p>
                      <a:pPr marL="0" marR="0" algn="l" rtl="0">
                        <a:lnSpc>
                          <a:spcPct val="115000"/>
                        </a:lnSpc>
                        <a:spcBef>
                          <a:spcPts val="0"/>
                        </a:spcBef>
                        <a:spcAft>
                          <a:spcPts val="0"/>
                        </a:spcAft>
                      </a:pPr>
                      <a:r>
                        <a:rPr lang="en-US" sz="1200" dirty="0">
                          <a:effectLst/>
                        </a:rPr>
                        <a:t>- Evaluate the format of the report.</a:t>
                      </a:r>
                      <a:endParaRPr lang="en-US" sz="1100" dirty="0">
                        <a:effectLst/>
                      </a:endParaRPr>
                    </a:p>
                    <a:p>
                      <a:pPr marL="0" marR="0" algn="l" rtl="0">
                        <a:lnSpc>
                          <a:spcPct val="115000"/>
                        </a:lnSpc>
                        <a:spcBef>
                          <a:spcPts val="0"/>
                        </a:spcBef>
                        <a:spcAft>
                          <a:spcPts val="0"/>
                        </a:spcAft>
                      </a:pPr>
                      <a:r>
                        <a:rPr lang="en-US" sz="1200" dirty="0">
                          <a:effectLst/>
                        </a:rPr>
                        <a:t>- Evaluate the technical aspects of the report.</a:t>
                      </a:r>
                      <a:endParaRPr lang="en-US" sz="1100" dirty="0">
                        <a:effectLst/>
                      </a:endParaRPr>
                    </a:p>
                    <a:p>
                      <a:pPr marL="0" marR="0" algn="l" rtl="0">
                        <a:lnSpc>
                          <a:spcPct val="115000"/>
                        </a:lnSpc>
                        <a:spcBef>
                          <a:spcPts val="0"/>
                        </a:spcBef>
                        <a:spcAft>
                          <a:spcPts val="0"/>
                        </a:spcAft>
                      </a:pPr>
                      <a:r>
                        <a:rPr lang="en-US" sz="1200" dirty="0">
                          <a:effectLst/>
                        </a:rPr>
                        <a:t>- Communicates with student for clarifications.</a:t>
                      </a:r>
                      <a:endParaRPr lang="en-US" sz="1100" dirty="0">
                        <a:effectLst/>
                      </a:endParaRPr>
                    </a:p>
                    <a:p>
                      <a:pPr marL="0" marR="0" algn="l" rtl="0">
                        <a:lnSpc>
                          <a:spcPct val="115000"/>
                        </a:lnSpc>
                        <a:spcBef>
                          <a:spcPts val="0"/>
                        </a:spcBef>
                        <a:spcAft>
                          <a:spcPts val="0"/>
                        </a:spcAft>
                      </a:pPr>
                      <a:r>
                        <a:rPr lang="en-US" sz="1200" dirty="0">
                          <a:effectLst/>
                        </a:rPr>
                        <a:t>- Discusses the report with student to cover the strengths and weaknesses and to notify the student to complete in missing points.</a:t>
                      </a:r>
                      <a:endParaRPr lang="en-US" sz="1100" dirty="0">
                        <a:effectLst/>
                      </a:endParaRPr>
                    </a:p>
                    <a:p>
                      <a:pPr marL="0" marR="0" algn="l" rtl="0">
                        <a:lnSpc>
                          <a:spcPct val="115000"/>
                        </a:lnSpc>
                        <a:spcBef>
                          <a:spcPts val="0"/>
                        </a:spcBef>
                        <a:spcAft>
                          <a:spcPts val="0"/>
                        </a:spcAft>
                      </a:pPr>
                      <a:r>
                        <a:rPr lang="en-US" sz="1200" dirty="0">
                          <a:effectLst/>
                        </a:rPr>
                        <a:t>- Evaluate the PowerPoint presentation.</a:t>
                      </a:r>
                      <a:endParaRPr lang="en-US" sz="1100" dirty="0">
                        <a:effectLst/>
                      </a:endParaRPr>
                    </a:p>
                    <a:p>
                      <a:pPr marL="0" marR="0" algn="l" rtl="0">
                        <a:lnSpc>
                          <a:spcPct val="115000"/>
                        </a:lnSpc>
                        <a:spcBef>
                          <a:spcPts val="0"/>
                        </a:spcBef>
                        <a:spcAft>
                          <a:spcPts val="0"/>
                        </a:spcAft>
                      </a:pPr>
                      <a:r>
                        <a:rPr lang="en-US" sz="1200" dirty="0">
                          <a:effectLst/>
                        </a:rPr>
                        <a:t>- Attaching the grade of attending the orientation presentation. </a:t>
                      </a:r>
                      <a:endParaRPr lang="en-US" sz="1100" dirty="0">
                        <a:effectLst/>
                      </a:endParaRPr>
                    </a:p>
                    <a:p>
                      <a:pPr marL="0" marR="0" algn="l" rtl="0">
                        <a:lnSpc>
                          <a:spcPct val="115000"/>
                        </a:lnSpc>
                        <a:spcBef>
                          <a:spcPts val="0"/>
                        </a:spcBef>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bl>
          </a:graphicData>
        </a:graphic>
      </p:graphicFrame>
      <mc:AlternateContent xmlns:mc="http://schemas.openxmlformats.org/markup-compatibility/2006">
        <mc:Choice xmlns:a14="http://schemas.microsoft.com/office/drawing/2010/main" xmlns="" Requires="a14">
          <p:sp>
            <p:nvSpPr>
              <p:cNvPr id="5" name="Rectangle 4"/>
              <p:cNvSpPr/>
              <p:nvPr/>
            </p:nvSpPr>
            <p:spPr>
              <a:xfrm>
                <a:off x="2343912" y="5699010"/>
                <a:ext cx="6096000" cy="1017394"/>
              </a:xfrm>
              <a:prstGeom prst="rect">
                <a:avLst/>
              </a:prstGeom>
            </p:spPr>
            <p:txBody>
              <a:bodyPr>
                <a:spAutoFit/>
              </a:bodyPr>
              <a:lstStyle/>
              <a:p>
                <a:pPr>
                  <a:lnSpc>
                    <a:spcPct val="115000"/>
                  </a:lnSpc>
                  <a:spcAft>
                    <a:spcPts val="1000"/>
                  </a:spcAft>
                </a:pPr>
                <a:r>
                  <a:rPr lang="en-US" sz="2000" b="1" dirty="0">
                    <a:latin typeface="Calibri" panose="020F0502020204030204" pitchFamily="34" charset="0"/>
                    <a:ea typeface="Calibri" panose="020F0502020204030204" pitchFamily="34" charset="0"/>
                    <a:cs typeface="Arial" panose="020B0604020202020204" pitchFamily="34" charset="0"/>
                  </a:rPr>
                  <a:t>Notes: </a:t>
                </a:r>
                <a:r>
                  <a:rPr lang="en-US" sz="1600" dirty="0" smtClean="0">
                    <a:effectLst/>
                    <a:latin typeface="Calibri" panose="020F0502020204030204" pitchFamily="34" charset="0"/>
                    <a:ea typeface="Calibri" panose="020F0502020204030204" pitchFamily="34" charset="0"/>
                    <a:cs typeface="Arial" panose="020B0604020202020204" pitchFamily="34" charset="0"/>
                  </a:rPr>
                  <a:t>Final </a:t>
                </a:r>
                <a:r>
                  <a:rPr lang="en-US" sz="1600" dirty="0">
                    <a:effectLst/>
                    <a:latin typeface="Calibri" panose="020F0502020204030204" pitchFamily="34" charset="0"/>
                    <a:ea typeface="Calibri" panose="020F0502020204030204" pitchFamily="34" charset="0"/>
                    <a:cs typeface="Arial" panose="020B0604020202020204" pitchFamily="34" charset="0"/>
                  </a:rPr>
                  <a:t>grade is calculated as the following</a:t>
                </a:r>
                <a:r>
                  <a:rPr lang="en-US" sz="1600" dirty="0" smtClean="0">
                    <a:effectLst/>
                    <a:latin typeface="Calibri" panose="020F0502020204030204" pitchFamily="34" charset="0"/>
                    <a:ea typeface="Calibri" panose="020F0502020204030204" pitchFamily="34"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15000"/>
                  </a:lnSpc>
                  <a:spcAft>
                    <a:spcPts val="1000"/>
                  </a:spcAft>
                </a:pPr>
                <a:r>
                  <a:rPr lang="en-US" sz="1600" dirty="0">
                    <a:effectLst/>
                    <a:latin typeface="Calibri" panose="020F0502020204030204" pitchFamily="34" charset="0"/>
                    <a:ea typeface="Calibri" panose="020F0502020204030204" pitchFamily="34" charset="0"/>
                    <a:cs typeface="Arial" panose="020B0604020202020204" pitchFamily="34" charset="0"/>
                  </a:rPr>
                  <a:t>Total (1+2+3) </a:t>
                </a:r>
                <a:r>
                  <a:rPr lang="ar-SA" sz="1600" dirty="0">
                    <a:effectLst/>
                    <a:latin typeface="Calibri" panose="020F0502020204030204" pitchFamily="34" charset="0"/>
                    <a:ea typeface="Calibri" panose="020F0502020204030204" pitchFamily="34" charset="0"/>
                    <a:cs typeface="Arial" panose="020B0604020202020204" pitchFamily="34" charset="0"/>
                  </a:rPr>
                  <a:t>× </a:t>
                </a:r>
                <a14:m>
                  <m:oMath xmlns:m="http://schemas.openxmlformats.org/officeDocument/2006/math">
                    <m:f>
                      <m:fPr>
                        <m:ctrlPr>
                          <a:rPr lang="en-US" sz="1600" i="1">
                            <a:effectLst/>
                            <a:latin typeface="Cambria Math" panose="02040503050406030204" pitchFamily="18" charset="0"/>
                            <a:ea typeface="Calibri" panose="020F0502020204030204" pitchFamily="34" charset="0"/>
                            <a:cs typeface="Arial" panose="020B0604020202020204" pitchFamily="34" charset="0"/>
                          </a:rPr>
                        </m:ctrlPr>
                      </m:fPr>
                      <m:num>
                        <m:r>
                          <a:rPr lang="en-US" sz="1600" i="1">
                            <a:effectLst/>
                            <a:latin typeface="Cambria Math" panose="02040503050406030204" pitchFamily="18" charset="0"/>
                            <a:ea typeface="Calibri" panose="020F0502020204030204" pitchFamily="34" charset="0"/>
                            <a:cs typeface="Arial" panose="020B0604020202020204" pitchFamily="34" charset="0"/>
                          </a:rPr>
                          <m:t>𝑁𝑢𝑚𝑏𝑒𝑟</m:t>
                        </m:r>
                        <m:r>
                          <a:rPr lang="en-US" sz="1600" i="1">
                            <a:effectLst/>
                            <a:latin typeface="Cambria Math" panose="02040503050406030204" pitchFamily="18" charset="0"/>
                            <a:ea typeface="Calibri" panose="020F0502020204030204" pitchFamily="34" charset="0"/>
                            <a:cs typeface="Arial" panose="020B0604020202020204" pitchFamily="34" charset="0"/>
                          </a:rPr>
                          <m:t> </m:t>
                        </m:r>
                        <m:r>
                          <a:rPr lang="en-US" sz="1600" i="1">
                            <a:effectLst/>
                            <a:latin typeface="Cambria Math" panose="02040503050406030204" pitchFamily="18" charset="0"/>
                            <a:ea typeface="Calibri" panose="020F0502020204030204" pitchFamily="34" charset="0"/>
                            <a:cs typeface="Arial" panose="020B0604020202020204" pitchFamily="34" charset="0"/>
                          </a:rPr>
                          <m:t>𝑜𝑓</m:t>
                        </m:r>
                        <m:r>
                          <a:rPr lang="en-US" sz="1600" i="1">
                            <a:effectLst/>
                            <a:latin typeface="Cambria Math" panose="02040503050406030204" pitchFamily="18" charset="0"/>
                            <a:ea typeface="Calibri" panose="020F0502020204030204" pitchFamily="34" charset="0"/>
                            <a:cs typeface="Arial" panose="020B0604020202020204" pitchFamily="34" charset="0"/>
                          </a:rPr>
                          <m:t> </m:t>
                        </m:r>
                        <m:r>
                          <a:rPr lang="en-US" sz="1600" i="1">
                            <a:effectLst/>
                            <a:latin typeface="Cambria Math" panose="02040503050406030204" pitchFamily="18" charset="0"/>
                            <a:ea typeface="Calibri" panose="020F0502020204030204" pitchFamily="34" charset="0"/>
                            <a:cs typeface="Arial" panose="020B0604020202020204" pitchFamily="34" charset="0"/>
                          </a:rPr>
                          <m:t>𝑑𝑎𝑦𝑠</m:t>
                        </m:r>
                        <m:r>
                          <a:rPr lang="en-US" sz="1600" i="1">
                            <a:effectLst/>
                            <a:latin typeface="Cambria Math" panose="02040503050406030204" pitchFamily="18" charset="0"/>
                            <a:ea typeface="Calibri" panose="020F0502020204030204" pitchFamily="34" charset="0"/>
                            <a:cs typeface="Arial" panose="020B0604020202020204" pitchFamily="34" charset="0"/>
                          </a:rPr>
                          <m:t> </m:t>
                        </m:r>
                        <m:r>
                          <a:rPr lang="en-US" sz="1600" i="1">
                            <a:effectLst/>
                            <a:latin typeface="Cambria Math" panose="02040503050406030204" pitchFamily="18" charset="0"/>
                            <a:ea typeface="Calibri" panose="020F0502020204030204" pitchFamily="34" charset="0"/>
                            <a:cs typeface="Arial" panose="020B0604020202020204" pitchFamily="34" charset="0"/>
                          </a:rPr>
                          <m:t>𝑎𝑡𝑡𝑒𝑛𝑑𝑒𝑑</m:t>
                        </m:r>
                      </m:num>
                      <m:den>
                        <m:r>
                          <a:rPr lang="en-US" sz="1600" i="1">
                            <a:effectLst/>
                            <a:latin typeface="Cambria Math" panose="02040503050406030204" pitchFamily="18" charset="0"/>
                            <a:ea typeface="Calibri" panose="020F0502020204030204" pitchFamily="34" charset="0"/>
                            <a:cs typeface="Arial" panose="020B0604020202020204" pitchFamily="34" charset="0"/>
                          </a:rPr>
                          <m:t>𝑁𝑢𝑚𝑏𝑒𝑟</m:t>
                        </m:r>
                        <m:r>
                          <a:rPr lang="en-US" sz="1600" i="1">
                            <a:effectLst/>
                            <a:latin typeface="Cambria Math" panose="02040503050406030204" pitchFamily="18" charset="0"/>
                            <a:ea typeface="Calibri" panose="020F0502020204030204" pitchFamily="34" charset="0"/>
                            <a:cs typeface="Arial" panose="020B0604020202020204" pitchFamily="34" charset="0"/>
                          </a:rPr>
                          <m:t> </m:t>
                        </m:r>
                        <m:r>
                          <a:rPr lang="en-US" sz="1600" i="1">
                            <a:effectLst/>
                            <a:latin typeface="Cambria Math" panose="02040503050406030204" pitchFamily="18" charset="0"/>
                            <a:ea typeface="Calibri" panose="020F0502020204030204" pitchFamily="34" charset="0"/>
                            <a:cs typeface="Arial" panose="020B0604020202020204" pitchFamily="34" charset="0"/>
                          </a:rPr>
                          <m:t>𝑜𝑓</m:t>
                        </m:r>
                        <m:r>
                          <a:rPr lang="en-US" sz="1600" i="1">
                            <a:effectLst/>
                            <a:latin typeface="Cambria Math" panose="02040503050406030204" pitchFamily="18" charset="0"/>
                            <a:ea typeface="Calibri" panose="020F0502020204030204" pitchFamily="34" charset="0"/>
                            <a:cs typeface="Arial" panose="020B0604020202020204" pitchFamily="34" charset="0"/>
                          </a:rPr>
                          <m:t> </m:t>
                        </m:r>
                        <m:r>
                          <a:rPr lang="en-US" sz="1600" i="1">
                            <a:effectLst/>
                            <a:latin typeface="Cambria Math" panose="02040503050406030204" pitchFamily="18" charset="0"/>
                            <a:ea typeface="Calibri" panose="020F0502020204030204" pitchFamily="34" charset="0"/>
                            <a:cs typeface="Arial" panose="020B0604020202020204" pitchFamily="34" charset="0"/>
                          </a:rPr>
                          <m:t>𝑡𝑟𝑎𝑖𝑛𝑖𝑛𝑔</m:t>
                        </m:r>
                        <m:r>
                          <a:rPr lang="en-US" sz="1600" i="1">
                            <a:effectLst/>
                            <a:latin typeface="Cambria Math" panose="02040503050406030204" pitchFamily="18" charset="0"/>
                            <a:ea typeface="Calibri" panose="020F0502020204030204" pitchFamily="34" charset="0"/>
                            <a:cs typeface="Arial" panose="020B0604020202020204" pitchFamily="34" charset="0"/>
                          </a:rPr>
                          <m:t> </m:t>
                        </m:r>
                        <m:r>
                          <a:rPr lang="en-US" sz="1600" i="1">
                            <a:effectLst/>
                            <a:latin typeface="Cambria Math" panose="02040503050406030204" pitchFamily="18" charset="0"/>
                            <a:ea typeface="Calibri" panose="020F0502020204030204" pitchFamily="34" charset="0"/>
                            <a:cs typeface="Arial" panose="020B0604020202020204" pitchFamily="34" charset="0"/>
                          </a:rPr>
                          <m:t>𝑑𝑎𝑦𝑠</m:t>
                        </m:r>
                      </m:den>
                    </m:f>
                  </m:oMath>
                </a14:m>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mc:Choice>
        <mc:Fallback>
          <p:sp>
            <p:nvSpPr>
              <p:cNvPr id="5" name="Rectangle 4"/>
              <p:cNvSpPr>
                <a:spLocks noRot="1" noChangeAspect="1" noMove="1" noResize="1" noEditPoints="1" noAdjustHandles="1" noChangeArrowheads="1" noChangeShapeType="1" noTextEdit="1"/>
              </p:cNvSpPr>
              <p:nvPr/>
            </p:nvSpPr>
            <p:spPr>
              <a:xfrm>
                <a:off x="2343912" y="5699010"/>
                <a:ext cx="6096000" cy="1017394"/>
              </a:xfrm>
              <a:prstGeom prst="rect">
                <a:avLst/>
              </a:prstGeom>
              <a:blipFill rotWithShape="0">
                <a:blip r:embed="rId2"/>
                <a:stretch>
                  <a:fillRect l="-1100" t="-1198" b="-1796"/>
                </a:stretch>
              </a:blipFill>
            </p:spPr>
            <p:txBody>
              <a:bodyPr/>
              <a:lstStyle/>
              <a:p>
                <a:r>
                  <a:rPr lang="en-US">
                    <a:noFill/>
                  </a:rPr>
                  <a:t> </a:t>
                </a:r>
              </a:p>
            </p:txBody>
          </p:sp>
        </mc:Fallback>
      </mc:AlternateContent>
      <p:sp>
        <p:nvSpPr>
          <p:cNvPr id="6" name="Slide Number Placeholder 5"/>
          <p:cNvSpPr>
            <a:spLocks noGrp="1"/>
          </p:cNvSpPr>
          <p:nvPr>
            <p:ph type="sldNum" sz="quarter" idx="12"/>
          </p:nvPr>
        </p:nvSpPr>
        <p:spPr/>
        <p:txBody>
          <a:bodyPr/>
          <a:lstStyle/>
          <a:p>
            <a:fld id="{6D22F896-40B5-4ADD-8801-0D06FADFA095}" type="slidenum">
              <a:rPr lang="en-US" smtClean="0"/>
              <a:pPr/>
              <a:t>18</a:t>
            </a:fld>
            <a:endParaRPr lang="en-US" dirty="0"/>
          </a:p>
        </p:txBody>
      </p:sp>
    </p:spTree>
    <p:extLst>
      <p:ext uri="{BB962C8B-B14F-4D97-AF65-F5344CB8AC3E}">
        <p14:creationId xmlns:p14="http://schemas.microsoft.com/office/powerpoint/2010/main" xmlns="" val="30442166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Postponing the study</a:t>
            </a:r>
            <a:endParaRPr lang="en-US" sz="4000" dirty="0"/>
          </a:p>
        </p:txBody>
      </p:sp>
      <p:sp>
        <p:nvSpPr>
          <p:cNvPr id="3" name="Content Placeholder 2"/>
          <p:cNvSpPr>
            <a:spLocks noGrp="1"/>
          </p:cNvSpPr>
          <p:nvPr>
            <p:ph idx="1"/>
          </p:nvPr>
        </p:nvSpPr>
        <p:spPr/>
        <p:txBody>
          <a:bodyPr/>
          <a:lstStyle/>
          <a:p>
            <a:r>
              <a:rPr lang="en-US" dirty="0"/>
              <a:t>In case the student postponed his study for a semester </a:t>
            </a:r>
            <a:r>
              <a:rPr lang="en-US" dirty="0" smtClean="0"/>
              <a:t>of one or </a:t>
            </a:r>
            <a:r>
              <a:rPr lang="en-US" dirty="0"/>
              <a:t>more after his Summer Training, he has to do the following</a:t>
            </a:r>
            <a:r>
              <a:rPr lang="en-US" dirty="0" smtClean="0"/>
              <a:t>:</a:t>
            </a:r>
          </a:p>
          <a:p>
            <a:pPr marL="0" indent="0">
              <a:buNone/>
            </a:pPr>
            <a:endParaRPr lang="en-US" dirty="0" smtClean="0"/>
          </a:p>
          <a:p>
            <a:pPr lvl="1"/>
            <a:r>
              <a:rPr lang="en-US" dirty="0" smtClean="0"/>
              <a:t>Notify </a:t>
            </a:r>
            <a:r>
              <a:rPr lang="en-US" dirty="0"/>
              <a:t>The Administration of Summer Training of his decision and provide a copy of the postponing form after completing the required procedure(s).</a:t>
            </a:r>
          </a:p>
          <a:p>
            <a:pPr lvl="1"/>
            <a:r>
              <a:rPr lang="en-US" dirty="0"/>
              <a:t>After his return, the student must notify The Administration of Summer Training and the administration will check his date-of-return in his former notification.</a:t>
            </a:r>
          </a:p>
          <a:p>
            <a:pPr lvl="1"/>
            <a:r>
              <a:rPr lang="en-US" dirty="0"/>
              <a:t>The student will be given a two-month period starting from the date of his return in order to prepare his summer training report.</a:t>
            </a:r>
          </a:p>
          <a:p>
            <a:pPr lvl="1"/>
            <a:r>
              <a:rPr lang="en-US" dirty="0"/>
              <a:t>If the student did not submit his report by the end of the two-month period, he will be given the grade of (Denied) in his transcript.</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19</a:t>
            </a:fld>
            <a:endParaRPr lang="en-US" dirty="0"/>
          </a:p>
        </p:txBody>
      </p:sp>
    </p:spTree>
    <p:extLst>
      <p:ext uri="{BB962C8B-B14F-4D97-AF65-F5344CB8AC3E}">
        <p14:creationId xmlns:p14="http://schemas.microsoft.com/office/powerpoint/2010/main" xmlns="" val="1699833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045" y="342117"/>
            <a:ext cx="10058400" cy="1609344"/>
          </a:xfrm>
        </p:spPr>
        <p:txBody>
          <a:bodyPr>
            <a:normAutofit/>
          </a:bodyPr>
          <a:lstStyle/>
          <a:p>
            <a:r>
              <a:rPr lang="en-US" sz="4000" dirty="0" smtClean="0"/>
              <a:t>Outline of presentation</a:t>
            </a:r>
            <a:endParaRPr lang="en-US" sz="4000" dirty="0"/>
          </a:p>
        </p:txBody>
      </p:sp>
      <p:sp>
        <p:nvSpPr>
          <p:cNvPr id="3" name="Content Placeholder 2"/>
          <p:cNvSpPr>
            <a:spLocks noGrp="1"/>
          </p:cNvSpPr>
          <p:nvPr>
            <p:ph idx="1"/>
          </p:nvPr>
        </p:nvSpPr>
        <p:spPr>
          <a:xfrm>
            <a:off x="568045" y="1773044"/>
            <a:ext cx="11329639" cy="5084956"/>
          </a:xfrm>
        </p:spPr>
        <p:txBody>
          <a:bodyPr>
            <a:normAutofit/>
          </a:bodyPr>
          <a:lstStyle/>
          <a:p>
            <a:r>
              <a:rPr lang="en-US" sz="2800" dirty="0" smtClean="0"/>
              <a:t>Objectives</a:t>
            </a:r>
          </a:p>
          <a:p>
            <a:r>
              <a:rPr lang="en-US" sz="2800" dirty="0" smtClean="0"/>
              <a:t>Registration Requirement</a:t>
            </a:r>
          </a:p>
          <a:p>
            <a:r>
              <a:rPr lang="en-US" sz="2800" dirty="0"/>
              <a:t>Organizational </a:t>
            </a:r>
            <a:r>
              <a:rPr lang="en-US" sz="2800" dirty="0" smtClean="0"/>
              <a:t>Structure</a:t>
            </a:r>
          </a:p>
          <a:p>
            <a:r>
              <a:rPr lang="en-US" sz="2800" dirty="0" smtClean="0"/>
              <a:t>Training Opportunities </a:t>
            </a:r>
          </a:p>
          <a:p>
            <a:r>
              <a:rPr lang="en-US" sz="2800" dirty="0" smtClean="0"/>
              <a:t>Late Registrations and Dropping</a:t>
            </a:r>
          </a:p>
          <a:p>
            <a:r>
              <a:rPr lang="en-US" sz="2800" dirty="0" smtClean="0"/>
              <a:t>Presentation</a:t>
            </a:r>
          </a:p>
          <a:p>
            <a:r>
              <a:rPr lang="en-US" sz="2800" dirty="0" smtClean="0"/>
              <a:t>Cancellation</a:t>
            </a:r>
          </a:p>
          <a:p>
            <a:r>
              <a:rPr lang="en-US" sz="2800" dirty="0" smtClean="0"/>
              <a:t>Marks Distribution</a:t>
            </a:r>
          </a:p>
          <a:p>
            <a:r>
              <a:rPr lang="en-US" sz="2800" dirty="0" smtClean="0"/>
              <a:t>Penalties</a:t>
            </a:r>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2</a:t>
            </a:fld>
            <a:endParaRPr lang="en-US" dirty="0"/>
          </a:p>
        </p:txBody>
      </p:sp>
      <p:pic>
        <p:nvPicPr>
          <p:cNvPr id="7174" name="Picture 6" descr="http://thetrackshow.com/themes/summertrain/Summer%20Training.gif"/>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018766" y="468349"/>
            <a:ext cx="5932442" cy="296622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898883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210312"/>
            <a:ext cx="10058400" cy="1609344"/>
          </a:xfrm>
        </p:spPr>
        <p:txBody>
          <a:bodyPr/>
          <a:lstStyle/>
          <a:p>
            <a:r>
              <a:rPr lang="en-US" sz="4000" dirty="0" smtClean="0"/>
              <a:t>Penalties for late report submission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35163111"/>
              </p:ext>
            </p:extLst>
          </p:nvPr>
        </p:nvGraphicFramePr>
        <p:xfrm>
          <a:off x="676656" y="1316735"/>
          <a:ext cx="10213848" cy="4983480"/>
        </p:xfrm>
        <a:graphic>
          <a:graphicData uri="http://schemas.openxmlformats.org/drawingml/2006/table">
            <a:tbl>
              <a:tblPr firstRow="1" firstCol="1" bandRow="1">
                <a:tableStyleId>{5C22544A-7EE6-4342-B048-85BDC9FD1C3A}</a:tableStyleId>
              </a:tblPr>
              <a:tblGrid>
                <a:gridCol w="485089"/>
                <a:gridCol w="5503912"/>
                <a:gridCol w="1119440"/>
                <a:gridCol w="3105407"/>
              </a:tblGrid>
              <a:tr h="375773">
                <a:tc>
                  <a:txBody>
                    <a:bodyPr/>
                    <a:lstStyle/>
                    <a:p>
                      <a:pPr marL="0" marR="0" algn="l" rtl="0">
                        <a:lnSpc>
                          <a:spcPct val="115000"/>
                        </a:lnSpc>
                        <a:spcBef>
                          <a:spcPts val="0"/>
                        </a:spcBef>
                        <a:spcAft>
                          <a:spcPts val="0"/>
                        </a:spcAft>
                      </a:pPr>
                      <a:r>
                        <a:rPr lang="en-US" sz="12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c>
                  <a:txBody>
                    <a:bodyPr/>
                    <a:lstStyle/>
                    <a:p>
                      <a:pPr marL="0" marR="0" algn="l" rtl="0">
                        <a:lnSpc>
                          <a:spcPct val="115000"/>
                        </a:lnSpc>
                        <a:spcBef>
                          <a:spcPts val="0"/>
                        </a:spcBef>
                        <a:spcAft>
                          <a:spcPts val="0"/>
                        </a:spcAft>
                      </a:pPr>
                      <a:r>
                        <a:rPr lang="en-US" sz="1200">
                          <a:effectLst/>
                        </a:rPr>
                        <a:t>Item</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c>
                  <a:txBody>
                    <a:bodyPr/>
                    <a:lstStyle/>
                    <a:p>
                      <a:pPr marL="0" marR="0" algn="l" rtl="0">
                        <a:lnSpc>
                          <a:spcPct val="115000"/>
                        </a:lnSpc>
                        <a:spcBef>
                          <a:spcPts val="0"/>
                        </a:spcBef>
                        <a:spcAft>
                          <a:spcPts val="0"/>
                        </a:spcAft>
                      </a:pPr>
                      <a:r>
                        <a:rPr lang="en-US" sz="1100">
                          <a:effectLst/>
                        </a:rPr>
                        <a:t>Table 2</a:t>
                      </a: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c>
                  <a:txBody>
                    <a:bodyPr/>
                    <a:lstStyle/>
                    <a:p>
                      <a:pPr marL="0" marR="0" algn="l" rtl="0">
                        <a:lnSpc>
                          <a:spcPct val="115000"/>
                        </a:lnSpc>
                        <a:spcBef>
                          <a:spcPts val="0"/>
                        </a:spcBef>
                        <a:spcAft>
                          <a:spcPts val="0"/>
                        </a:spcAft>
                      </a:pPr>
                      <a:r>
                        <a:rPr lang="en-US" sz="1200">
                          <a:effectLst/>
                        </a:rPr>
                        <a:t>Mark Deduction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r>
              <a:tr h="1540004">
                <a:tc>
                  <a:txBody>
                    <a:bodyPr/>
                    <a:lstStyle/>
                    <a:p>
                      <a:pPr marL="0" marR="0" algn="l" rtl="0">
                        <a:lnSpc>
                          <a:spcPct val="115000"/>
                        </a:lnSpc>
                        <a:spcBef>
                          <a:spcPts val="0"/>
                        </a:spcBef>
                        <a:spcAft>
                          <a:spcPts val="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c>
                  <a:txBody>
                    <a:bodyPr/>
                    <a:lstStyle/>
                    <a:p>
                      <a:pPr marL="0" marR="0" algn="l" rtl="0">
                        <a:lnSpc>
                          <a:spcPct val="115000"/>
                        </a:lnSpc>
                        <a:spcBef>
                          <a:spcPts val="0"/>
                        </a:spcBef>
                        <a:spcAft>
                          <a:spcPts val="0"/>
                        </a:spcAft>
                      </a:pPr>
                      <a:r>
                        <a:rPr lang="en-US" sz="1200" dirty="0">
                          <a:effectLst/>
                        </a:rPr>
                        <a:t>When the Administration of Summer Training do not receive the report and all the required forms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c>
                  <a:txBody>
                    <a:bodyPr/>
                    <a:lstStyle/>
                    <a:p>
                      <a:pPr marL="0" marR="0" algn="l" rtl="0">
                        <a:lnSpc>
                          <a:spcPct val="115000"/>
                        </a:lnSpc>
                        <a:spcBef>
                          <a:spcPts val="0"/>
                        </a:spcBef>
                        <a:spcAft>
                          <a:spcPts val="0"/>
                        </a:spcAft>
                      </a:pPr>
                      <a:r>
                        <a:rPr lang="en-US" sz="1200">
                          <a:effectLst/>
                        </a:rPr>
                        <a:t>1F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c>
                  <a:txBody>
                    <a:bodyPr/>
                    <a:lstStyle/>
                    <a:p>
                      <a:pPr marL="0" marR="0" algn="l" rtl="0">
                        <a:lnSpc>
                          <a:spcPct val="115000"/>
                        </a:lnSpc>
                        <a:spcBef>
                          <a:spcPts val="0"/>
                        </a:spcBef>
                        <a:spcAft>
                          <a:spcPts val="0"/>
                        </a:spcAft>
                      </a:pPr>
                      <a:r>
                        <a:rPr lang="en-US" sz="1200">
                          <a:effectLst/>
                        </a:rPr>
                        <a:t>1 week late  (4</a:t>
                      </a:r>
                      <a:r>
                        <a:rPr lang="en-US" sz="1200" baseline="30000">
                          <a:effectLst/>
                        </a:rPr>
                        <a:t>th</a:t>
                      </a:r>
                      <a:r>
                        <a:rPr lang="en-US" sz="1200">
                          <a:effectLst/>
                        </a:rPr>
                        <a:t>) 10%  off</a:t>
                      </a:r>
                      <a:endParaRPr lang="en-US" sz="1100">
                        <a:effectLst/>
                      </a:endParaRPr>
                    </a:p>
                    <a:p>
                      <a:pPr marL="0" marR="0" algn="l" rtl="0">
                        <a:lnSpc>
                          <a:spcPct val="115000"/>
                        </a:lnSpc>
                        <a:spcBef>
                          <a:spcPts val="0"/>
                        </a:spcBef>
                        <a:spcAft>
                          <a:spcPts val="0"/>
                        </a:spcAft>
                      </a:pPr>
                      <a:r>
                        <a:rPr lang="en-US" sz="1200">
                          <a:effectLst/>
                        </a:rPr>
                        <a:t>2 weeks late (5</a:t>
                      </a:r>
                      <a:r>
                        <a:rPr lang="en-US" sz="1200" baseline="30000">
                          <a:effectLst/>
                        </a:rPr>
                        <a:t>th</a:t>
                      </a:r>
                      <a:r>
                        <a:rPr lang="en-US" sz="1200">
                          <a:effectLst/>
                        </a:rPr>
                        <a:t>) 20% off</a:t>
                      </a:r>
                      <a:endParaRPr lang="en-US" sz="1100">
                        <a:effectLst/>
                      </a:endParaRPr>
                    </a:p>
                    <a:p>
                      <a:pPr marL="0" marR="0" algn="l" rtl="0">
                        <a:lnSpc>
                          <a:spcPct val="115000"/>
                        </a:lnSpc>
                        <a:spcBef>
                          <a:spcPts val="0"/>
                        </a:spcBef>
                        <a:spcAft>
                          <a:spcPts val="0"/>
                        </a:spcAft>
                      </a:pPr>
                      <a:r>
                        <a:rPr lang="en-US" sz="1200">
                          <a:effectLst/>
                        </a:rPr>
                        <a:t>3 weeks late (6</a:t>
                      </a:r>
                      <a:r>
                        <a:rPr lang="en-US" sz="1200" baseline="30000">
                          <a:effectLst/>
                        </a:rPr>
                        <a:t>th</a:t>
                      </a:r>
                      <a:r>
                        <a:rPr lang="en-US" sz="1200">
                          <a:effectLst/>
                        </a:rPr>
                        <a:t>) 30% off</a:t>
                      </a:r>
                      <a:endParaRPr lang="en-US" sz="1100">
                        <a:effectLst/>
                      </a:endParaRPr>
                    </a:p>
                    <a:p>
                      <a:pPr marL="0" marR="0" algn="l" rtl="0">
                        <a:lnSpc>
                          <a:spcPct val="115000"/>
                        </a:lnSpc>
                        <a:spcBef>
                          <a:spcPts val="0"/>
                        </a:spcBef>
                        <a:spcAft>
                          <a:spcPts val="0"/>
                        </a:spcAft>
                      </a:pPr>
                      <a:r>
                        <a:rPr lang="en-US" sz="1200">
                          <a:effectLst/>
                        </a:rPr>
                        <a:t>4 weeks late (7</a:t>
                      </a:r>
                      <a:r>
                        <a:rPr lang="en-US" sz="1200" baseline="30000">
                          <a:effectLst/>
                        </a:rPr>
                        <a:t>th</a:t>
                      </a:r>
                      <a:r>
                        <a:rPr lang="en-US" sz="1200">
                          <a:effectLst/>
                        </a:rPr>
                        <a:t>) 40% off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r>
              <a:tr h="1345965">
                <a:tc>
                  <a:txBody>
                    <a:bodyPr/>
                    <a:lstStyle/>
                    <a:p>
                      <a:pPr marL="0" marR="0" algn="l" rtl="0">
                        <a:lnSpc>
                          <a:spcPct val="115000"/>
                        </a:lnSpc>
                        <a:spcBef>
                          <a:spcPts val="0"/>
                        </a:spcBef>
                        <a:spcAft>
                          <a:spcPts val="0"/>
                        </a:spcAft>
                      </a:pPr>
                      <a:r>
                        <a:rPr lang="en-US" sz="12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c>
                  <a:txBody>
                    <a:bodyPr/>
                    <a:lstStyle/>
                    <a:p>
                      <a:pPr marL="0" marR="0" algn="l" rtl="0">
                        <a:lnSpc>
                          <a:spcPct val="115000"/>
                        </a:lnSpc>
                        <a:spcBef>
                          <a:spcPts val="0"/>
                        </a:spcBef>
                        <a:spcAft>
                          <a:spcPts val="0"/>
                        </a:spcAft>
                      </a:pPr>
                      <a:r>
                        <a:rPr lang="en-US" sz="1200">
                          <a:effectLst/>
                        </a:rPr>
                        <a:t>When the student do not resubmit his corrected report for the second round evaluation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c>
                  <a:txBody>
                    <a:bodyPr/>
                    <a:lstStyle/>
                    <a:p>
                      <a:pPr marL="0" marR="0" algn="l" rtl="0">
                        <a:lnSpc>
                          <a:spcPct val="115000"/>
                        </a:lnSpc>
                        <a:spcBef>
                          <a:spcPts val="0"/>
                        </a:spcBef>
                        <a:spcAft>
                          <a:spcPts val="0"/>
                        </a:spcAft>
                      </a:pPr>
                      <a:r>
                        <a:rPr lang="en-US" sz="1200">
                          <a:effectLst/>
                        </a:rPr>
                        <a:t>3F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c>
                  <a:txBody>
                    <a:bodyPr/>
                    <a:lstStyle/>
                    <a:p>
                      <a:pPr marL="0" marR="0" algn="l" rtl="0">
                        <a:lnSpc>
                          <a:spcPct val="115000"/>
                        </a:lnSpc>
                        <a:spcBef>
                          <a:spcPts val="0"/>
                        </a:spcBef>
                        <a:spcAft>
                          <a:spcPts val="0"/>
                        </a:spcAft>
                      </a:pPr>
                      <a:r>
                        <a:rPr lang="en-US" sz="1200">
                          <a:effectLst/>
                        </a:rPr>
                        <a:t>One mark deduction from the final grade for each late day</a:t>
                      </a:r>
                      <a:endParaRPr lang="en-US" sz="1100">
                        <a:effectLst/>
                      </a:endParaRPr>
                    </a:p>
                    <a:p>
                      <a:pPr marL="0" marR="0" algn="l" rtl="0">
                        <a:lnSpc>
                          <a:spcPct val="115000"/>
                        </a:lnSpc>
                        <a:spcBef>
                          <a:spcPts val="0"/>
                        </a:spcBef>
                        <a:spcAft>
                          <a:spcPts val="0"/>
                        </a:spcAft>
                      </a:pPr>
                      <a:r>
                        <a:rPr lang="en-US" sz="1200">
                          <a:effectLst/>
                        </a:rPr>
                        <a:t>1 week late (10</a:t>
                      </a:r>
                      <a:r>
                        <a:rPr lang="en-US" sz="1200" baseline="30000">
                          <a:effectLst/>
                        </a:rPr>
                        <a:t>th</a:t>
                      </a:r>
                      <a:r>
                        <a:rPr lang="en-US" sz="1200">
                          <a:effectLst/>
                        </a:rPr>
                        <a:t>) 5% off</a:t>
                      </a:r>
                      <a:endParaRPr lang="en-US" sz="1100">
                        <a:effectLst/>
                      </a:endParaRPr>
                    </a:p>
                    <a:p>
                      <a:pPr marL="0" marR="0" algn="l" rtl="0">
                        <a:lnSpc>
                          <a:spcPct val="115000"/>
                        </a:lnSpc>
                        <a:spcBef>
                          <a:spcPts val="0"/>
                        </a:spcBef>
                        <a:spcAft>
                          <a:spcPts val="0"/>
                        </a:spcAft>
                      </a:pPr>
                      <a:r>
                        <a:rPr lang="en-US" sz="1200">
                          <a:effectLst/>
                        </a:rPr>
                        <a:t>2 week late (11</a:t>
                      </a:r>
                      <a:r>
                        <a:rPr lang="en-US" sz="1200" baseline="30000">
                          <a:effectLst/>
                        </a:rPr>
                        <a:t>th</a:t>
                      </a:r>
                      <a:r>
                        <a:rPr lang="en-US" sz="1200">
                          <a:effectLst/>
                        </a:rPr>
                        <a:t>) 10% off</a:t>
                      </a:r>
                      <a:endParaRPr lang="en-US" sz="1100">
                        <a:effectLst/>
                      </a:endParaRPr>
                    </a:p>
                    <a:p>
                      <a:pPr marL="0" marR="0" algn="l" rtl="0">
                        <a:lnSpc>
                          <a:spcPct val="115000"/>
                        </a:lnSpc>
                        <a:spcBef>
                          <a:spcPts val="0"/>
                        </a:spcBef>
                        <a:spcAft>
                          <a:spcPts val="0"/>
                        </a:spcAft>
                      </a:pPr>
                      <a:r>
                        <a:rPr lang="en-US" sz="1200">
                          <a:effectLst/>
                        </a:rPr>
                        <a:t>and so 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r>
              <a:tr h="375773">
                <a:tc>
                  <a:txBody>
                    <a:bodyPr/>
                    <a:lstStyle/>
                    <a:p>
                      <a:pPr marL="0" marR="0" algn="l" rtl="0">
                        <a:lnSpc>
                          <a:spcPct val="115000"/>
                        </a:lnSpc>
                        <a:spcBef>
                          <a:spcPts val="0"/>
                        </a:spcBef>
                        <a:spcAft>
                          <a:spcPts val="0"/>
                        </a:spcAft>
                      </a:pPr>
                      <a:r>
                        <a:rPr lang="en-US" sz="12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c>
                  <a:txBody>
                    <a:bodyPr/>
                    <a:lstStyle/>
                    <a:p>
                      <a:pPr marL="0" marR="0" algn="l" rtl="0">
                        <a:lnSpc>
                          <a:spcPct val="115000"/>
                        </a:lnSpc>
                        <a:spcBef>
                          <a:spcPts val="0"/>
                        </a:spcBef>
                        <a:spcAft>
                          <a:spcPts val="0"/>
                        </a:spcAft>
                      </a:pPr>
                      <a:r>
                        <a:rPr lang="en-US" sz="1200">
                          <a:effectLst/>
                        </a:rPr>
                        <a:t>When the student do not show up for presentation or do not present his report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c>
                  <a:txBody>
                    <a:bodyPr/>
                    <a:lstStyle/>
                    <a:p>
                      <a:pPr marL="0" marR="0" algn="l" rtl="0">
                        <a:lnSpc>
                          <a:spcPct val="115000"/>
                        </a:lnSpc>
                        <a:spcBef>
                          <a:spcPts val="0"/>
                        </a:spcBef>
                        <a:spcAft>
                          <a:spcPts val="0"/>
                        </a:spcAft>
                      </a:pPr>
                      <a:r>
                        <a:rPr lang="en-US" sz="1200">
                          <a:effectLst/>
                        </a:rPr>
                        <a:t>5F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c>
                  <a:txBody>
                    <a:bodyPr/>
                    <a:lstStyle/>
                    <a:p>
                      <a:pPr marL="0" marR="0" algn="l" rtl="0">
                        <a:lnSpc>
                          <a:spcPct val="115000"/>
                        </a:lnSpc>
                        <a:spcBef>
                          <a:spcPts val="0"/>
                        </a:spcBef>
                        <a:spcAft>
                          <a:spcPts val="0"/>
                        </a:spcAft>
                      </a:pPr>
                      <a:r>
                        <a:rPr lang="en-US" sz="1200">
                          <a:effectLst/>
                        </a:rPr>
                        <a:t>10% off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r>
              <a:tr h="1345965">
                <a:tc>
                  <a:txBody>
                    <a:bodyPr/>
                    <a:lstStyle/>
                    <a:p>
                      <a:pPr marL="0" marR="0" algn="l" rtl="0">
                        <a:lnSpc>
                          <a:spcPct val="115000"/>
                        </a:lnSpc>
                        <a:spcBef>
                          <a:spcPts val="0"/>
                        </a:spcBef>
                        <a:spcAft>
                          <a:spcPts val="0"/>
                        </a:spcAft>
                      </a:pPr>
                      <a:r>
                        <a:rPr lang="en-US" sz="1200">
                          <a:effectLst/>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c>
                  <a:txBody>
                    <a:bodyPr/>
                    <a:lstStyle/>
                    <a:p>
                      <a:pPr marL="0" marR="0" algn="l" rtl="0">
                        <a:lnSpc>
                          <a:spcPct val="115000"/>
                        </a:lnSpc>
                        <a:spcBef>
                          <a:spcPts val="0"/>
                        </a:spcBef>
                        <a:spcAft>
                          <a:spcPts val="0"/>
                        </a:spcAft>
                      </a:pPr>
                      <a:r>
                        <a:rPr lang="en-US" sz="1200">
                          <a:effectLst/>
                        </a:rPr>
                        <a:t>Report Final Submission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c>
                  <a:txBody>
                    <a:bodyPr/>
                    <a:lstStyle/>
                    <a:p>
                      <a:pPr marL="0" marR="0" algn="l" rtl="0">
                        <a:lnSpc>
                          <a:spcPct val="115000"/>
                        </a:lnSpc>
                        <a:spcBef>
                          <a:spcPts val="0"/>
                        </a:spcBef>
                        <a:spcAft>
                          <a:spcPts val="0"/>
                        </a:spcAft>
                      </a:pPr>
                      <a:r>
                        <a:rPr lang="en-US" sz="1200">
                          <a:effectLst/>
                        </a:rPr>
                        <a:t>6F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c>
                  <a:txBody>
                    <a:bodyPr/>
                    <a:lstStyle/>
                    <a:p>
                      <a:pPr marL="0" marR="0" algn="l" rtl="0">
                        <a:lnSpc>
                          <a:spcPct val="115000"/>
                        </a:lnSpc>
                        <a:spcBef>
                          <a:spcPts val="0"/>
                        </a:spcBef>
                        <a:spcAft>
                          <a:spcPts val="0"/>
                        </a:spcAft>
                      </a:pPr>
                      <a:r>
                        <a:rPr lang="en-US" sz="1200" dirty="0">
                          <a:effectLst/>
                        </a:rPr>
                        <a:t>One mark deduction from the final grade for each late day</a:t>
                      </a:r>
                      <a:endParaRPr lang="en-US" sz="1100" dirty="0">
                        <a:effectLst/>
                      </a:endParaRPr>
                    </a:p>
                    <a:p>
                      <a:pPr marL="0" marR="0" algn="l" rtl="0">
                        <a:lnSpc>
                          <a:spcPct val="115000"/>
                        </a:lnSpc>
                        <a:spcBef>
                          <a:spcPts val="0"/>
                        </a:spcBef>
                        <a:spcAft>
                          <a:spcPts val="0"/>
                        </a:spcAft>
                      </a:pPr>
                      <a:r>
                        <a:rPr lang="en-US" sz="1200" dirty="0">
                          <a:effectLst/>
                        </a:rPr>
                        <a:t>1 week late (13</a:t>
                      </a:r>
                      <a:r>
                        <a:rPr lang="en-US" sz="1200" baseline="30000" dirty="0">
                          <a:effectLst/>
                        </a:rPr>
                        <a:t>th</a:t>
                      </a:r>
                      <a:r>
                        <a:rPr lang="en-US" sz="1200" dirty="0">
                          <a:effectLst/>
                        </a:rPr>
                        <a:t>) 5% off</a:t>
                      </a:r>
                      <a:endParaRPr lang="en-US" sz="1100" dirty="0">
                        <a:effectLst/>
                      </a:endParaRPr>
                    </a:p>
                    <a:p>
                      <a:pPr marL="0" marR="0" algn="l" rtl="0">
                        <a:lnSpc>
                          <a:spcPct val="115000"/>
                        </a:lnSpc>
                        <a:spcBef>
                          <a:spcPts val="0"/>
                        </a:spcBef>
                        <a:spcAft>
                          <a:spcPts val="0"/>
                        </a:spcAft>
                      </a:pPr>
                      <a:r>
                        <a:rPr lang="en-US" sz="1200" dirty="0">
                          <a:effectLst/>
                        </a:rPr>
                        <a:t>2 week late (14</a:t>
                      </a:r>
                      <a:r>
                        <a:rPr lang="en-US" sz="1200" baseline="30000" dirty="0">
                          <a:effectLst/>
                        </a:rPr>
                        <a:t>th</a:t>
                      </a:r>
                      <a:r>
                        <a:rPr lang="en-US" sz="1200" dirty="0">
                          <a:effectLst/>
                        </a:rPr>
                        <a:t>) 10% off</a:t>
                      </a:r>
                      <a:endParaRPr lang="en-US" sz="1100" dirty="0">
                        <a:effectLst/>
                      </a:endParaRPr>
                    </a:p>
                    <a:p>
                      <a:pPr marL="0" marR="0" algn="l" rtl="0">
                        <a:lnSpc>
                          <a:spcPct val="115000"/>
                        </a:lnSpc>
                        <a:spcBef>
                          <a:spcPts val="0"/>
                        </a:spcBef>
                        <a:spcAft>
                          <a:spcPts val="0"/>
                        </a:spcAft>
                      </a:pPr>
                      <a:r>
                        <a:rPr lang="en-US" sz="1200" dirty="0">
                          <a:effectLst/>
                        </a:rPr>
                        <a:t>and so 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054" marR="66054" marT="0" marB="0"/>
                </a:tc>
              </a:tr>
            </a:tbl>
          </a:graphicData>
        </a:graphic>
      </p:graphicFrame>
      <p:sp>
        <p:nvSpPr>
          <p:cNvPr id="5" name="Slide Number Placeholder 4"/>
          <p:cNvSpPr>
            <a:spLocks noGrp="1"/>
          </p:cNvSpPr>
          <p:nvPr>
            <p:ph type="sldNum" sz="quarter" idx="12"/>
          </p:nvPr>
        </p:nvSpPr>
        <p:spPr/>
        <p:txBody>
          <a:bodyPr/>
          <a:lstStyle/>
          <a:p>
            <a:fld id="{6D22F896-40B5-4ADD-8801-0D06FADFA095}" type="slidenum">
              <a:rPr lang="en-US" smtClean="0"/>
              <a:pPr/>
              <a:t>20</a:t>
            </a:fld>
            <a:endParaRPr lang="en-US" dirty="0"/>
          </a:p>
        </p:txBody>
      </p:sp>
    </p:spTree>
    <p:extLst>
      <p:ext uri="{BB962C8B-B14F-4D97-AF65-F5344CB8AC3E}">
        <p14:creationId xmlns:p14="http://schemas.microsoft.com/office/powerpoint/2010/main" xmlns="" val="18521350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Penalties for late report </a:t>
            </a:r>
            <a:r>
              <a:rPr lang="en-US" sz="4000" dirty="0" smtClean="0"/>
              <a:t>submission (</a:t>
            </a:r>
            <a:r>
              <a:rPr lang="en-US" sz="4000" dirty="0" err="1" smtClean="0"/>
              <a:t>cont</a:t>
            </a:r>
            <a:r>
              <a:rPr lang="en-US" sz="4000" dirty="0" smtClean="0"/>
              <a:t> ..)</a:t>
            </a:r>
            <a:endParaRPr lang="en-US" dirty="0"/>
          </a:p>
        </p:txBody>
      </p:sp>
      <p:sp>
        <p:nvSpPr>
          <p:cNvPr id="3" name="Content Placeholder 2"/>
          <p:cNvSpPr>
            <a:spLocks noGrp="1"/>
          </p:cNvSpPr>
          <p:nvPr>
            <p:ph idx="1"/>
          </p:nvPr>
        </p:nvSpPr>
        <p:spPr/>
        <p:txBody>
          <a:bodyPr/>
          <a:lstStyle/>
          <a:p>
            <a:r>
              <a:rPr lang="en-US" dirty="0">
                <a:solidFill>
                  <a:srgbClr val="FF0000"/>
                </a:solidFill>
              </a:rPr>
              <a:t>♦ No report will be accepted after one month of the deadline defined by the Administration of Summer Training.</a:t>
            </a:r>
          </a:p>
          <a:p>
            <a:pPr marL="0" indent="0">
              <a:buNone/>
            </a:pPr>
            <a:endParaRPr lang="en-US" dirty="0">
              <a:solidFill>
                <a:srgbClr val="FF0000"/>
              </a:solidFill>
            </a:endParaRPr>
          </a:p>
          <a:p>
            <a:r>
              <a:rPr lang="en-US" b="1" dirty="0">
                <a:solidFill>
                  <a:srgbClr val="FF0000"/>
                </a:solidFill>
              </a:rPr>
              <a:t>Note:</a:t>
            </a:r>
            <a:r>
              <a:rPr lang="en-US" dirty="0">
                <a:solidFill>
                  <a:srgbClr val="FF0000"/>
                </a:solidFill>
              </a:rPr>
              <a:t> Exceptions will be only for those who have a valid and legitimate excuse acceptable for the Administration of Summer Training</a:t>
            </a:r>
            <a:r>
              <a:rPr lang="en-US" dirty="0"/>
              <a:t>.</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21</a:t>
            </a:fld>
            <a:endParaRPr lang="en-US" dirty="0"/>
          </a:p>
        </p:txBody>
      </p:sp>
    </p:spTree>
    <p:extLst>
      <p:ext uri="{BB962C8B-B14F-4D97-AF65-F5344CB8AC3E}">
        <p14:creationId xmlns:p14="http://schemas.microsoft.com/office/powerpoint/2010/main" xmlns="" val="9884735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SUMMER TRAINING </a:t>
            </a:r>
            <a:r>
              <a:rPr lang="en-US" sz="4000" dirty="0" smtClean="0"/>
              <a:t>TIMETABLE</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37673884"/>
              </p:ext>
            </p:extLst>
          </p:nvPr>
        </p:nvGraphicFramePr>
        <p:xfrm>
          <a:off x="914400" y="1700781"/>
          <a:ext cx="9272016" cy="4456351"/>
        </p:xfrm>
        <a:graphic>
          <a:graphicData uri="http://schemas.openxmlformats.org/drawingml/2006/table">
            <a:tbl>
              <a:tblPr firstRow="1" firstCol="1" bandRow="1">
                <a:tableStyleId>{5C22544A-7EE6-4342-B048-85BDC9FD1C3A}</a:tableStyleId>
              </a:tblPr>
              <a:tblGrid>
                <a:gridCol w="421204"/>
                <a:gridCol w="5968596"/>
                <a:gridCol w="2882216"/>
              </a:tblGrid>
              <a:tr h="287991">
                <a:tc>
                  <a:txBody>
                    <a:bodyPr/>
                    <a:lstStyle/>
                    <a:p>
                      <a:pPr marL="0" marR="0" algn="ctr" rtl="0">
                        <a:lnSpc>
                          <a:spcPct val="115000"/>
                        </a:lnSpc>
                        <a:spcBef>
                          <a:spcPts val="0"/>
                        </a:spcBef>
                        <a:spcAft>
                          <a:spcPts val="0"/>
                        </a:spcAft>
                      </a:pPr>
                      <a:r>
                        <a:rPr lang="en-US" sz="12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0"/>
                        </a:spcAft>
                      </a:pPr>
                      <a:r>
                        <a:rPr lang="en-US" sz="1200">
                          <a:effectLst/>
                        </a:rPr>
                        <a:t>Item</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0"/>
                        </a:spcAft>
                      </a:pPr>
                      <a:r>
                        <a:rPr lang="en-US" sz="1200">
                          <a:effectLst/>
                        </a:rPr>
                        <a:t>Week</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595480">
                <a:tc>
                  <a:txBody>
                    <a:bodyPr/>
                    <a:lstStyle/>
                    <a:p>
                      <a:pPr marL="0" marR="0" algn="ctr" rtl="0">
                        <a:lnSpc>
                          <a:spcPct val="115000"/>
                        </a:lnSpc>
                        <a:spcBef>
                          <a:spcPts val="0"/>
                        </a:spcBef>
                        <a:spcAft>
                          <a:spcPts val="0"/>
                        </a:spcAft>
                      </a:pPr>
                      <a:r>
                        <a:rPr lang="en-US" sz="1200">
                          <a:effectLst/>
                        </a:rPr>
                        <a:t>1S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Distributing the Summer Training forms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2</a:t>
                      </a:r>
                      <a:r>
                        <a:rPr lang="en-US" sz="1200" baseline="30000">
                          <a:effectLst/>
                        </a:rPr>
                        <a:t>nd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595480">
                <a:tc>
                  <a:txBody>
                    <a:bodyPr/>
                    <a:lstStyle/>
                    <a:p>
                      <a:pPr marL="0" marR="0" algn="ctr" rtl="0">
                        <a:lnSpc>
                          <a:spcPct val="115000"/>
                        </a:lnSpc>
                        <a:spcBef>
                          <a:spcPts val="0"/>
                        </a:spcBef>
                        <a:spcAft>
                          <a:spcPts val="0"/>
                        </a:spcAft>
                      </a:pPr>
                      <a:r>
                        <a:rPr lang="en-US" sz="1200">
                          <a:effectLst/>
                        </a:rPr>
                        <a:t>2S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Last date to receive the Summer Training request form</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6</a:t>
                      </a:r>
                      <a:r>
                        <a:rPr lang="en-US" sz="1200" baseline="30000">
                          <a:effectLst/>
                        </a:rPr>
                        <a:t>th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595480">
                <a:tc>
                  <a:txBody>
                    <a:bodyPr/>
                    <a:lstStyle/>
                    <a:p>
                      <a:pPr marL="0" marR="0" algn="ctr" rtl="0">
                        <a:lnSpc>
                          <a:spcPct val="115000"/>
                        </a:lnSpc>
                        <a:spcBef>
                          <a:spcPts val="0"/>
                        </a:spcBef>
                        <a:spcAft>
                          <a:spcPts val="0"/>
                        </a:spcAft>
                      </a:pPr>
                      <a:r>
                        <a:rPr lang="en-US" sz="1200">
                          <a:effectLst/>
                        </a:rPr>
                        <a:t>3S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Announcing the initial list of accepted students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7</a:t>
                      </a:r>
                      <a:r>
                        <a:rPr lang="en-US" sz="1200" baseline="30000">
                          <a:effectLst/>
                        </a:rPr>
                        <a:t>th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595480">
                <a:tc>
                  <a:txBody>
                    <a:bodyPr/>
                    <a:lstStyle/>
                    <a:p>
                      <a:pPr marL="0" marR="0" algn="ctr" rtl="0">
                        <a:lnSpc>
                          <a:spcPct val="115000"/>
                        </a:lnSpc>
                        <a:spcBef>
                          <a:spcPts val="0"/>
                        </a:spcBef>
                        <a:spcAft>
                          <a:spcPts val="0"/>
                        </a:spcAft>
                      </a:pPr>
                      <a:r>
                        <a:rPr lang="en-US" sz="1200">
                          <a:effectLst/>
                        </a:rPr>
                        <a:t>4S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Assigning students to training facilities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8</a:t>
                      </a:r>
                      <a:r>
                        <a:rPr lang="en-US" sz="1200" baseline="30000">
                          <a:effectLst/>
                        </a:rPr>
                        <a:t>th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595480">
                <a:tc>
                  <a:txBody>
                    <a:bodyPr/>
                    <a:lstStyle/>
                    <a:p>
                      <a:pPr marL="0" marR="0" algn="ctr" rtl="0">
                        <a:lnSpc>
                          <a:spcPct val="115000"/>
                        </a:lnSpc>
                        <a:spcBef>
                          <a:spcPts val="0"/>
                        </a:spcBef>
                        <a:spcAft>
                          <a:spcPts val="0"/>
                        </a:spcAft>
                      </a:pPr>
                      <a:r>
                        <a:rPr lang="en-US" sz="1200">
                          <a:effectLst/>
                        </a:rPr>
                        <a:t>5S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Orientation Presentation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TBA (10</a:t>
                      </a:r>
                      <a:r>
                        <a:rPr lang="en-US" sz="1200" baseline="30000">
                          <a:effectLst/>
                        </a:rPr>
                        <a:t>th</a:t>
                      </a:r>
                      <a:r>
                        <a:rPr lang="en-US" sz="1200">
                          <a:effectLst/>
                        </a:rPr>
                        <a:t> -13</a:t>
                      </a:r>
                      <a:r>
                        <a:rPr lang="en-US" sz="1200" baseline="30000">
                          <a:effectLst/>
                        </a:rPr>
                        <a:t>th</a:t>
                      </a:r>
                      <a:r>
                        <a:rPr lang="en-US" sz="12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595480">
                <a:tc>
                  <a:txBody>
                    <a:bodyPr/>
                    <a:lstStyle/>
                    <a:p>
                      <a:pPr marL="0" marR="0" algn="ctr" rtl="0">
                        <a:lnSpc>
                          <a:spcPct val="115000"/>
                        </a:lnSpc>
                        <a:spcBef>
                          <a:spcPts val="0"/>
                        </a:spcBef>
                        <a:spcAft>
                          <a:spcPts val="0"/>
                        </a:spcAft>
                      </a:pPr>
                      <a:r>
                        <a:rPr lang="en-US" sz="1200">
                          <a:effectLst/>
                        </a:rPr>
                        <a:t>6S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Sending the names of students to training facilities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14</a:t>
                      </a:r>
                      <a:r>
                        <a:rPr lang="en-US" sz="1200" baseline="30000">
                          <a:effectLst/>
                        </a:rPr>
                        <a:t>th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595480">
                <a:tc>
                  <a:txBody>
                    <a:bodyPr/>
                    <a:lstStyle/>
                    <a:p>
                      <a:pPr marL="0" marR="0" algn="ctr" rtl="0">
                        <a:lnSpc>
                          <a:spcPct val="115000"/>
                        </a:lnSpc>
                        <a:spcBef>
                          <a:spcPts val="0"/>
                        </a:spcBef>
                        <a:spcAft>
                          <a:spcPts val="0"/>
                        </a:spcAft>
                      </a:pPr>
                      <a:r>
                        <a:rPr lang="en-US" sz="1200">
                          <a:effectLst/>
                        </a:rPr>
                        <a:t>7S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Starting the Summer Training</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dirty="0">
                          <a:effectLst/>
                        </a:rPr>
                        <a:t>2</a:t>
                      </a:r>
                      <a:r>
                        <a:rPr lang="en-US" sz="1200" baseline="30000" dirty="0">
                          <a:effectLst/>
                        </a:rPr>
                        <a:t>nd</a:t>
                      </a:r>
                      <a:r>
                        <a:rPr lang="en-US" sz="1200" dirty="0">
                          <a:effectLst/>
                        </a:rPr>
                        <a:t> week of summer vacation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bl>
          </a:graphicData>
        </a:graphic>
      </p:graphicFrame>
      <p:sp>
        <p:nvSpPr>
          <p:cNvPr id="5" name="Slide Number Placeholder 4"/>
          <p:cNvSpPr>
            <a:spLocks noGrp="1"/>
          </p:cNvSpPr>
          <p:nvPr>
            <p:ph type="sldNum" sz="quarter" idx="12"/>
          </p:nvPr>
        </p:nvSpPr>
        <p:spPr/>
        <p:txBody>
          <a:bodyPr/>
          <a:lstStyle/>
          <a:p>
            <a:fld id="{6D22F896-40B5-4ADD-8801-0D06FADFA095}" type="slidenum">
              <a:rPr lang="en-US" smtClean="0"/>
              <a:pPr/>
              <a:t>22</a:t>
            </a:fld>
            <a:endParaRPr lang="en-US" dirty="0"/>
          </a:p>
        </p:txBody>
      </p:sp>
    </p:spTree>
    <p:extLst>
      <p:ext uri="{BB962C8B-B14F-4D97-AF65-F5344CB8AC3E}">
        <p14:creationId xmlns:p14="http://schemas.microsoft.com/office/powerpoint/2010/main" xmlns="" val="40303949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SUMMER TRAINING </a:t>
            </a:r>
            <a:r>
              <a:rPr lang="en-US" sz="4000" dirty="0" smtClean="0"/>
              <a:t>TIMETABLE for report submission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58267889"/>
              </p:ext>
            </p:extLst>
          </p:nvPr>
        </p:nvGraphicFramePr>
        <p:xfrm>
          <a:off x="891430" y="1721422"/>
          <a:ext cx="9389994" cy="4551362"/>
        </p:xfrm>
        <a:graphic>
          <a:graphicData uri="http://schemas.openxmlformats.org/drawingml/2006/table">
            <a:tbl>
              <a:tblPr firstRow="1" firstCol="1" bandRow="1">
                <a:tableStyleId>{5C22544A-7EE6-4342-B048-85BDC9FD1C3A}</a:tableStyleId>
              </a:tblPr>
              <a:tblGrid>
                <a:gridCol w="434564"/>
                <a:gridCol w="6157913"/>
                <a:gridCol w="2797517"/>
              </a:tblGrid>
              <a:tr h="225278">
                <a:tc>
                  <a:txBody>
                    <a:bodyPr/>
                    <a:lstStyle/>
                    <a:p>
                      <a:pPr marL="0" marR="0" algn="ctr" rtl="0">
                        <a:lnSpc>
                          <a:spcPct val="115000"/>
                        </a:lnSpc>
                        <a:spcBef>
                          <a:spcPts val="0"/>
                        </a:spcBef>
                        <a:spcAft>
                          <a:spcPts val="0"/>
                        </a:spcAft>
                      </a:pPr>
                      <a:r>
                        <a:rPr lang="en-US" sz="12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0"/>
                        </a:spcAft>
                      </a:pPr>
                      <a:r>
                        <a:rPr lang="en-US" sz="1200">
                          <a:effectLst/>
                        </a:rPr>
                        <a:t>Item</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0"/>
                        </a:spcAft>
                      </a:pPr>
                      <a:r>
                        <a:rPr lang="en-US" sz="1200">
                          <a:effectLst/>
                        </a:rPr>
                        <a:t>Week</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685936">
                <a:tc>
                  <a:txBody>
                    <a:bodyPr/>
                    <a:lstStyle/>
                    <a:p>
                      <a:pPr marL="0" marR="0" algn="ctr" rtl="0">
                        <a:lnSpc>
                          <a:spcPct val="115000"/>
                        </a:lnSpc>
                        <a:spcBef>
                          <a:spcPts val="0"/>
                        </a:spcBef>
                        <a:spcAft>
                          <a:spcPts val="0"/>
                        </a:spcAft>
                      </a:pPr>
                      <a:r>
                        <a:rPr lang="en-US" sz="1200">
                          <a:effectLst/>
                        </a:rPr>
                        <a:t>1F*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Due date for the Summer Training report to be received by the Summer Training Management including training facility's evaluation forms and weekly notes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3</a:t>
                      </a:r>
                      <a:r>
                        <a:rPr lang="en-US" sz="1200" baseline="30000">
                          <a:effectLst/>
                        </a:rPr>
                        <a:t>rd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452354">
                <a:tc>
                  <a:txBody>
                    <a:bodyPr/>
                    <a:lstStyle/>
                    <a:p>
                      <a:pPr marL="0" marR="0" algn="ctr" rtl="0">
                        <a:lnSpc>
                          <a:spcPct val="115000"/>
                        </a:lnSpc>
                        <a:spcBef>
                          <a:spcPts val="0"/>
                        </a:spcBef>
                        <a:spcAft>
                          <a:spcPts val="0"/>
                        </a:spcAft>
                      </a:pPr>
                      <a:r>
                        <a:rPr lang="en-US" sz="1200">
                          <a:effectLst/>
                        </a:rPr>
                        <a:t>2F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Report evaluation and marking and student communication to identify the issues (First Round)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7</a:t>
                      </a:r>
                      <a:r>
                        <a:rPr lang="en-US" sz="1200" baseline="30000">
                          <a:effectLst/>
                        </a:rPr>
                        <a:t>th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685936">
                <a:tc>
                  <a:txBody>
                    <a:bodyPr/>
                    <a:lstStyle/>
                    <a:p>
                      <a:pPr marL="0" marR="0" algn="ctr" rtl="0">
                        <a:lnSpc>
                          <a:spcPct val="115000"/>
                        </a:lnSpc>
                        <a:spcBef>
                          <a:spcPts val="0"/>
                        </a:spcBef>
                        <a:spcAft>
                          <a:spcPts val="0"/>
                        </a:spcAft>
                      </a:pPr>
                      <a:r>
                        <a:rPr lang="en-US" sz="1200">
                          <a:effectLst/>
                        </a:rPr>
                        <a:t>3F*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Student correction and resubmission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9</a:t>
                      </a:r>
                      <a:r>
                        <a:rPr lang="en-US" sz="1200" baseline="30000">
                          <a:effectLst/>
                        </a:rPr>
                        <a:t>th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452354">
                <a:tc>
                  <a:txBody>
                    <a:bodyPr/>
                    <a:lstStyle/>
                    <a:p>
                      <a:pPr marL="0" marR="0" algn="ctr" rtl="0">
                        <a:lnSpc>
                          <a:spcPct val="115000"/>
                        </a:lnSpc>
                        <a:spcBef>
                          <a:spcPts val="0"/>
                        </a:spcBef>
                        <a:spcAft>
                          <a:spcPts val="0"/>
                        </a:spcAft>
                      </a:pPr>
                      <a:r>
                        <a:rPr lang="en-US" sz="1200">
                          <a:effectLst/>
                        </a:rPr>
                        <a:t>4F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Report evaluation and checking  (Second Round)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11</a:t>
                      </a:r>
                      <a:r>
                        <a:rPr lang="en-US" sz="1200" baseline="30000">
                          <a:effectLst/>
                        </a:rPr>
                        <a:t>th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685936">
                <a:tc>
                  <a:txBody>
                    <a:bodyPr/>
                    <a:lstStyle/>
                    <a:p>
                      <a:pPr marL="0" marR="0" algn="ctr" rtl="0">
                        <a:lnSpc>
                          <a:spcPct val="115000"/>
                        </a:lnSpc>
                        <a:spcBef>
                          <a:spcPts val="0"/>
                        </a:spcBef>
                        <a:spcAft>
                          <a:spcPts val="0"/>
                        </a:spcAft>
                      </a:pPr>
                      <a:r>
                        <a:rPr lang="en-US" sz="1200">
                          <a:effectLst/>
                        </a:rPr>
                        <a:t>5F*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Student Report Presentation and hand out the report evaluation (Second Round)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TBA (10</a:t>
                      </a:r>
                      <a:r>
                        <a:rPr lang="en-US" sz="1200" baseline="30000">
                          <a:effectLst/>
                        </a:rPr>
                        <a:t>th</a:t>
                      </a:r>
                      <a:r>
                        <a:rPr lang="en-US" sz="1200">
                          <a:effectLst/>
                        </a:rPr>
                        <a:t>-12</a:t>
                      </a:r>
                      <a:r>
                        <a:rPr lang="en-US" sz="1200" baseline="30000">
                          <a:effectLst/>
                        </a:rPr>
                        <a:t>th</a:t>
                      </a:r>
                      <a:r>
                        <a:rPr lang="en-US" sz="12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685936">
                <a:tc>
                  <a:txBody>
                    <a:bodyPr/>
                    <a:lstStyle/>
                    <a:p>
                      <a:pPr marL="0" marR="0" algn="ctr" rtl="0">
                        <a:lnSpc>
                          <a:spcPct val="115000"/>
                        </a:lnSpc>
                        <a:spcBef>
                          <a:spcPts val="0"/>
                        </a:spcBef>
                        <a:spcAft>
                          <a:spcPts val="0"/>
                        </a:spcAft>
                      </a:pPr>
                      <a:r>
                        <a:rPr lang="en-US" sz="1200">
                          <a:effectLst/>
                        </a:rPr>
                        <a:t>6F*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Final report submission and binding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12</a:t>
                      </a:r>
                      <a:r>
                        <a:rPr lang="en-US" sz="1200" baseline="30000">
                          <a:effectLst/>
                        </a:rPr>
                        <a:t>th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452354">
                <a:tc>
                  <a:txBody>
                    <a:bodyPr/>
                    <a:lstStyle/>
                    <a:p>
                      <a:pPr marL="0" marR="0" algn="ctr" rtl="0">
                        <a:lnSpc>
                          <a:spcPct val="115000"/>
                        </a:lnSpc>
                        <a:spcBef>
                          <a:spcPts val="0"/>
                        </a:spcBef>
                        <a:spcAft>
                          <a:spcPts val="0"/>
                        </a:spcAft>
                      </a:pPr>
                      <a:r>
                        <a:rPr lang="en-US" sz="1200">
                          <a:effectLst/>
                        </a:rPr>
                        <a:t>7F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Report binding and evaluation are sent to the Summer Training Management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13</a:t>
                      </a:r>
                      <a:r>
                        <a:rPr lang="en-US" sz="1200" baseline="30000">
                          <a:effectLst/>
                        </a:rPr>
                        <a:t>th</a:t>
                      </a: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225278">
                <a:tc>
                  <a:txBody>
                    <a:bodyPr/>
                    <a:lstStyle/>
                    <a:p>
                      <a:pPr marL="0" marR="0" algn="ctr" rtl="0">
                        <a:lnSpc>
                          <a:spcPct val="115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rtl="0">
                        <a:lnSpc>
                          <a:spcPct val="115000"/>
                        </a:lnSpc>
                        <a:spcBef>
                          <a:spcPts val="0"/>
                        </a:spcBef>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bl>
          </a:graphicData>
        </a:graphic>
      </p:graphicFrame>
      <p:sp>
        <p:nvSpPr>
          <p:cNvPr id="5" name="Slide Number Placeholder 4"/>
          <p:cNvSpPr>
            <a:spLocks noGrp="1"/>
          </p:cNvSpPr>
          <p:nvPr>
            <p:ph type="sldNum" sz="quarter" idx="12"/>
          </p:nvPr>
        </p:nvSpPr>
        <p:spPr/>
        <p:txBody>
          <a:bodyPr/>
          <a:lstStyle/>
          <a:p>
            <a:fld id="{6D22F896-40B5-4ADD-8801-0D06FADFA095}" type="slidenum">
              <a:rPr lang="en-US" smtClean="0"/>
              <a:pPr/>
              <a:t>23</a:t>
            </a:fld>
            <a:endParaRPr lang="en-US" dirty="0"/>
          </a:p>
        </p:txBody>
      </p:sp>
    </p:spTree>
    <p:extLst>
      <p:ext uri="{BB962C8B-B14F-4D97-AF65-F5344CB8AC3E}">
        <p14:creationId xmlns:p14="http://schemas.microsoft.com/office/powerpoint/2010/main" xmlns="" val="2091246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Objectives of summer training</a:t>
            </a:r>
            <a:endParaRPr lang="en-US" sz="4000" dirty="0"/>
          </a:p>
        </p:txBody>
      </p:sp>
      <p:sp>
        <p:nvSpPr>
          <p:cNvPr id="3" name="Content Placeholder 2"/>
          <p:cNvSpPr>
            <a:spLocks noGrp="1"/>
          </p:cNvSpPr>
          <p:nvPr>
            <p:ph idx="1"/>
          </p:nvPr>
        </p:nvSpPr>
        <p:spPr/>
        <p:txBody>
          <a:bodyPr>
            <a:normAutofit/>
          </a:bodyPr>
          <a:lstStyle/>
          <a:p>
            <a:pPr lvl="0"/>
            <a:r>
              <a:rPr lang="en-US" sz="2800" dirty="0" smtClean="0"/>
              <a:t>To associate </a:t>
            </a:r>
            <a:r>
              <a:rPr lang="en-US" sz="2800" dirty="0"/>
              <a:t>the </a:t>
            </a:r>
            <a:r>
              <a:rPr lang="en-US" sz="2800" dirty="0" smtClean="0"/>
              <a:t>academic knowledge to real-world-problems</a:t>
            </a:r>
            <a:endParaRPr lang="en-US" sz="2800" dirty="0"/>
          </a:p>
          <a:p>
            <a:pPr lvl="0"/>
            <a:r>
              <a:rPr lang="en-US" sz="2800" dirty="0"/>
              <a:t>Explore the enterprise environment, needs, and </a:t>
            </a:r>
            <a:r>
              <a:rPr lang="en-US" sz="2800" dirty="0" smtClean="0"/>
              <a:t>limitations</a:t>
            </a:r>
            <a:endParaRPr lang="en-US" sz="2800" dirty="0"/>
          </a:p>
          <a:p>
            <a:pPr lvl="0"/>
            <a:r>
              <a:rPr lang="en-US" sz="2800" dirty="0"/>
              <a:t>Ability to identify requirements for an appropriate and efﬁcient solution of a real-world-problem in the presence of different technical </a:t>
            </a:r>
            <a:r>
              <a:rPr lang="en-US" sz="2800" dirty="0" smtClean="0"/>
              <a:t>limitations</a:t>
            </a:r>
            <a:endParaRPr lang="en-US" sz="2800" dirty="0"/>
          </a:p>
          <a:p>
            <a:pPr lvl="0"/>
            <a:r>
              <a:rPr lang="en-US" sz="2800" dirty="0"/>
              <a:t>Ability to identify clear view of objectives and constraints and work </a:t>
            </a:r>
            <a:r>
              <a:rPr lang="en-US" sz="2800" dirty="0" smtClean="0"/>
              <a:t>effectively</a:t>
            </a:r>
            <a:endParaRPr lang="en-US" sz="2800"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3</a:t>
            </a:fld>
            <a:endParaRPr lang="en-US" dirty="0"/>
          </a:p>
        </p:txBody>
      </p:sp>
    </p:spTree>
    <p:extLst>
      <p:ext uri="{BB962C8B-B14F-4D97-AF65-F5344CB8AC3E}">
        <p14:creationId xmlns:p14="http://schemas.microsoft.com/office/powerpoint/2010/main" xmlns="" val="41654994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Objectives of summer </a:t>
            </a:r>
            <a:r>
              <a:rPr lang="en-US" sz="4000" dirty="0" smtClean="0"/>
              <a:t>training (cont’d)</a:t>
            </a:r>
            <a:endParaRPr lang="en-US" dirty="0"/>
          </a:p>
        </p:txBody>
      </p:sp>
      <p:sp>
        <p:nvSpPr>
          <p:cNvPr id="3" name="Content Placeholder 2"/>
          <p:cNvSpPr>
            <a:spLocks noGrp="1"/>
          </p:cNvSpPr>
          <p:nvPr>
            <p:ph idx="1"/>
          </p:nvPr>
        </p:nvSpPr>
        <p:spPr/>
        <p:txBody>
          <a:bodyPr/>
          <a:lstStyle/>
          <a:p>
            <a:pPr lvl="0"/>
            <a:r>
              <a:rPr lang="en-US" sz="2800" dirty="0"/>
              <a:t>Having the independence sense by acquiring new techniques with minimal </a:t>
            </a:r>
            <a:r>
              <a:rPr lang="en-US" sz="2800" dirty="0" smtClean="0"/>
              <a:t>supervision</a:t>
            </a:r>
            <a:endParaRPr lang="en-US" sz="2800" dirty="0"/>
          </a:p>
          <a:p>
            <a:pPr lvl="0"/>
            <a:r>
              <a:rPr lang="en-US" sz="2800" dirty="0"/>
              <a:t>Ability to accommodate with existing solutions in response to change in needs or </a:t>
            </a:r>
            <a:r>
              <a:rPr lang="en-US" sz="2800" dirty="0" smtClean="0"/>
              <a:t>limitations</a:t>
            </a:r>
            <a:endParaRPr lang="en-US" sz="2800" dirty="0"/>
          </a:p>
          <a:p>
            <a:pPr lvl="0"/>
            <a:r>
              <a:rPr lang="en-US" sz="2800" dirty="0"/>
              <a:t>Ability to communicate with many people in the practical </a:t>
            </a:r>
            <a:r>
              <a:rPr lang="en-US" sz="2800" dirty="0" smtClean="0"/>
              <a:t>ﬁeld</a:t>
            </a:r>
            <a:endParaRPr lang="en-US" sz="2800" dirty="0"/>
          </a:p>
          <a:p>
            <a:pPr lvl="0"/>
            <a:r>
              <a:rPr lang="en-US" sz="2800" dirty="0"/>
              <a:t>Learning professional and ethical </a:t>
            </a:r>
            <a:r>
              <a:rPr lang="en-US" sz="2800" dirty="0" smtClean="0"/>
              <a:t>responsibility</a:t>
            </a:r>
            <a:endParaRPr lang="en-US" sz="2800"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4</a:t>
            </a:fld>
            <a:endParaRPr lang="en-US" dirty="0"/>
          </a:p>
        </p:txBody>
      </p:sp>
    </p:spTree>
    <p:extLst>
      <p:ext uri="{BB962C8B-B14F-4D97-AF65-F5344CB8AC3E}">
        <p14:creationId xmlns:p14="http://schemas.microsoft.com/office/powerpoint/2010/main" xmlns="" val="3600867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Summer training registration requirement</a:t>
            </a:r>
            <a:endParaRPr lang="en-US" sz="4000" dirty="0"/>
          </a:p>
        </p:txBody>
      </p:sp>
      <p:sp>
        <p:nvSpPr>
          <p:cNvPr id="3" name="Content Placeholder 2"/>
          <p:cNvSpPr>
            <a:spLocks noGrp="1"/>
          </p:cNvSpPr>
          <p:nvPr>
            <p:ph idx="1"/>
          </p:nvPr>
        </p:nvSpPr>
        <p:spPr/>
        <p:txBody>
          <a:bodyPr/>
          <a:lstStyle/>
          <a:p>
            <a:r>
              <a:rPr lang="en-US" sz="2800" dirty="0" smtClean="0"/>
              <a:t>Two </a:t>
            </a:r>
            <a:r>
              <a:rPr lang="en-US" sz="2800" dirty="0"/>
              <a:t>Summer </a:t>
            </a:r>
            <a:r>
              <a:rPr lang="en-US" sz="2800" dirty="0" smtClean="0"/>
              <a:t>Training courses</a:t>
            </a:r>
          </a:p>
          <a:p>
            <a:pPr marL="731520" lvl="1" indent="-457200">
              <a:buFont typeface="+mj-lt"/>
              <a:buAutoNum type="arabicPeriod"/>
            </a:pPr>
            <a:r>
              <a:rPr lang="en-US" sz="2400" dirty="0" smtClean="0"/>
              <a:t>Summer </a:t>
            </a:r>
            <a:r>
              <a:rPr lang="en-US" sz="2400" dirty="0"/>
              <a:t>Training 1: </a:t>
            </a:r>
            <a:r>
              <a:rPr lang="en-US" sz="2400" dirty="0" smtClean="0"/>
              <a:t>after </a:t>
            </a:r>
            <a:r>
              <a:rPr lang="en-US" sz="2400" dirty="0"/>
              <a:t>passing (75) credit </a:t>
            </a:r>
            <a:r>
              <a:rPr lang="en-US" sz="2400" dirty="0" smtClean="0"/>
              <a:t>hours</a:t>
            </a:r>
            <a:endParaRPr lang="en-US" sz="2400" dirty="0"/>
          </a:p>
          <a:p>
            <a:pPr marL="731520" lvl="1" indent="-457200">
              <a:buFont typeface="+mj-lt"/>
              <a:buAutoNum type="arabicPeriod"/>
            </a:pPr>
            <a:r>
              <a:rPr lang="en-US" sz="2400" dirty="0"/>
              <a:t>Summer Training 2: </a:t>
            </a:r>
            <a:r>
              <a:rPr lang="en-US" sz="2400" dirty="0" smtClean="0"/>
              <a:t>after </a:t>
            </a:r>
            <a:r>
              <a:rPr lang="en-US" sz="2400" dirty="0"/>
              <a:t>passing (114) credit </a:t>
            </a:r>
            <a:r>
              <a:rPr lang="en-US" sz="2400" dirty="0" smtClean="0"/>
              <a:t>hours</a:t>
            </a:r>
            <a:endParaRPr lang="en-US" sz="2400" dirty="0"/>
          </a:p>
          <a:p>
            <a:r>
              <a:rPr lang="en-US" sz="2800" dirty="0"/>
              <a:t>Passing the course (Summer Training 1) is a prerequisite to the course (Summer Training 2</a:t>
            </a:r>
            <a:r>
              <a:rPr lang="en-US" sz="2800" dirty="0" smtClean="0"/>
              <a:t>)</a:t>
            </a:r>
            <a:endParaRPr lang="en-US" sz="2800"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5</a:t>
            </a:fld>
            <a:endParaRPr lang="en-US" dirty="0"/>
          </a:p>
        </p:txBody>
      </p:sp>
    </p:spTree>
    <p:extLst>
      <p:ext uri="{BB962C8B-B14F-4D97-AF65-F5344CB8AC3E}">
        <p14:creationId xmlns:p14="http://schemas.microsoft.com/office/powerpoint/2010/main" xmlns="" val="649563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Steps for registration</a:t>
            </a:r>
            <a:endParaRPr lang="en-US" sz="4000" dirty="0"/>
          </a:p>
        </p:txBody>
      </p:sp>
      <p:sp>
        <p:nvSpPr>
          <p:cNvPr id="3" name="Content Placeholder 2"/>
          <p:cNvSpPr>
            <a:spLocks noGrp="1"/>
          </p:cNvSpPr>
          <p:nvPr>
            <p:ph idx="1"/>
          </p:nvPr>
        </p:nvSpPr>
        <p:spPr/>
        <p:txBody>
          <a:bodyPr>
            <a:noAutofit/>
          </a:bodyPr>
          <a:lstStyle/>
          <a:p>
            <a:pPr marL="342900" indent="-342900">
              <a:buFont typeface="+mj-lt"/>
              <a:buAutoNum type="arabicPeriod"/>
            </a:pPr>
            <a:r>
              <a:rPr lang="en-US" sz="2800" dirty="0" smtClean="0"/>
              <a:t>Filling of registration forms - (1A,1B,1C) </a:t>
            </a:r>
          </a:p>
          <a:p>
            <a:pPr marL="342900" indent="-342900">
              <a:buFont typeface="+mj-lt"/>
              <a:buAutoNum type="arabicPeriod"/>
            </a:pPr>
            <a:r>
              <a:rPr lang="en-US" sz="2800" dirty="0" smtClean="0"/>
              <a:t>Submit the forms to Administration of Summer training </a:t>
            </a:r>
          </a:p>
          <a:p>
            <a:pPr marL="342900" indent="-342900">
              <a:buFont typeface="+mj-lt"/>
              <a:buAutoNum type="arabicPeriod"/>
            </a:pPr>
            <a:r>
              <a:rPr lang="en-US" sz="2800" dirty="0" smtClean="0"/>
              <a:t>Student names will  be announced</a:t>
            </a:r>
          </a:p>
          <a:p>
            <a:pPr marL="342900" indent="-342900">
              <a:buFont typeface="+mj-lt"/>
              <a:buAutoNum type="arabicPeriod"/>
            </a:pPr>
            <a:r>
              <a:rPr lang="en-US" sz="2800" dirty="0" smtClean="0"/>
              <a:t>Letter will be issued  </a:t>
            </a:r>
          </a:p>
          <a:p>
            <a:pPr marL="342900" indent="-342900">
              <a:buFont typeface="+mj-lt"/>
              <a:buAutoNum type="arabicPeriod"/>
            </a:pPr>
            <a:r>
              <a:rPr lang="en-US" sz="2800" dirty="0" smtClean="0"/>
              <a:t>You will take the letter by hand</a:t>
            </a:r>
          </a:p>
          <a:p>
            <a:pPr marL="342900" indent="-342900">
              <a:buFont typeface="+mj-lt"/>
              <a:buAutoNum type="arabicPeriod"/>
            </a:pPr>
            <a:r>
              <a:rPr lang="en-US" sz="2800" dirty="0" smtClean="0"/>
              <a:t>You </a:t>
            </a:r>
            <a:r>
              <a:rPr lang="en-US" sz="2800" dirty="0" smtClean="0">
                <a:solidFill>
                  <a:srgbClr val="FF0000"/>
                </a:solidFill>
              </a:rPr>
              <a:t>cannot take </a:t>
            </a:r>
            <a:r>
              <a:rPr lang="en-US" sz="2800" dirty="0" smtClean="0"/>
              <a:t>any course in the summer with the training </a:t>
            </a:r>
            <a:endParaRPr lang="en-US" sz="2800"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6</a:t>
            </a:fld>
            <a:endParaRPr lang="en-US" dirty="0"/>
          </a:p>
        </p:txBody>
      </p:sp>
    </p:spTree>
    <p:extLst>
      <p:ext uri="{BB962C8B-B14F-4D97-AF65-F5344CB8AC3E}">
        <p14:creationId xmlns:p14="http://schemas.microsoft.com/office/powerpoint/2010/main" xmlns="" val="2479020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Training opportunities</a:t>
            </a:r>
            <a:endParaRPr lang="en-US" sz="4000" dirty="0"/>
          </a:p>
        </p:txBody>
      </p:sp>
      <p:sp>
        <p:nvSpPr>
          <p:cNvPr id="3" name="Content Placeholder 2"/>
          <p:cNvSpPr>
            <a:spLocks noGrp="1"/>
          </p:cNvSpPr>
          <p:nvPr>
            <p:ph idx="1"/>
          </p:nvPr>
        </p:nvSpPr>
        <p:spPr/>
        <p:txBody>
          <a:bodyPr>
            <a:normAutofit/>
          </a:bodyPr>
          <a:lstStyle/>
          <a:p>
            <a:r>
              <a:rPr lang="en-US" sz="2800" dirty="0" smtClean="0"/>
              <a:t>Administration of summer training provide training seats</a:t>
            </a:r>
          </a:p>
          <a:p>
            <a:pPr lvl="1"/>
            <a:r>
              <a:rPr lang="en-US" sz="2400" dirty="0" smtClean="0"/>
              <a:t>Academic achievements</a:t>
            </a:r>
          </a:p>
          <a:p>
            <a:pPr lvl="1"/>
            <a:r>
              <a:rPr lang="en-US" sz="2400" dirty="0" smtClean="0"/>
              <a:t>Own opportunities with administration approval</a:t>
            </a:r>
            <a:endParaRPr lang="en-US" sz="2400"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7</a:t>
            </a:fld>
            <a:endParaRPr lang="en-US" dirty="0"/>
          </a:p>
        </p:txBody>
      </p:sp>
    </p:spTree>
    <p:extLst>
      <p:ext uri="{BB962C8B-B14F-4D97-AF65-F5344CB8AC3E}">
        <p14:creationId xmlns:p14="http://schemas.microsoft.com/office/powerpoint/2010/main" xmlns="" val="2585850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dropping</a:t>
            </a:r>
            <a:endParaRPr lang="en-US" sz="4000" dirty="0"/>
          </a:p>
        </p:txBody>
      </p:sp>
      <p:sp>
        <p:nvSpPr>
          <p:cNvPr id="3" name="Content Placeholder 2"/>
          <p:cNvSpPr>
            <a:spLocks noGrp="1"/>
          </p:cNvSpPr>
          <p:nvPr>
            <p:ph idx="1"/>
          </p:nvPr>
        </p:nvSpPr>
        <p:spPr/>
        <p:txBody>
          <a:bodyPr>
            <a:normAutofit/>
          </a:bodyPr>
          <a:lstStyle/>
          <a:p>
            <a:r>
              <a:rPr lang="en-US" sz="3200" dirty="0" smtClean="0"/>
              <a:t>Drop </a:t>
            </a:r>
            <a:r>
              <a:rPr lang="en-US" sz="3200" dirty="0"/>
              <a:t>the Summer Training course if:</a:t>
            </a:r>
          </a:p>
          <a:p>
            <a:pPr marL="731520" lvl="1" indent="-457200">
              <a:buFont typeface="+mj-lt"/>
              <a:buAutoNum type="arabicPeriod"/>
            </a:pPr>
            <a:r>
              <a:rPr lang="en-US" sz="2800" dirty="0"/>
              <a:t>two weeks after the </a:t>
            </a:r>
            <a:r>
              <a:rPr lang="en-US" sz="2800" dirty="0" smtClean="0"/>
              <a:t>students announcement</a:t>
            </a:r>
          </a:p>
          <a:p>
            <a:pPr marL="731520" lvl="1" indent="-457200">
              <a:buFont typeface="+mj-lt"/>
              <a:buAutoNum type="arabicPeriod"/>
            </a:pPr>
            <a:r>
              <a:rPr lang="en-US" sz="2800" dirty="0" smtClean="0"/>
              <a:t>A written letter </a:t>
            </a:r>
            <a:r>
              <a:rPr lang="en-US" sz="2800" dirty="0"/>
              <a:t>to the </a:t>
            </a:r>
            <a:r>
              <a:rPr lang="en-US" sz="2800" dirty="0" smtClean="0"/>
              <a:t>Admin </a:t>
            </a:r>
            <a:r>
              <a:rPr lang="en-US" sz="2800" dirty="0"/>
              <a:t>of Summer Training </a:t>
            </a:r>
          </a:p>
          <a:p>
            <a:pPr marL="731520" lvl="1" indent="-457200">
              <a:buFont typeface="+mj-lt"/>
              <a:buAutoNum type="arabicPeriod"/>
            </a:pPr>
            <a:r>
              <a:rPr lang="en-US" sz="2800" dirty="0" smtClean="0"/>
              <a:t>The </a:t>
            </a:r>
            <a:r>
              <a:rPr lang="en-US" sz="2800" dirty="0"/>
              <a:t>student is not entitled to drop the Summer Training course if the training have already begun unless he provides a legitimate notarized excuse.</a:t>
            </a:r>
          </a:p>
          <a:p>
            <a:pPr marL="0" lvl="0" indent="0">
              <a:buNone/>
            </a:pPr>
            <a:endParaRPr lang="en-US" dirty="0" smtClean="0">
              <a:solidFill>
                <a:srgbClr val="FF0000"/>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pPr/>
              <a:t>8</a:t>
            </a:fld>
            <a:endParaRPr lang="en-US" dirty="0"/>
          </a:p>
        </p:txBody>
      </p:sp>
      <p:sp>
        <p:nvSpPr>
          <p:cNvPr id="5" name="TextBox 4"/>
          <p:cNvSpPr txBox="1"/>
          <p:nvPr/>
        </p:nvSpPr>
        <p:spPr>
          <a:xfrm>
            <a:off x="542260" y="6049926"/>
            <a:ext cx="10585987" cy="646331"/>
          </a:xfrm>
          <a:prstGeom prst="rect">
            <a:avLst/>
          </a:prstGeom>
          <a:noFill/>
        </p:spPr>
        <p:txBody>
          <a:bodyPr wrap="square" rtlCol="0">
            <a:spAutoFit/>
          </a:bodyPr>
          <a:lstStyle/>
          <a:p>
            <a:pPr lvl="0"/>
            <a:r>
              <a:rPr lang="en-US" dirty="0">
                <a:solidFill>
                  <a:srgbClr val="FF0000"/>
                </a:solidFill>
              </a:rPr>
              <a:t>Note: The Administration of Summer Training has the right to accept or reject the  provided excuse.</a:t>
            </a:r>
          </a:p>
          <a:p>
            <a:endParaRPr lang="en-US" dirty="0"/>
          </a:p>
        </p:txBody>
      </p:sp>
    </p:spTree>
    <p:extLst>
      <p:ext uri="{BB962C8B-B14F-4D97-AF65-F5344CB8AC3E}">
        <p14:creationId xmlns:p14="http://schemas.microsoft.com/office/powerpoint/2010/main" xmlns="" val="2377028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Late </a:t>
            </a:r>
            <a:r>
              <a:rPr lang="en-US" sz="4000" dirty="0" smtClean="0"/>
              <a:t>registrations</a:t>
            </a:r>
            <a:endParaRPr lang="en-US" dirty="0"/>
          </a:p>
        </p:txBody>
      </p:sp>
      <p:sp>
        <p:nvSpPr>
          <p:cNvPr id="3" name="Content Placeholder 2"/>
          <p:cNvSpPr>
            <a:spLocks noGrp="1"/>
          </p:cNvSpPr>
          <p:nvPr>
            <p:ph idx="1"/>
          </p:nvPr>
        </p:nvSpPr>
        <p:spPr/>
        <p:txBody>
          <a:bodyPr>
            <a:normAutofit/>
          </a:bodyPr>
          <a:lstStyle/>
          <a:p>
            <a:pPr lvl="0"/>
            <a:r>
              <a:rPr lang="en-US" sz="3200" dirty="0" smtClean="0"/>
              <a:t>A written </a:t>
            </a:r>
            <a:r>
              <a:rPr lang="en-US" sz="3200" dirty="0"/>
              <a:t>letter to the </a:t>
            </a:r>
            <a:r>
              <a:rPr lang="en-US" sz="3200" dirty="0" smtClean="0"/>
              <a:t>Admin. </a:t>
            </a:r>
            <a:r>
              <a:rPr lang="en-US" sz="3200" dirty="0"/>
              <a:t>of Summer Training</a:t>
            </a:r>
          </a:p>
          <a:p>
            <a:pPr lvl="1"/>
            <a:r>
              <a:rPr lang="en-US" sz="2800" dirty="0"/>
              <a:t>Causes for late registration with proper documentation</a:t>
            </a:r>
          </a:p>
          <a:p>
            <a:pPr lvl="0"/>
            <a:r>
              <a:rPr lang="en-US" sz="3200" dirty="0"/>
              <a:t>The student should apply before the training starts with – at most – one week.</a:t>
            </a:r>
          </a:p>
          <a:p>
            <a:pPr lvl="0"/>
            <a:r>
              <a:rPr lang="en-US" sz="3200" dirty="0" smtClean="0"/>
              <a:t>If accepted, </a:t>
            </a:r>
            <a:r>
              <a:rPr lang="en-US" sz="3200" dirty="0"/>
              <a:t>assigned to one of the  available opportunities </a:t>
            </a:r>
            <a:r>
              <a:rPr lang="en-US" sz="3200" dirty="0" smtClean="0"/>
              <a:t>if available</a:t>
            </a:r>
          </a:p>
          <a:p>
            <a:endParaRPr lang="en-US" sz="3200"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9</a:t>
            </a:fld>
            <a:endParaRPr lang="en-US" dirty="0"/>
          </a:p>
        </p:txBody>
      </p:sp>
      <p:sp>
        <p:nvSpPr>
          <p:cNvPr id="5" name="TextBox 4"/>
          <p:cNvSpPr txBox="1"/>
          <p:nvPr/>
        </p:nvSpPr>
        <p:spPr>
          <a:xfrm>
            <a:off x="542260" y="6049926"/>
            <a:ext cx="10585987" cy="646331"/>
          </a:xfrm>
          <a:prstGeom prst="rect">
            <a:avLst/>
          </a:prstGeom>
          <a:noFill/>
        </p:spPr>
        <p:txBody>
          <a:bodyPr wrap="square" rtlCol="0">
            <a:spAutoFit/>
          </a:bodyPr>
          <a:lstStyle/>
          <a:p>
            <a:pPr lvl="0"/>
            <a:r>
              <a:rPr lang="en-US" dirty="0">
                <a:solidFill>
                  <a:srgbClr val="FF0000"/>
                </a:solidFill>
              </a:rPr>
              <a:t>Note: The Administration of Summer Training has the right to accept or reject the  provided excuse.</a:t>
            </a:r>
          </a:p>
          <a:p>
            <a:endParaRPr lang="en-US" dirty="0"/>
          </a:p>
        </p:txBody>
      </p:sp>
    </p:spTree>
    <p:extLst>
      <p:ext uri="{BB962C8B-B14F-4D97-AF65-F5344CB8AC3E}">
        <p14:creationId xmlns:p14="http://schemas.microsoft.com/office/powerpoint/2010/main" xmlns="" val="41483386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TC103090434[[fn=Wood Type]]</Template>
  <TotalTime>7954</TotalTime>
  <Words>1748</Words>
  <Application>Microsoft Office PowerPoint</Application>
  <PresentationFormat>Custom</PresentationFormat>
  <Paragraphs>249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Wood Type</vt:lpstr>
      <vt:lpstr>SUMMER TRAINING GUIDELINES AND REGULATIONS  Department of Computer Engineering, College of Computer Information Systems, Umm Al-Qura University</vt:lpstr>
      <vt:lpstr>Outline of presentation</vt:lpstr>
      <vt:lpstr>Objectives of summer training</vt:lpstr>
      <vt:lpstr>Objectives of summer training (cont’d)</vt:lpstr>
      <vt:lpstr>Summer training registration requirement</vt:lpstr>
      <vt:lpstr>Steps for registration</vt:lpstr>
      <vt:lpstr>Training opportunities</vt:lpstr>
      <vt:lpstr>dropping</vt:lpstr>
      <vt:lpstr>Late registrations</vt:lpstr>
      <vt:lpstr>Start and TIME period</vt:lpstr>
      <vt:lpstr>Attendance in summer training</vt:lpstr>
      <vt:lpstr>Student’s obligations during summer training</vt:lpstr>
      <vt:lpstr>Student’s obligations during summer training</vt:lpstr>
      <vt:lpstr>Student’s obligations after summer training</vt:lpstr>
      <vt:lpstr>Power point presentation</vt:lpstr>
      <vt:lpstr>Failing the summer training</vt:lpstr>
      <vt:lpstr>Cancelling the summer training (cont..)</vt:lpstr>
      <vt:lpstr>SUMMER TRAINING MARK DISTRIBUTION &amp; EVALUATION</vt:lpstr>
      <vt:lpstr>Postponing the study</vt:lpstr>
      <vt:lpstr>Penalties for late report submission</vt:lpstr>
      <vt:lpstr>Penalties for late report submission (cont ..)</vt:lpstr>
      <vt:lpstr>SUMMER TRAINING TIMETABLE</vt:lpstr>
      <vt:lpstr>SUMMER TRAINING TIMETABLE for report submission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TRAINING GUIDELINES AND REGULATIONS  Department of Computer Engineering, College of Computer Information Systems, Umm Al-Qura University</dc:title>
  <dc:creator>DELL</dc:creator>
  <cp:lastModifiedBy>abusiraj</cp:lastModifiedBy>
  <cp:revision>38</cp:revision>
  <dcterms:created xsi:type="dcterms:W3CDTF">2014-04-06T18:36:01Z</dcterms:created>
  <dcterms:modified xsi:type="dcterms:W3CDTF">2014-05-03T11:14:49Z</dcterms:modified>
</cp:coreProperties>
</file>