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slides/slide46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autoCompressPictures="0">
  <p:sldMasterIdLst>
    <p:sldMasterId id="2147483648" r:id="rId1"/>
  </p:sldMasterIdLst>
  <p:notesMasterIdLst>
    <p:notesMasterId r:id="rId276"/>
  </p:notesMasterIdLst>
  <p:handoutMasterIdLst>
    <p:handoutMasterId r:id="rId277"/>
  </p:handoutMasterIdLst>
  <p:sldIdLst>
    <p:sldId id="388" r:id="rId2"/>
    <p:sldId id="370" r:id="rId3"/>
    <p:sldId id="470" r:id="rId4"/>
    <p:sldId id="372" r:id="rId5"/>
    <p:sldId id="1471" r:id="rId6"/>
    <p:sldId id="373" r:id="rId7"/>
    <p:sldId id="1470" r:id="rId8"/>
    <p:sldId id="389" r:id="rId9"/>
    <p:sldId id="374" r:id="rId10"/>
    <p:sldId id="2027" r:id="rId11"/>
    <p:sldId id="2028" r:id="rId12"/>
    <p:sldId id="2031" r:id="rId13"/>
    <p:sldId id="2029" r:id="rId14"/>
    <p:sldId id="2030" r:id="rId15"/>
    <p:sldId id="1472" r:id="rId16"/>
    <p:sldId id="1476" r:id="rId17"/>
    <p:sldId id="1478" r:id="rId18"/>
    <p:sldId id="1477" r:id="rId19"/>
    <p:sldId id="1473" r:id="rId20"/>
    <p:sldId id="1475" r:id="rId21"/>
    <p:sldId id="1479" r:id="rId22"/>
    <p:sldId id="1480" r:id="rId23"/>
    <p:sldId id="2041" r:id="rId24"/>
    <p:sldId id="1481" r:id="rId25"/>
    <p:sldId id="1482" r:id="rId26"/>
    <p:sldId id="1483" r:id="rId27"/>
    <p:sldId id="1484" r:id="rId28"/>
    <p:sldId id="1486" r:id="rId29"/>
    <p:sldId id="1494" r:id="rId30"/>
    <p:sldId id="1493" r:id="rId31"/>
    <p:sldId id="2032" r:id="rId32"/>
    <p:sldId id="2033" r:id="rId33"/>
    <p:sldId id="2034" r:id="rId34"/>
    <p:sldId id="2035" r:id="rId35"/>
    <p:sldId id="1490" r:id="rId36"/>
    <p:sldId id="1489" r:id="rId37"/>
    <p:sldId id="1491" r:id="rId38"/>
    <p:sldId id="1492" r:id="rId39"/>
    <p:sldId id="2036" r:id="rId40"/>
    <p:sldId id="2039" r:id="rId41"/>
    <p:sldId id="2038" r:id="rId42"/>
    <p:sldId id="2037" r:id="rId43"/>
    <p:sldId id="2040" r:id="rId44"/>
    <p:sldId id="1495" r:id="rId45"/>
    <p:sldId id="1499" r:id="rId46"/>
    <p:sldId id="1488" r:id="rId47"/>
    <p:sldId id="1496" r:id="rId48"/>
    <p:sldId id="1497" r:id="rId49"/>
    <p:sldId id="1498" r:id="rId50"/>
    <p:sldId id="1500" r:id="rId51"/>
    <p:sldId id="2017" r:id="rId52"/>
    <p:sldId id="1520" r:id="rId53"/>
    <p:sldId id="1502" r:id="rId54"/>
    <p:sldId id="1501" r:id="rId55"/>
    <p:sldId id="1504" r:id="rId56"/>
    <p:sldId id="1505" r:id="rId57"/>
    <p:sldId id="1503" r:id="rId58"/>
    <p:sldId id="1507" r:id="rId59"/>
    <p:sldId id="1508" r:id="rId60"/>
    <p:sldId id="1509" r:id="rId61"/>
    <p:sldId id="1510" r:id="rId62"/>
    <p:sldId id="1511" r:id="rId63"/>
    <p:sldId id="1512" r:id="rId64"/>
    <p:sldId id="1521" r:id="rId65"/>
    <p:sldId id="1518" r:id="rId66"/>
    <p:sldId id="1514" r:id="rId67"/>
    <p:sldId id="1513" r:id="rId68"/>
    <p:sldId id="1523" r:id="rId69"/>
    <p:sldId id="1522" r:id="rId70"/>
    <p:sldId id="1515" r:id="rId71"/>
    <p:sldId id="1528" r:id="rId72"/>
    <p:sldId id="1529" r:id="rId73"/>
    <p:sldId id="1530" r:id="rId74"/>
    <p:sldId id="1179" r:id="rId75"/>
    <p:sldId id="1531" r:id="rId76"/>
    <p:sldId id="1524" r:id="rId77"/>
    <p:sldId id="1525" r:id="rId78"/>
    <p:sldId id="1532" r:id="rId79"/>
    <p:sldId id="2018" r:id="rId80"/>
    <p:sldId id="888" r:id="rId81"/>
    <p:sldId id="1995" r:id="rId82"/>
    <p:sldId id="1996" r:id="rId83"/>
    <p:sldId id="1534" r:id="rId84"/>
    <p:sldId id="1895" r:id="rId85"/>
    <p:sldId id="890" r:id="rId86"/>
    <p:sldId id="891" r:id="rId87"/>
    <p:sldId id="892" r:id="rId88"/>
    <p:sldId id="893" r:id="rId89"/>
    <p:sldId id="902" r:id="rId90"/>
    <p:sldId id="956" r:id="rId91"/>
    <p:sldId id="2019" r:id="rId92"/>
    <p:sldId id="894" r:id="rId93"/>
    <p:sldId id="903" r:id="rId94"/>
    <p:sldId id="1897" r:id="rId95"/>
    <p:sldId id="1898" r:id="rId96"/>
    <p:sldId id="1896" r:id="rId97"/>
    <p:sldId id="895" r:id="rId98"/>
    <p:sldId id="1153" r:id="rId99"/>
    <p:sldId id="904" r:id="rId100"/>
    <p:sldId id="1901" r:id="rId101"/>
    <p:sldId id="1899" r:id="rId102"/>
    <p:sldId id="1900" r:id="rId103"/>
    <p:sldId id="1902" r:id="rId104"/>
    <p:sldId id="1903" r:id="rId105"/>
    <p:sldId id="897" r:id="rId106"/>
    <p:sldId id="1993" r:id="rId107"/>
    <p:sldId id="1994" r:id="rId108"/>
    <p:sldId id="906" r:id="rId109"/>
    <p:sldId id="907" r:id="rId110"/>
    <p:sldId id="2043" r:id="rId111"/>
    <p:sldId id="1533" r:id="rId112"/>
    <p:sldId id="1894" r:id="rId113"/>
    <p:sldId id="1535" r:id="rId114"/>
    <p:sldId id="898" r:id="rId115"/>
    <p:sldId id="908" r:id="rId116"/>
    <p:sldId id="1156" r:id="rId117"/>
    <p:sldId id="1537" r:id="rId118"/>
    <p:sldId id="1538" r:id="rId119"/>
    <p:sldId id="1157" r:id="rId120"/>
    <p:sldId id="1539" r:id="rId121"/>
    <p:sldId id="1540" r:id="rId122"/>
    <p:sldId id="1158" r:id="rId123"/>
    <p:sldId id="1541" r:id="rId124"/>
    <p:sldId id="1547" r:id="rId125"/>
    <p:sldId id="1159" r:id="rId126"/>
    <p:sldId id="1542" r:id="rId127"/>
    <p:sldId id="1160" r:id="rId128"/>
    <p:sldId id="1548" r:id="rId129"/>
    <p:sldId id="1543" r:id="rId130"/>
    <p:sldId id="1161" r:id="rId131"/>
    <p:sldId id="1544" r:id="rId132"/>
    <p:sldId id="1162" r:id="rId133"/>
    <p:sldId id="1545" r:id="rId134"/>
    <p:sldId id="1546" r:id="rId135"/>
    <p:sldId id="1163" r:id="rId136"/>
    <p:sldId id="1549" r:id="rId137"/>
    <p:sldId id="1550" r:id="rId138"/>
    <p:sldId id="1551" r:id="rId139"/>
    <p:sldId id="2042" r:id="rId140"/>
    <p:sldId id="1429" r:id="rId141"/>
    <p:sldId id="1430" r:id="rId142"/>
    <p:sldId id="945" r:id="rId143"/>
    <p:sldId id="1431" r:id="rId144"/>
    <p:sldId id="1890" r:id="rId145"/>
    <p:sldId id="1444" r:id="rId146"/>
    <p:sldId id="1536" r:id="rId147"/>
    <p:sldId id="1997" r:id="rId148"/>
    <p:sldId id="1998" r:id="rId149"/>
    <p:sldId id="2020" r:id="rId150"/>
    <p:sldId id="1999" r:id="rId151"/>
    <p:sldId id="2000" r:id="rId152"/>
    <p:sldId id="2001" r:id="rId153"/>
    <p:sldId id="2002" r:id="rId154"/>
    <p:sldId id="2003" r:id="rId155"/>
    <p:sldId id="2004" r:id="rId156"/>
    <p:sldId id="2005" r:id="rId157"/>
    <p:sldId id="2006" r:id="rId158"/>
    <p:sldId id="2007" r:id="rId159"/>
    <p:sldId id="2008" r:id="rId160"/>
    <p:sldId id="2009" r:id="rId161"/>
    <p:sldId id="2010" r:id="rId162"/>
    <p:sldId id="2011" r:id="rId163"/>
    <p:sldId id="2012" r:id="rId164"/>
    <p:sldId id="2013" r:id="rId165"/>
    <p:sldId id="2014" r:id="rId166"/>
    <p:sldId id="2015" r:id="rId167"/>
    <p:sldId id="2016" r:id="rId168"/>
    <p:sldId id="2021" r:id="rId169"/>
    <p:sldId id="1904" r:id="rId170"/>
    <p:sldId id="513" r:id="rId171"/>
    <p:sldId id="1905" r:id="rId172"/>
    <p:sldId id="2022" r:id="rId173"/>
    <p:sldId id="1906" r:id="rId174"/>
    <p:sldId id="1910" r:id="rId175"/>
    <p:sldId id="1907" r:id="rId176"/>
    <p:sldId id="2023" r:id="rId177"/>
    <p:sldId id="1911" r:id="rId178"/>
    <p:sldId id="1958" r:id="rId179"/>
    <p:sldId id="1959" r:id="rId180"/>
    <p:sldId id="1964" r:id="rId181"/>
    <p:sldId id="1965" r:id="rId182"/>
    <p:sldId id="1960" r:id="rId183"/>
    <p:sldId id="1961" r:id="rId184"/>
    <p:sldId id="1963" r:id="rId185"/>
    <p:sldId id="1975" r:id="rId186"/>
    <p:sldId id="1966" r:id="rId187"/>
    <p:sldId id="1967" r:id="rId188"/>
    <p:sldId id="1968" r:id="rId189"/>
    <p:sldId id="1969" r:id="rId190"/>
    <p:sldId id="1971" r:id="rId191"/>
    <p:sldId id="1970" r:id="rId192"/>
    <p:sldId id="610" r:id="rId193"/>
    <p:sldId id="2024" r:id="rId194"/>
    <p:sldId id="2048" r:id="rId195"/>
    <p:sldId id="1972" r:id="rId196"/>
    <p:sldId id="1976" r:id="rId197"/>
    <p:sldId id="1973" r:id="rId198"/>
    <p:sldId id="1974" r:id="rId199"/>
    <p:sldId id="1954" r:id="rId200"/>
    <p:sldId id="1955" r:id="rId201"/>
    <p:sldId id="1956" r:id="rId202"/>
    <p:sldId id="1957" r:id="rId203"/>
    <p:sldId id="2044" r:id="rId204"/>
    <p:sldId id="2045" r:id="rId205"/>
    <p:sldId id="2046" r:id="rId206"/>
    <p:sldId id="657" r:id="rId207"/>
    <p:sldId id="2047" r:id="rId208"/>
    <p:sldId id="1912" r:id="rId209"/>
    <p:sldId id="1977" r:id="rId210"/>
    <p:sldId id="1978" r:id="rId211"/>
    <p:sldId id="1979" r:id="rId212"/>
    <p:sldId id="1980" r:id="rId213"/>
    <p:sldId id="1981" r:id="rId214"/>
    <p:sldId id="1982" r:id="rId215"/>
    <p:sldId id="1983" r:id="rId216"/>
    <p:sldId id="1984" r:id="rId217"/>
    <p:sldId id="1985" r:id="rId218"/>
    <p:sldId id="2025" r:id="rId219"/>
    <p:sldId id="1986" r:id="rId220"/>
    <p:sldId id="1987" r:id="rId221"/>
    <p:sldId id="1988" r:id="rId222"/>
    <p:sldId id="1989" r:id="rId223"/>
    <p:sldId id="1990" r:id="rId224"/>
    <p:sldId id="1991" r:id="rId225"/>
    <p:sldId id="1992" r:id="rId226"/>
    <p:sldId id="1913" r:id="rId227"/>
    <p:sldId id="1953" r:id="rId228"/>
    <p:sldId id="1908" r:id="rId229"/>
    <p:sldId id="1942" r:id="rId230"/>
    <p:sldId id="1943" r:id="rId231"/>
    <p:sldId id="1941" r:id="rId232"/>
    <p:sldId id="1940" r:id="rId233"/>
    <p:sldId id="1909" r:id="rId234"/>
    <p:sldId id="1914" r:id="rId235"/>
    <p:sldId id="1915" r:id="rId236"/>
    <p:sldId id="1916" r:id="rId237"/>
    <p:sldId id="1919" r:id="rId238"/>
    <p:sldId id="1917" r:id="rId239"/>
    <p:sldId id="1918" r:id="rId240"/>
    <p:sldId id="1921" r:id="rId241"/>
    <p:sldId id="1922" r:id="rId242"/>
    <p:sldId id="1920" r:id="rId243"/>
    <p:sldId id="1928" r:id="rId244"/>
    <p:sldId id="1923" r:id="rId245"/>
    <p:sldId id="1929" r:id="rId246"/>
    <p:sldId id="1930" r:id="rId247"/>
    <p:sldId id="1931" r:id="rId248"/>
    <p:sldId id="1924" r:id="rId249"/>
    <p:sldId id="1925" r:id="rId250"/>
    <p:sldId id="1932" r:id="rId251"/>
    <p:sldId id="1933" r:id="rId252"/>
    <p:sldId id="1926" r:id="rId253"/>
    <p:sldId id="1927" r:id="rId254"/>
    <p:sldId id="1936" r:id="rId255"/>
    <p:sldId id="1938" r:id="rId256"/>
    <p:sldId id="1937" r:id="rId257"/>
    <p:sldId id="1939" r:id="rId258"/>
    <p:sldId id="1935" r:id="rId259"/>
    <p:sldId id="1934" r:id="rId260"/>
    <p:sldId id="1944" r:id="rId261"/>
    <p:sldId id="1945" r:id="rId262"/>
    <p:sldId id="1946" r:id="rId263"/>
    <p:sldId id="1947" r:id="rId264"/>
    <p:sldId id="1951" r:id="rId265"/>
    <p:sldId id="1952" r:id="rId266"/>
    <p:sldId id="2026" r:id="rId267"/>
    <p:sldId id="465" r:id="rId268"/>
    <p:sldId id="466" r:id="rId269"/>
    <p:sldId id="467" r:id="rId270"/>
    <p:sldId id="719" r:id="rId271"/>
    <p:sldId id="1892" r:id="rId272"/>
    <p:sldId id="1891" r:id="rId273"/>
    <p:sldId id="469" r:id="rId274"/>
    <p:sldId id="259" r:id="rId275"/>
  </p:sldIdLst>
  <p:sldSz cx="12192000" cy="6858000"/>
  <p:notesSz cx="6858000" cy="9144000"/>
  <p:embeddedFontLst>
    <p:embeddedFont>
      <p:font typeface="Berlin Sans FB" panose="020E0602020502020306" pitchFamily="34" charset="0"/>
      <p:regular r:id="rId278"/>
      <p:bold r:id="rId279"/>
    </p:embeddedFont>
    <p:embeddedFont>
      <p:font typeface="GE SS Two Bold" panose="020A0503020102020204" pitchFamily="18" charset="-78"/>
      <p:bold r:id="rId280"/>
    </p:embeddedFont>
    <p:embeddedFont>
      <p:font typeface="GE SS Two Medium" panose="020A0503020102020204" pitchFamily="18" charset="-78"/>
      <p:regular r:id="rId281"/>
    </p:embeddedFont>
    <p:embeddedFont>
      <p:font typeface="Gill Sans MT" panose="020B0502020104020203" pitchFamily="34" charset="0"/>
      <p:regular r:id="rId282"/>
      <p:bold r:id="rId283"/>
      <p:italic r:id="rId284"/>
      <p:boldItalic r:id="rId285"/>
    </p:embeddedFont>
    <p:embeddedFont>
      <p:font typeface="Sakkal Majalla" panose="02000000000000000000" pitchFamily="2" charset="-78"/>
      <p:regular r:id="rId286"/>
      <p:bold r:id="rId287"/>
    </p:embeddedFont>
    <p:embeddedFont>
      <p:font typeface="Traditional Arabic" panose="02020603050405020304" pitchFamily="18" charset="-78"/>
      <p:regular r:id="rId288"/>
      <p:bold r:id="rId289"/>
    </p:embeddedFont>
    <p:embeddedFont>
      <p:font typeface="TS Safaa" panose="020B0604020202020204" charset="-78"/>
      <p:regular r:id="rId290"/>
    </p:embeddedFont>
    <p:embeddedFont>
      <p:font typeface="TS Safaa Bold" panose="020B0604020202020204" charset="-78"/>
      <p:bold r:id="rId291"/>
    </p:embeddedFont>
    <p:embeddedFont>
      <p:font typeface="TS Safaa Medium" panose="020B0604020202020204" charset="-78"/>
      <p:regular r:id="rId292"/>
    </p:embeddedFont>
  </p:embeddedFont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03D"/>
    <a:srgbClr val="F7DFBB"/>
    <a:srgbClr val="A9894C"/>
    <a:srgbClr val="0067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4694"/>
  </p:normalViewPr>
  <p:slideViewPr>
    <p:cSldViewPr snapToGrid="0" snapToObjects="1">
      <p:cViewPr varScale="1">
        <p:scale>
          <a:sx n="53" d="100"/>
          <a:sy n="53" d="100"/>
        </p:scale>
        <p:origin x="68" y="172"/>
      </p:cViewPr>
      <p:guideLst/>
    </p:cSldViewPr>
  </p:slideViewPr>
  <p:notesTextViewPr>
    <p:cViewPr>
      <p:scale>
        <a:sx n="1" d="1"/>
        <a:sy n="1" d="1"/>
      </p:scale>
      <p:origin x="0" y="0"/>
    </p:cViewPr>
  </p:notesTextViewPr>
  <p:notesViewPr>
    <p:cSldViewPr snapToGrid="0" snapToObjects="1">
      <p:cViewPr varScale="1">
        <p:scale>
          <a:sx n="117" d="100"/>
          <a:sy n="117" d="100"/>
        </p:scale>
        <p:origin x="2992"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font" Target="fonts/font2.fntdata"/><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font" Target="fonts/font13.fntdata"/><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font" Target="fonts/font3.fntdata"/><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font" Target="fonts/font14.fntdata"/><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font" Target="fonts/font4.fntdata"/><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font" Target="fonts/font15.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font" Target="fonts/font5.fntdata"/><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font" Target="fonts/font6.fntdata"/><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font" Target="fonts/font7.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font" Target="fonts/font8.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font" Target="fonts/font9.fntdata"/><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notesMaster" Target="notesMasters/notesMaster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font" Target="fonts/font10.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handoutMaster" Target="handoutMasters/handoutMaster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font" Target="fonts/font11.fntdata"/><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font" Target="fonts/font1.fntdata"/><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font" Target="fonts/font12.fntdata"/><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196A01-96A2-4861-B524-68DF314C751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pPr rtl="1"/>
          <a:endParaRPr lang="ar-SA"/>
        </a:p>
      </dgm:t>
    </dgm:pt>
    <dgm:pt modelId="{58497FDB-ABB8-4B42-A35D-D95866E8C607}">
      <dgm:prSet phldrT="[نص]"/>
      <dgm:spPr/>
      <dgm:t>
        <a:bodyPr/>
        <a:lstStyle/>
        <a:p>
          <a:pPr rtl="1"/>
          <a:r>
            <a:rPr lang="ar-SA" dirty="0"/>
            <a:t>الهوية</a:t>
          </a:r>
        </a:p>
      </dgm:t>
    </dgm:pt>
    <dgm:pt modelId="{F14258AF-E54E-465C-B71C-90E638DE46A4}" type="parTrans" cxnId="{91F3E47B-985B-47EB-B1BB-7F88AC0E54C3}">
      <dgm:prSet/>
      <dgm:spPr/>
      <dgm:t>
        <a:bodyPr/>
        <a:lstStyle/>
        <a:p>
          <a:pPr rtl="1"/>
          <a:endParaRPr lang="ar-SA"/>
        </a:p>
      </dgm:t>
    </dgm:pt>
    <dgm:pt modelId="{234EB40A-8D8A-458F-A64A-62D6D6FBF92B}" type="sibTrans" cxnId="{91F3E47B-985B-47EB-B1BB-7F88AC0E54C3}">
      <dgm:prSet/>
      <dgm:spPr/>
      <dgm:t>
        <a:bodyPr/>
        <a:lstStyle/>
        <a:p>
          <a:pPr rtl="1"/>
          <a:endParaRPr lang="ar-SA"/>
        </a:p>
      </dgm:t>
    </dgm:pt>
    <dgm:pt modelId="{B33667EC-F1AF-439C-AB39-5DEED0131A68}">
      <dgm:prSet phldrT="[نص]"/>
      <dgm:spPr/>
      <dgm:t>
        <a:bodyPr/>
        <a:lstStyle/>
        <a:p>
          <a:pPr rtl="1"/>
          <a:r>
            <a:rPr lang="ar-SA" dirty="0"/>
            <a:t>الاسم</a:t>
          </a:r>
        </a:p>
        <a:p>
          <a:pPr rtl="1"/>
          <a:r>
            <a:rPr lang="en-US" dirty="0"/>
            <a:t>Name</a:t>
          </a:r>
          <a:endParaRPr lang="ar-SA" dirty="0"/>
        </a:p>
      </dgm:t>
    </dgm:pt>
    <dgm:pt modelId="{B1FBCC58-C7D5-4B35-A1BA-48AF28EF1BD0}" type="parTrans" cxnId="{2CFC7376-0490-478E-8E8C-82649451A8EC}">
      <dgm:prSet/>
      <dgm:spPr/>
      <dgm:t>
        <a:bodyPr/>
        <a:lstStyle/>
        <a:p>
          <a:pPr rtl="1"/>
          <a:endParaRPr lang="ar-SA"/>
        </a:p>
      </dgm:t>
    </dgm:pt>
    <dgm:pt modelId="{B7DD3262-B57B-4583-A8DF-C310D5153531}" type="sibTrans" cxnId="{2CFC7376-0490-478E-8E8C-82649451A8EC}">
      <dgm:prSet/>
      <dgm:spPr/>
      <dgm:t>
        <a:bodyPr/>
        <a:lstStyle/>
        <a:p>
          <a:pPr rtl="1"/>
          <a:endParaRPr lang="ar-SA"/>
        </a:p>
      </dgm:t>
    </dgm:pt>
    <dgm:pt modelId="{5E731DEA-C799-40AC-90D6-71345E0AAED7}">
      <dgm:prSet phldrT="[نص]"/>
      <dgm:spPr/>
      <dgm:t>
        <a:bodyPr/>
        <a:lstStyle/>
        <a:p>
          <a:pPr rtl="1"/>
          <a:r>
            <a:rPr lang="ar-SA" dirty="0"/>
            <a:t>الشعار المرسوم</a:t>
          </a:r>
        </a:p>
        <a:p>
          <a:pPr rtl="1"/>
          <a:r>
            <a:rPr lang="en-US" dirty="0"/>
            <a:t>Logo</a:t>
          </a:r>
          <a:endParaRPr lang="ar-SA" dirty="0"/>
        </a:p>
      </dgm:t>
    </dgm:pt>
    <dgm:pt modelId="{8E3B646A-746F-4472-B1CC-669F2305BDF6}" type="parTrans" cxnId="{CCDED7E7-6ECA-4738-8B6F-133FF9A4A859}">
      <dgm:prSet/>
      <dgm:spPr/>
      <dgm:t>
        <a:bodyPr/>
        <a:lstStyle/>
        <a:p>
          <a:pPr rtl="1"/>
          <a:endParaRPr lang="ar-SA"/>
        </a:p>
      </dgm:t>
    </dgm:pt>
    <dgm:pt modelId="{8075BBE5-C948-4374-B0AA-519FDCB64014}" type="sibTrans" cxnId="{CCDED7E7-6ECA-4738-8B6F-133FF9A4A859}">
      <dgm:prSet/>
      <dgm:spPr/>
      <dgm:t>
        <a:bodyPr/>
        <a:lstStyle/>
        <a:p>
          <a:pPr rtl="1"/>
          <a:endParaRPr lang="ar-SA"/>
        </a:p>
      </dgm:t>
    </dgm:pt>
    <dgm:pt modelId="{FF954620-597B-4E11-9E34-A70D9BC0A0EE}">
      <dgm:prSet phldrT="[نص]"/>
      <dgm:spPr/>
      <dgm:t>
        <a:bodyPr/>
        <a:lstStyle/>
        <a:p>
          <a:pPr rtl="1"/>
          <a:r>
            <a:rPr lang="ar-SA" dirty="0"/>
            <a:t>الشعار اللفظي</a:t>
          </a:r>
        </a:p>
        <a:p>
          <a:pPr rtl="1"/>
          <a:r>
            <a:rPr lang="en-US" dirty="0"/>
            <a:t>Slogan</a:t>
          </a:r>
          <a:endParaRPr lang="ar-SA" dirty="0"/>
        </a:p>
      </dgm:t>
    </dgm:pt>
    <dgm:pt modelId="{5469F97D-4C2D-4AAA-A889-17650A712A21}" type="parTrans" cxnId="{0EEE4FBC-6F6A-40ED-80A8-4E9E80B6501F}">
      <dgm:prSet/>
      <dgm:spPr/>
      <dgm:t>
        <a:bodyPr/>
        <a:lstStyle/>
        <a:p>
          <a:pPr rtl="1"/>
          <a:endParaRPr lang="ar-SA"/>
        </a:p>
      </dgm:t>
    </dgm:pt>
    <dgm:pt modelId="{3E960F46-777F-47EA-B350-CC1E30CEFF88}" type="sibTrans" cxnId="{0EEE4FBC-6F6A-40ED-80A8-4E9E80B6501F}">
      <dgm:prSet/>
      <dgm:spPr/>
      <dgm:t>
        <a:bodyPr/>
        <a:lstStyle/>
        <a:p>
          <a:pPr rtl="1"/>
          <a:endParaRPr lang="ar-SA"/>
        </a:p>
      </dgm:t>
    </dgm:pt>
    <dgm:pt modelId="{83C55C3C-B47F-48CC-94EF-5A160D68DBC7}">
      <dgm:prSet phldrT="[نص]"/>
      <dgm:spPr/>
      <dgm:t>
        <a:bodyPr/>
        <a:lstStyle/>
        <a:p>
          <a:pPr rtl="1"/>
          <a:r>
            <a:rPr lang="ar-SA" dirty="0"/>
            <a:t>الاسم الالكتروني</a:t>
          </a:r>
        </a:p>
        <a:p>
          <a:pPr rtl="1"/>
          <a:r>
            <a:rPr lang="en-US" dirty="0"/>
            <a:t>Domain</a:t>
          </a:r>
          <a:endParaRPr lang="ar-SA" dirty="0"/>
        </a:p>
      </dgm:t>
    </dgm:pt>
    <dgm:pt modelId="{39F5C88C-11D4-4741-98C6-361EFD6D533D}" type="parTrans" cxnId="{54B51BCC-7342-4388-BD41-9A249FB4FDE7}">
      <dgm:prSet/>
      <dgm:spPr/>
      <dgm:t>
        <a:bodyPr/>
        <a:lstStyle/>
        <a:p>
          <a:pPr rtl="1"/>
          <a:endParaRPr lang="ar-SA"/>
        </a:p>
      </dgm:t>
    </dgm:pt>
    <dgm:pt modelId="{6AE93EE8-C5FF-475A-9AF0-29EBA3EEDC33}" type="sibTrans" cxnId="{54B51BCC-7342-4388-BD41-9A249FB4FDE7}">
      <dgm:prSet/>
      <dgm:spPr/>
      <dgm:t>
        <a:bodyPr/>
        <a:lstStyle/>
        <a:p>
          <a:pPr rtl="1"/>
          <a:endParaRPr lang="ar-SA"/>
        </a:p>
      </dgm:t>
    </dgm:pt>
    <dgm:pt modelId="{5056E464-37C7-4DE1-9922-55F2BE5658FC}" type="pres">
      <dgm:prSet presAssocID="{B9196A01-96A2-4861-B524-68DF314C7510}" presName="Name0" presStyleCnt="0">
        <dgm:presLayoutVars>
          <dgm:chMax val="1"/>
          <dgm:dir/>
          <dgm:animLvl val="ctr"/>
          <dgm:resizeHandles val="exact"/>
        </dgm:presLayoutVars>
      </dgm:prSet>
      <dgm:spPr/>
    </dgm:pt>
    <dgm:pt modelId="{0DF4DCEE-DF56-4AC7-AC3E-1B0A468F02AA}" type="pres">
      <dgm:prSet presAssocID="{58497FDB-ABB8-4B42-A35D-D95866E8C607}" presName="centerShape" presStyleLbl="node0" presStyleIdx="0" presStyleCnt="1"/>
      <dgm:spPr/>
    </dgm:pt>
    <dgm:pt modelId="{8B39B361-BF79-4D37-9F90-5DD45330117F}" type="pres">
      <dgm:prSet presAssocID="{B33667EC-F1AF-439C-AB39-5DEED0131A68}" presName="node" presStyleLbl="node1" presStyleIdx="0" presStyleCnt="4">
        <dgm:presLayoutVars>
          <dgm:bulletEnabled val="1"/>
        </dgm:presLayoutVars>
      </dgm:prSet>
      <dgm:spPr/>
    </dgm:pt>
    <dgm:pt modelId="{A37EB09E-0A85-4A2E-A61F-73356EED83D4}" type="pres">
      <dgm:prSet presAssocID="{B33667EC-F1AF-439C-AB39-5DEED0131A68}" presName="dummy" presStyleCnt="0"/>
      <dgm:spPr/>
    </dgm:pt>
    <dgm:pt modelId="{875294E6-19B9-4C67-A0E8-E95B5B93EAFE}" type="pres">
      <dgm:prSet presAssocID="{B7DD3262-B57B-4583-A8DF-C310D5153531}" presName="sibTrans" presStyleLbl="sibTrans2D1" presStyleIdx="0" presStyleCnt="4"/>
      <dgm:spPr/>
    </dgm:pt>
    <dgm:pt modelId="{C524A54B-A6A5-41C4-B303-90660870947C}" type="pres">
      <dgm:prSet presAssocID="{5E731DEA-C799-40AC-90D6-71345E0AAED7}" presName="node" presStyleLbl="node1" presStyleIdx="1" presStyleCnt="4">
        <dgm:presLayoutVars>
          <dgm:bulletEnabled val="1"/>
        </dgm:presLayoutVars>
      </dgm:prSet>
      <dgm:spPr/>
    </dgm:pt>
    <dgm:pt modelId="{BA2177AB-8948-439E-8DB8-48B085430078}" type="pres">
      <dgm:prSet presAssocID="{5E731DEA-C799-40AC-90D6-71345E0AAED7}" presName="dummy" presStyleCnt="0"/>
      <dgm:spPr/>
    </dgm:pt>
    <dgm:pt modelId="{43A5F2B9-01E0-45D0-98B1-F3244C1A7ED8}" type="pres">
      <dgm:prSet presAssocID="{8075BBE5-C948-4374-B0AA-519FDCB64014}" presName="sibTrans" presStyleLbl="sibTrans2D1" presStyleIdx="1" presStyleCnt="4"/>
      <dgm:spPr/>
    </dgm:pt>
    <dgm:pt modelId="{576079C1-F01E-43AB-B2AB-4D8C543F29E1}" type="pres">
      <dgm:prSet presAssocID="{FF954620-597B-4E11-9E34-A70D9BC0A0EE}" presName="node" presStyleLbl="node1" presStyleIdx="2" presStyleCnt="4">
        <dgm:presLayoutVars>
          <dgm:bulletEnabled val="1"/>
        </dgm:presLayoutVars>
      </dgm:prSet>
      <dgm:spPr/>
    </dgm:pt>
    <dgm:pt modelId="{B3775F7C-6460-4B6A-B4D5-A040DA4B869B}" type="pres">
      <dgm:prSet presAssocID="{FF954620-597B-4E11-9E34-A70D9BC0A0EE}" presName="dummy" presStyleCnt="0"/>
      <dgm:spPr/>
    </dgm:pt>
    <dgm:pt modelId="{596682B3-824B-4A25-BF9E-58FF82CE6F3F}" type="pres">
      <dgm:prSet presAssocID="{3E960F46-777F-47EA-B350-CC1E30CEFF88}" presName="sibTrans" presStyleLbl="sibTrans2D1" presStyleIdx="2" presStyleCnt="4"/>
      <dgm:spPr/>
    </dgm:pt>
    <dgm:pt modelId="{A6EB8BC4-DE3F-4CDE-8933-086D88C3DB5A}" type="pres">
      <dgm:prSet presAssocID="{83C55C3C-B47F-48CC-94EF-5A160D68DBC7}" presName="node" presStyleLbl="node1" presStyleIdx="3" presStyleCnt="4">
        <dgm:presLayoutVars>
          <dgm:bulletEnabled val="1"/>
        </dgm:presLayoutVars>
      </dgm:prSet>
      <dgm:spPr/>
    </dgm:pt>
    <dgm:pt modelId="{9D2D23CE-0631-4A56-872E-056B7875F839}" type="pres">
      <dgm:prSet presAssocID="{83C55C3C-B47F-48CC-94EF-5A160D68DBC7}" presName="dummy" presStyleCnt="0"/>
      <dgm:spPr/>
    </dgm:pt>
    <dgm:pt modelId="{4A86A081-9E69-43FC-B9A7-D7B29AEC1BF1}" type="pres">
      <dgm:prSet presAssocID="{6AE93EE8-C5FF-475A-9AF0-29EBA3EEDC33}" presName="sibTrans" presStyleLbl="sibTrans2D1" presStyleIdx="3" presStyleCnt="4"/>
      <dgm:spPr/>
    </dgm:pt>
  </dgm:ptLst>
  <dgm:cxnLst>
    <dgm:cxn modelId="{1EBCB31D-6420-4BAE-95F2-F111A28AB527}" type="presOf" srcId="{58497FDB-ABB8-4B42-A35D-D95866E8C607}" destId="{0DF4DCEE-DF56-4AC7-AC3E-1B0A468F02AA}" srcOrd="0" destOrd="0" presId="urn:microsoft.com/office/officeart/2005/8/layout/radial6"/>
    <dgm:cxn modelId="{25DE7020-0136-4EA8-BF3B-B2CAE8D37A82}" type="presOf" srcId="{B9196A01-96A2-4861-B524-68DF314C7510}" destId="{5056E464-37C7-4DE1-9922-55F2BE5658FC}" srcOrd="0" destOrd="0" presId="urn:microsoft.com/office/officeart/2005/8/layout/radial6"/>
    <dgm:cxn modelId="{899AE543-C460-45F7-A027-8EC14D78A59B}" type="presOf" srcId="{8075BBE5-C948-4374-B0AA-519FDCB64014}" destId="{43A5F2B9-01E0-45D0-98B1-F3244C1A7ED8}" srcOrd="0" destOrd="0" presId="urn:microsoft.com/office/officeart/2005/8/layout/radial6"/>
    <dgm:cxn modelId="{48916565-E5AD-40C8-80D9-86A4CC1E499E}" type="presOf" srcId="{6AE93EE8-C5FF-475A-9AF0-29EBA3EEDC33}" destId="{4A86A081-9E69-43FC-B9A7-D7B29AEC1BF1}" srcOrd="0" destOrd="0" presId="urn:microsoft.com/office/officeart/2005/8/layout/radial6"/>
    <dgm:cxn modelId="{C563F845-E1B1-4923-B2A2-71477828EC1A}" type="presOf" srcId="{B33667EC-F1AF-439C-AB39-5DEED0131A68}" destId="{8B39B361-BF79-4D37-9F90-5DD45330117F}" srcOrd="0" destOrd="0" presId="urn:microsoft.com/office/officeart/2005/8/layout/radial6"/>
    <dgm:cxn modelId="{CF0FBB4B-B107-4D20-B527-FC63BFDC651A}" type="presOf" srcId="{FF954620-597B-4E11-9E34-A70D9BC0A0EE}" destId="{576079C1-F01E-43AB-B2AB-4D8C543F29E1}" srcOrd="0" destOrd="0" presId="urn:microsoft.com/office/officeart/2005/8/layout/radial6"/>
    <dgm:cxn modelId="{39588370-67A0-4BC4-B6CC-86C568846954}" type="presOf" srcId="{B7DD3262-B57B-4583-A8DF-C310D5153531}" destId="{875294E6-19B9-4C67-A0E8-E95B5B93EAFE}" srcOrd="0" destOrd="0" presId="urn:microsoft.com/office/officeart/2005/8/layout/radial6"/>
    <dgm:cxn modelId="{2CFC7376-0490-478E-8E8C-82649451A8EC}" srcId="{58497FDB-ABB8-4B42-A35D-D95866E8C607}" destId="{B33667EC-F1AF-439C-AB39-5DEED0131A68}" srcOrd="0" destOrd="0" parTransId="{B1FBCC58-C7D5-4B35-A1BA-48AF28EF1BD0}" sibTransId="{B7DD3262-B57B-4583-A8DF-C310D5153531}"/>
    <dgm:cxn modelId="{91F3E47B-985B-47EB-B1BB-7F88AC0E54C3}" srcId="{B9196A01-96A2-4861-B524-68DF314C7510}" destId="{58497FDB-ABB8-4B42-A35D-D95866E8C607}" srcOrd="0" destOrd="0" parTransId="{F14258AF-E54E-465C-B71C-90E638DE46A4}" sibTransId="{234EB40A-8D8A-458F-A64A-62D6D6FBF92B}"/>
    <dgm:cxn modelId="{0EEE4FBC-6F6A-40ED-80A8-4E9E80B6501F}" srcId="{58497FDB-ABB8-4B42-A35D-D95866E8C607}" destId="{FF954620-597B-4E11-9E34-A70D9BC0A0EE}" srcOrd="2" destOrd="0" parTransId="{5469F97D-4C2D-4AAA-A889-17650A712A21}" sibTransId="{3E960F46-777F-47EA-B350-CC1E30CEFF88}"/>
    <dgm:cxn modelId="{EE1FDBC8-A5F5-4277-A94A-0888E7FAC959}" type="presOf" srcId="{5E731DEA-C799-40AC-90D6-71345E0AAED7}" destId="{C524A54B-A6A5-41C4-B303-90660870947C}" srcOrd="0" destOrd="0" presId="urn:microsoft.com/office/officeart/2005/8/layout/radial6"/>
    <dgm:cxn modelId="{54B51BCC-7342-4388-BD41-9A249FB4FDE7}" srcId="{58497FDB-ABB8-4B42-A35D-D95866E8C607}" destId="{83C55C3C-B47F-48CC-94EF-5A160D68DBC7}" srcOrd="3" destOrd="0" parTransId="{39F5C88C-11D4-4741-98C6-361EFD6D533D}" sibTransId="{6AE93EE8-C5FF-475A-9AF0-29EBA3EEDC33}"/>
    <dgm:cxn modelId="{F65D1AD3-8385-4C9B-9A1B-DE052213C9C0}" type="presOf" srcId="{83C55C3C-B47F-48CC-94EF-5A160D68DBC7}" destId="{A6EB8BC4-DE3F-4CDE-8933-086D88C3DB5A}" srcOrd="0" destOrd="0" presId="urn:microsoft.com/office/officeart/2005/8/layout/radial6"/>
    <dgm:cxn modelId="{60E54DE5-9A8B-47DB-9282-75C1A094891F}" type="presOf" srcId="{3E960F46-777F-47EA-B350-CC1E30CEFF88}" destId="{596682B3-824B-4A25-BF9E-58FF82CE6F3F}" srcOrd="0" destOrd="0" presId="urn:microsoft.com/office/officeart/2005/8/layout/radial6"/>
    <dgm:cxn modelId="{CCDED7E7-6ECA-4738-8B6F-133FF9A4A859}" srcId="{58497FDB-ABB8-4B42-A35D-D95866E8C607}" destId="{5E731DEA-C799-40AC-90D6-71345E0AAED7}" srcOrd="1" destOrd="0" parTransId="{8E3B646A-746F-4472-B1CC-669F2305BDF6}" sibTransId="{8075BBE5-C948-4374-B0AA-519FDCB64014}"/>
    <dgm:cxn modelId="{2F2C625C-491E-4E8B-BBCC-4BCB4FA2FE5A}" type="presParOf" srcId="{5056E464-37C7-4DE1-9922-55F2BE5658FC}" destId="{0DF4DCEE-DF56-4AC7-AC3E-1B0A468F02AA}" srcOrd="0" destOrd="0" presId="urn:microsoft.com/office/officeart/2005/8/layout/radial6"/>
    <dgm:cxn modelId="{1D0B0DA9-1FBB-47B4-93B8-05C6147FC95F}" type="presParOf" srcId="{5056E464-37C7-4DE1-9922-55F2BE5658FC}" destId="{8B39B361-BF79-4D37-9F90-5DD45330117F}" srcOrd="1" destOrd="0" presId="urn:microsoft.com/office/officeart/2005/8/layout/radial6"/>
    <dgm:cxn modelId="{E170E87D-DB04-45B1-93B9-2B874BEC3A62}" type="presParOf" srcId="{5056E464-37C7-4DE1-9922-55F2BE5658FC}" destId="{A37EB09E-0A85-4A2E-A61F-73356EED83D4}" srcOrd="2" destOrd="0" presId="urn:microsoft.com/office/officeart/2005/8/layout/radial6"/>
    <dgm:cxn modelId="{3D52A845-012D-473B-9D69-5AB15C0D4475}" type="presParOf" srcId="{5056E464-37C7-4DE1-9922-55F2BE5658FC}" destId="{875294E6-19B9-4C67-A0E8-E95B5B93EAFE}" srcOrd="3" destOrd="0" presId="urn:microsoft.com/office/officeart/2005/8/layout/radial6"/>
    <dgm:cxn modelId="{AF673D42-9AAC-4AFD-A896-D9BE663B3E20}" type="presParOf" srcId="{5056E464-37C7-4DE1-9922-55F2BE5658FC}" destId="{C524A54B-A6A5-41C4-B303-90660870947C}" srcOrd="4" destOrd="0" presId="urn:microsoft.com/office/officeart/2005/8/layout/radial6"/>
    <dgm:cxn modelId="{BCB50CE7-79C8-466E-A3B9-942D51499304}" type="presParOf" srcId="{5056E464-37C7-4DE1-9922-55F2BE5658FC}" destId="{BA2177AB-8948-439E-8DB8-48B085430078}" srcOrd="5" destOrd="0" presId="urn:microsoft.com/office/officeart/2005/8/layout/radial6"/>
    <dgm:cxn modelId="{2A21A144-7CD7-4F2E-B814-1C9366280648}" type="presParOf" srcId="{5056E464-37C7-4DE1-9922-55F2BE5658FC}" destId="{43A5F2B9-01E0-45D0-98B1-F3244C1A7ED8}" srcOrd="6" destOrd="0" presId="urn:microsoft.com/office/officeart/2005/8/layout/radial6"/>
    <dgm:cxn modelId="{6EBCC408-71A4-4F2D-BFDC-F631A8FAA8FA}" type="presParOf" srcId="{5056E464-37C7-4DE1-9922-55F2BE5658FC}" destId="{576079C1-F01E-43AB-B2AB-4D8C543F29E1}" srcOrd="7" destOrd="0" presId="urn:microsoft.com/office/officeart/2005/8/layout/radial6"/>
    <dgm:cxn modelId="{FDB41073-A870-4490-816D-850F3C29E0E1}" type="presParOf" srcId="{5056E464-37C7-4DE1-9922-55F2BE5658FC}" destId="{B3775F7C-6460-4B6A-B4D5-A040DA4B869B}" srcOrd="8" destOrd="0" presId="urn:microsoft.com/office/officeart/2005/8/layout/radial6"/>
    <dgm:cxn modelId="{54F55FD8-BF04-409B-825D-E1511BB83228}" type="presParOf" srcId="{5056E464-37C7-4DE1-9922-55F2BE5658FC}" destId="{596682B3-824B-4A25-BF9E-58FF82CE6F3F}" srcOrd="9" destOrd="0" presId="urn:microsoft.com/office/officeart/2005/8/layout/radial6"/>
    <dgm:cxn modelId="{41F9F467-87AE-4072-9FCE-186E46D10AD9}" type="presParOf" srcId="{5056E464-37C7-4DE1-9922-55F2BE5658FC}" destId="{A6EB8BC4-DE3F-4CDE-8933-086D88C3DB5A}" srcOrd="10" destOrd="0" presId="urn:microsoft.com/office/officeart/2005/8/layout/radial6"/>
    <dgm:cxn modelId="{54CDF953-7129-4B37-9306-A35ACA55869E}" type="presParOf" srcId="{5056E464-37C7-4DE1-9922-55F2BE5658FC}" destId="{9D2D23CE-0631-4A56-872E-056B7875F839}" srcOrd="11" destOrd="0" presId="urn:microsoft.com/office/officeart/2005/8/layout/radial6"/>
    <dgm:cxn modelId="{9998AC7A-4D19-4D2A-9102-7E8A48CBE4B4}" type="presParOf" srcId="{5056E464-37C7-4DE1-9922-55F2BE5658FC}" destId="{4A86A081-9E69-43FC-B9A7-D7B29AEC1BF1}"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196A01-96A2-4861-B524-68DF314C751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pPr rtl="1"/>
          <a:endParaRPr lang="ar-SA"/>
        </a:p>
      </dgm:t>
    </dgm:pt>
    <dgm:pt modelId="{58497FDB-ABB8-4B42-A35D-D95866E8C607}">
      <dgm:prSet phldrT="[نص]"/>
      <dgm:spPr/>
      <dgm:t>
        <a:bodyPr/>
        <a:lstStyle/>
        <a:p>
          <a:pPr rtl="1"/>
          <a:r>
            <a:rPr lang="ar-SA" dirty="0"/>
            <a:t>الميزانية المبدئية</a:t>
          </a:r>
        </a:p>
      </dgm:t>
    </dgm:pt>
    <dgm:pt modelId="{F14258AF-E54E-465C-B71C-90E638DE46A4}" type="parTrans" cxnId="{91F3E47B-985B-47EB-B1BB-7F88AC0E54C3}">
      <dgm:prSet/>
      <dgm:spPr/>
      <dgm:t>
        <a:bodyPr/>
        <a:lstStyle/>
        <a:p>
          <a:pPr rtl="1"/>
          <a:endParaRPr lang="ar-SA"/>
        </a:p>
      </dgm:t>
    </dgm:pt>
    <dgm:pt modelId="{234EB40A-8D8A-458F-A64A-62D6D6FBF92B}" type="sibTrans" cxnId="{91F3E47B-985B-47EB-B1BB-7F88AC0E54C3}">
      <dgm:prSet/>
      <dgm:spPr/>
      <dgm:t>
        <a:bodyPr/>
        <a:lstStyle/>
        <a:p>
          <a:pPr rtl="1"/>
          <a:endParaRPr lang="ar-SA"/>
        </a:p>
      </dgm:t>
    </dgm:pt>
    <dgm:pt modelId="{B33667EC-F1AF-439C-AB39-5DEED0131A68}">
      <dgm:prSet phldrT="[نص]"/>
      <dgm:spPr/>
      <dgm:t>
        <a:bodyPr/>
        <a:lstStyle/>
        <a:p>
          <a:pPr rtl="1"/>
          <a:r>
            <a:rPr lang="ar-SA" dirty="0"/>
            <a:t>المصاريف التشغيلية</a:t>
          </a:r>
        </a:p>
      </dgm:t>
    </dgm:pt>
    <dgm:pt modelId="{B1FBCC58-C7D5-4B35-A1BA-48AF28EF1BD0}" type="parTrans" cxnId="{2CFC7376-0490-478E-8E8C-82649451A8EC}">
      <dgm:prSet/>
      <dgm:spPr/>
      <dgm:t>
        <a:bodyPr/>
        <a:lstStyle/>
        <a:p>
          <a:pPr rtl="1"/>
          <a:endParaRPr lang="ar-SA"/>
        </a:p>
      </dgm:t>
    </dgm:pt>
    <dgm:pt modelId="{B7DD3262-B57B-4583-A8DF-C310D5153531}" type="sibTrans" cxnId="{2CFC7376-0490-478E-8E8C-82649451A8EC}">
      <dgm:prSet/>
      <dgm:spPr/>
      <dgm:t>
        <a:bodyPr/>
        <a:lstStyle/>
        <a:p>
          <a:pPr rtl="1"/>
          <a:endParaRPr lang="ar-SA"/>
        </a:p>
      </dgm:t>
    </dgm:pt>
    <dgm:pt modelId="{5E731DEA-C799-40AC-90D6-71345E0AAED7}">
      <dgm:prSet phldrT="[نص]"/>
      <dgm:spPr/>
      <dgm:t>
        <a:bodyPr/>
        <a:lstStyle/>
        <a:p>
          <a:pPr rtl="1"/>
          <a:r>
            <a:rPr lang="ar-SA" dirty="0"/>
            <a:t>تكلفة الإنتاج أو الخدمة</a:t>
          </a:r>
        </a:p>
      </dgm:t>
    </dgm:pt>
    <dgm:pt modelId="{8E3B646A-746F-4472-B1CC-669F2305BDF6}" type="parTrans" cxnId="{CCDED7E7-6ECA-4738-8B6F-133FF9A4A859}">
      <dgm:prSet/>
      <dgm:spPr/>
      <dgm:t>
        <a:bodyPr/>
        <a:lstStyle/>
        <a:p>
          <a:pPr rtl="1"/>
          <a:endParaRPr lang="ar-SA"/>
        </a:p>
      </dgm:t>
    </dgm:pt>
    <dgm:pt modelId="{8075BBE5-C948-4374-B0AA-519FDCB64014}" type="sibTrans" cxnId="{CCDED7E7-6ECA-4738-8B6F-133FF9A4A859}">
      <dgm:prSet/>
      <dgm:spPr/>
      <dgm:t>
        <a:bodyPr/>
        <a:lstStyle/>
        <a:p>
          <a:pPr rtl="1"/>
          <a:endParaRPr lang="ar-SA"/>
        </a:p>
      </dgm:t>
    </dgm:pt>
    <dgm:pt modelId="{FF954620-597B-4E11-9E34-A70D9BC0A0EE}">
      <dgm:prSet phldrT="[نص]"/>
      <dgm:spPr/>
      <dgm:t>
        <a:bodyPr/>
        <a:lstStyle/>
        <a:p>
          <a:pPr rtl="1"/>
          <a:r>
            <a:rPr lang="ar-SA" dirty="0"/>
            <a:t>الايرادات</a:t>
          </a:r>
        </a:p>
      </dgm:t>
    </dgm:pt>
    <dgm:pt modelId="{5469F97D-4C2D-4AAA-A889-17650A712A21}" type="parTrans" cxnId="{0EEE4FBC-6F6A-40ED-80A8-4E9E80B6501F}">
      <dgm:prSet/>
      <dgm:spPr/>
      <dgm:t>
        <a:bodyPr/>
        <a:lstStyle/>
        <a:p>
          <a:pPr rtl="1"/>
          <a:endParaRPr lang="ar-SA"/>
        </a:p>
      </dgm:t>
    </dgm:pt>
    <dgm:pt modelId="{3E960F46-777F-47EA-B350-CC1E30CEFF88}" type="sibTrans" cxnId="{0EEE4FBC-6F6A-40ED-80A8-4E9E80B6501F}">
      <dgm:prSet/>
      <dgm:spPr/>
      <dgm:t>
        <a:bodyPr/>
        <a:lstStyle/>
        <a:p>
          <a:pPr rtl="1"/>
          <a:endParaRPr lang="ar-SA"/>
        </a:p>
      </dgm:t>
    </dgm:pt>
    <dgm:pt modelId="{83C55C3C-B47F-48CC-94EF-5A160D68DBC7}">
      <dgm:prSet phldrT="[نص]"/>
      <dgm:spPr/>
      <dgm:t>
        <a:bodyPr/>
        <a:lstStyle/>
        <a:p>
          <a:pPr rtl="1"/>
          <a:r>
            <a:rPr lang="ar-SA" dirty="0"/>
            <a:t>اعداد الميزانية المبدئية</a:t>
          </a:r>
        </a:p>
      </dgm:t>
    </dgm:pt>
    <dgm:pt modelId="{39F5C88C-11D4-4741-98C6-361EFD6D533D}" type="parTrans" cxnId="{54B51BCC-7342-4388-BD41-9A249FB4FDE7}">
      <dgm:prSet/>
      <dgm:spPr/>
      <dgm:t>
        <a:bodyPr/>
        <a:lstStyle/>
        <a:p>
          <a:pPr rtl="1"/>
          <a:endParaRPr lang="ar-SA"/>
        </a:p>
      </dgm:t>
    </dgm:pt>
    <dgm:pt modelId="{6AE93EE8-C5FF-475A-9AF0-29EBA3EEDC33}" type="sibTrans" cxnId="{54B51BCC-7342-4388-BD41-9A249FB4FDE7}">
      <dgm:prSet/>
      <dgm:spPr/>
      <dgm:t>
        <a:bodyPr/>
        <a:lstStyle/>
        <a:p>
          <a:pPr rtl="1"/>
          <a:endParaRPr lang="ar-SA"/>
        </a:p>
      </dgm:t>
    </dgm:pt>
    <dgm:pt modelId="{5056E464-37C7-4DE1-9922-55F2BE5658FC}" type="pres">
      <dgm:prSet presAssocID="{B9196A01-96A2-4861-B524-68DF314C7510}" presName="Name0" presStyleCnt="0">
        <dgm:presLayoutVars>
          <dgm:chMax val="1"/>
          <dgm:dir/>
          <dgm:animLvl val="ctr"/>
          <dgm:resizeHandles val="exact"/>
        </dgm:presLayoutVars>
      </dgm:prSet>
      <dgm:spPr/>
    </dgm:pt>
    <dgm:pt modelId="{0DF4DCEE-DF56-4AC7-AC3E-1B0A468F02AA}" type="pres">
      <dgm:prSet presAssocID="{58497FDB-ABB8-4B42-A35D-D95866E8C607}" presName="centerShape" presStyleLbl="node0" presStyleIdx="0" presStyleCnt="1"/>
      <dgm:spPr/>
    </dgm:pt>
    <dgm:pt modelId="{8B39B361-BF79-4D37-9F90-5DD45330117F}" type="pres">
      <dgm:prSet presAssocID="{B33667EC-F1AF-439C-AB39-5DEED0131A68}" presName="node" presStyleLbl="node1" presStyleIdx="0" presStyleCnt="4">
        <dgm:presLayoutVars>
          <dgm:bulletEnabled val="1"/>
        </dgm:presLayoutVars>
      </dgm:prSet>
      <dgm:spPr/>
    </dgm:pt>
    <dgm:pt modelId="{A37EB09E-0A85-4A2E-A61F-73356EED83D4}" type="pres">
      <dgm:prSet presAssocID="{B33667EC-F1AF-439C-AB39-5DEED0131A68}" presName="dummy" presStyleCnt="0"/>
      <dgm:spPr/>
    </dgm:pt>
    <dgm:pt modelId="{875294E6-19B9-4C67-A0E8-E95B5B93EAFE}" type="pres">
      <dgm:prSet presAssocID="{B7DD3262-B57B-4583-A8DF-C310D5153531}" presName="sibTrans" presStyleLbl="sibTrans2D1" presStyleIdx="0" presStyleCnt="4"/>
      <dgm:spPr/>
    </dgm:pt>
    <dgm:pt modelId="{C524A54B-A6A5-41C4-B303-90660870947C}" type="pres">
      <dgm:prSet presAssocID="{5E731DEA-C799-40AC-90D6-71345E0AAED7}" presName="node" presStyleLbl="node1" presStyleIdx="1" presStyleCnt="4">
        <dgm:presLayoutVars>
          <dgm:bulletEnabled val="1"/>
        </dgm:presLayoutVars>
      </dgm:prSet>
      <dgm:spPr/>
    </dgm:pt>
    <dgm:pt modelId="{BA2177AB-8948-439E-8DB8-48B085430078}" type="pres">
      <dgm:prSet presAssocID="{5E731DEA-C799-40AC-90D6-71345E0AAED7}" presName="dummy" presStyleCnt="0"/>
      <dgm:spPr/>
    </dgm:pt>
    <dgm:pt modelId="{43A5F2B9-01E0-45D0-98B1-F3244C1A7ED8}" type="pres">
      <dgm:prSet presAssocID="{8075BBE5-C948-4374-B0AA-519FDCB64014}" presName="sibTrans" presStyleLbl="sibTrans2D1" presStyleIdx="1" presStyleCnt="4"/>
      <dgm:spPr/>
    </dgm:pt>
    <dgm:pt modelId="{576079C1-F01E-43AB-B2AB-4D8C543F29E1}" type="pres">
      <dgm:prSet presAssocID="{FF954620-597B-4E11-9E34-A70D9BC0A0EE}" presName="node" presStyleLbl="node1" presStyleIdx="2" presStyleCnt="4">
        <dgm:presLayoutVars>
          <dgm:bulletEnabled val="1"/>
        </dgm:presLayoutVars>
      </dgm:prSet>
      <dgm:spPr/>
    </dgm:pt>
    <dgm:pt modelId="{B3775F7C-6460-4B6A-B4D5-A040DA4B869B}" type="pres">
      <dgm:prSet presAssocID="{FF954620-597B-4E11-9E34-A70D9BC0A0EE}" presName="dummy" presStyleCnt="0"/>
      <dgm:spPr/>
    </dgm:pt>
    <dgm:pt modelId="{596682B3-824B-4A25-BF9E-58FF82CE6F3F}" type="pres">
      <dgm:prSet presAssocID="{3E960F46-777F-47EA-B350-CC1E30CEFF88}" presName="sibTrans" presStyleLbl="sibTrans2D1" presStyleIdx="2" presStyleCnt="4"/>
      <dgm:spPr/>
    </dgm:pt>
    <dgm:pt modelId="{A6EB8BC4-DE3F-4CDE-8933-086D88C3DB5A}" type="pres">
      <dgm:prSet presAssocID="{83C55C3C-B47F-48CC-94EF-5A160D68DBC7}" presName="node" presStyleLbl="node1" presStyleIdx="3" presStyleCnt="4">
        <dgm:presLayoutVars>
          <dgm:bulletEnabled val="1"/>
        </dgm:presLayoutVars>
      </dgm:prSet>
      <dgm:spPr/>
    </dgm:pt>
    <dgm:pt modelId="{9D2D23CE-0631-4A56-872E-056B7875F839}" type="pres">
      <dgm:prSet presAssocID="{83C55C3C-B47F-48CC-94EF-5A160D68DBC7}" presName="dummy" presStyleCnt="0"/>
      <dgm:spPr/>
    </dgm:pt>
    <dgm:pt modelId="{4A86A081-9E69-43FC-B9A7-D7B29AEC1BF1}" type="pres">
      <dgm:prSet presAssocID="{6AE93EE8-C5FF-475A-9AF0-29EBA3EEDC33}" presName="sibTrans" presStyleLbl="sibTrans2D1" presStyleIdx="3" presStyleCnt="4"/>
      <dgm:spPr/>
    </dgm:pt>
  </dgm:ptLst>
  <dgm:cxnLst>
    <dgm:cxn modelId="{1EBCB31D-6420-4BAE-95F2-F111A28AB527}" type="presOf" srcId="{58497FDB-ABB8-4B42-A35D-D95866E8C607}" destId="{0DF4DCEE-DF56-4AC7-AC3E-1B0A468F02AA}" srcOrd="0" destOrd="0" presId="urn:microsoft.com/office/officeart/2005/8/layout/radial6"/>
    <dgm:cxn modelId="{25DE7020-0136-4EA8-BF3B-B2CAE8D37A82}" type="presOf" srcId="{B9196A01-96A2-4861-B524-68DF314C7510}" destId="{5056E464-37C7-4DE1-9922-55F2BE5658FC}" srcOrd="0" destOrd="0" presId="urn:microsoft.com/office/officeart/2005/8/layout/radial6"/>
    <dgm:cxn modelId="{899AE543-C460-45F7-A027-8EC14D78A59B}" type="presOf" srcId="{8075BBE5-C948-4374-B0AA-519FDCB64014}" destId="{43A5F2B9-01E0-45D0-98B1-F3244C1A7ED8}" srcOrd="0" destOrd="0" presId="urn:microsoft.com/office/officeart/2005/8/layout/radial6"/>
    <dgm:cxn modelId="{48916565-E5AD-40C8-80D9-86A4CC1E499E}" type="presOf" srcId="{6AE93EE8-C5FF-475A-9AF0-29EBA3EEDC33}" destId="{4A86A081-9E69-43FC-B9A7-D7B29AEC1BF1}" srcOrd="0" destOrd="0" presId="urn:microsoft.com/office/officeart/2005/8/layout/radial6"/>
    <dgm:cxn modelId="{C563F845-E1B1-4923-B2A2-71477828EC1A}" type="presOf" srcId="{B33667EC-F1AF-439C-AB39-5DEED0131A68}" destId="{8B39B361-BF79-4D37-9F90-5DD45330117F}" srcOrd="0" destOrd="0" presId="urn:microsoft.com/office/officeart/2005/8/layout/radial6"/>
    <dgm:cxn modelId="{CF0FBB4B-B107-4D20-B527-FC63BFDC651A}" type="presOf" srcId="{FF954620-597B-4E11-9E34-A70D9BC0A0EE}" destId="{576079C1-F01E-43AB-B2AB-4D8C543F29E1}" srcOrd="0" destOrd="0" presId="urn:microsoft.com/office/officeart/2005/8/layout/radial6"/>
    <dgm:cxn modelId="{39588370-67A0-4BC4-B6CC-86C568846954}" type="presOf" srcId="{B7DD3262-B57B-4583-A8DF-C310D5153531}" destId="{875294E6-19B9-4C67-A0E8-E95B5B93EAFE}" srcOrd="0" destOrd="0" presId="urn:microsoft.com/office/officeart/2005/8/layout/radial6"/>
    <dgm:cxn modelId="{2CFC7376-0490-478E-8E8C-82649451A8EC}" srcId="{58497FDB-ABB8-4B42-A35D-D95866E8C607}" destId="{B33667EC-F1AF-439C-AB39-5DEED0131A68}" srcOrd="0" destOrd="0" parTransId="{B1FBCC58-C7D5-4B35-A1BA-48AF28EF1BD0}" sibTransId="{B7DD3262-B57B-4583-A8DF-C310D5153531}"/>
    <dgm:cxn modelId="{91F3E47B-985B-47EB-B1BB-7F88AC0E54C3}" srcId="{B9196A01-96A2-4861-B524-68DF314C7510}" destId="{58497FDB-ABB8-4B42-A35D-D95866E8C607}" srcOrd="0" destOrd="0" parTransId="{F14258AF-E54E-465C-B71C-90E638DE46A4}" sibTransId="{234EB40A-8D8A-458F-A64A-62D6D6FBF92B}"/>
    <dgm:cxn modelId="{0EEE4FBC-6F6A-40ED-80A8-4E9E80B6501F}" srcId="{58497FDB-ABB8-4B42-A35D-D95866E8C607}" destId="{FF954620-597B-4E11-9E34-A70D9BC0A0EE}" srcOrd="2" destOrd="0" parTransId="{5469F97D-4C2D-4AAA-A889-17650A712A21}" sibTransId="{3E960F46-777F-47EA-B350-CC1E30CEFF88}"/>
    <dgm:cxn modelId="{EE1FDBC8-A5F5-4277-A94A-0888E7FAC959}" type="presOf" srcId="{5E731DEA-C799-40AC-90D6-71345E0AAED7}" destId="{C524A54B-A6A5-41C4-B303-90660870947C}" srcOrd="0" destOrd="0" presId="urn:microsoft.com/office/officeart/2005/8/layout/radial6"/>
    <dgm:cxn modelId="{54B51BCC-7342-4388-BD41-9A249FB4FDE7}" srcId="{58497FDB-ABB8-4B42-A35D-D95866E8C607}" destId="{83C55C3C-B47F-48CC-94EF-5A160D68DBC7}" srcOrd="3" destOrd="0" parTransId="{39F5C88C-11D4-4741-98C6-361EFD6D533D}" sibTransId="{6AE93EE8-C5FF-475A-9AF0-29EBA3EEDC33}"/>
    <dgm:cxn modelId="{F65D1AD3-8385-4C9B-9A1B-DE052213C9C0}" type="presOf" srcId="{83C55C3C-B47F-48CC-94EF-5A160D68DBC7}" destId="{A6EB8BC4-DE3F-4CDE-8933-086D88C3DB5A}" srcOrd="0" destOrd="0" presId="urn:microsoft.com/office/officeart/2005/8/layout/radial6"/>
    <dgm:cxn modelId="{60E54DE5-9A8B-47DB-9282-75C1A094891F}" type="presOf" srcId="{3E960F46-777F-47EA-B350-CC1E30CEFF88}" destId="{596682B3-824B-4A25-BF9E-58FF82CE6F3F}" srcOrd="0" destOrd="0" presId="urn:microsoft.com/office/officeart/2005/8/layout/radial6"/>
    <dgm:cxn modelId="{CCDED7E7-6ECA-4738-8B6F-133FF9A4A859}" srcId="{58497FDB-ABB8-4B42-A35D-D95866E8C607}" destId="{5E731DEA-C799-40AC-90D6-71345E0AAED7}" srcOrd="1" destOrd="0" parTransId="{8E3B646A-746F-4472-B1CC-669F2305BDF6}" sibTransId="{8075BBE5-C948-4374-B0AA-519FDCB64014}"/>
    <dgm:cxn modelId="{2F2C625C-491E-4E8B-BBCC-4BCB4FA2FE5A}" type="presParOf" srcId="{5056E464-37C7-4DE1-9922-55F2BE5658FC}" destId="{0DF4DCEE-DF56-4AC7-AC3E-1B0A468F02AA}" srcOrd="0" destOrd="0" presId="urn:microsoft.com/office/officeart/2005/8/layout/radial6"/>
    <dgm:cxn modelId="{1D0B0DA9-1FBB-47B4-93B8-05C6147FC95F}" type="presParOf" srcId="{5056E464-37C7-4DE1-9922-55F2BE5658FC}" destId="{8B39B361-BF79-4D37-9F90-5DD45330117F}" srcOrd="1" destOrd="0" presId="urn:microsoft.com/office/officeart/2005/8/layout/radial6"/>
    <dgm:cxn modelId="{E170E87D-DB04-45B1-93B9-2B874BEC3A62}" type="presParOf" srcId="{5056E464-37C7-4DE1-9922-55F2BE5658FC}" destId="{A37EB09E-0A85-4A2E-A61F-73356EED83D4}" srcOrd="2" destOrd="0" presId="urn:microsoft.com/office/officeart/2005/8/layout/radial6"/>
    <dgm:cxn modelId="{3D52A845-012D-473B-9D69-5AB15C0D4475}" type="presParOf" srcId="{5056E464-37C7-4DE1-9922-55F2BE5658FC}" destId="{875294E6-19B9-4C67-A0E8-E95B5B93EAFE}" srcOrd="3" destOrd="0" presId="urn:microsoft.com/office/officeart/2005/8/layout/radial6"/>
    <dgm:cxn modelId="{AF673D42-9AAC-4AFD-A896-D9BE663B3E20}" type="presParOf" srcId="{5056E464-37C7-4DE1-9922-55F2BE5658FC}" destId="{C524A54B-A6A5-41C4-B303-90660870947C}" srcOrd="4" destOrd="0" presId="urn:microsoft.com/office/officeart/2005/8/layout/radial6"/>
    <dgm:cxn modelId="{BCB50CE7-79C8-466E-A3B9-942D51499304}" type="presParOf" srcId="{5056E464-37C7-4DE1-9922-55F2BE5658FC}" destId="{BA2177AB-8948-439E-8DB8-48B085430078}" srcOrd="5" destOrd="0" presId="urn:microsoft.com/office/officeart/2005/8/layout/radial6"/>
    <dgm:cxn modelId="{2A21A144-7CD7-4F2E-B814-1C9366280648}" type="presParOf" srcId="{5056E464-37C7-4DE1-9922-55F2BE5658FC}" destId="{43A5F2B9-01E0-45D0-98B1-F3244C1A7ED8}" srcOrd="6" destOrd="0" presId="urn:microsoft.com/office/officeart/2005/8/layout/radial6"/>
    <dgm:cxn modelId="{6EBCC408-71A4-4F2D-BFDC-F631A8FAA8FA}" type="presParOf" srcId="{5056E464-37C7-4DE1-9922-55F2BE5658FC}" destId="{576079C1-F01E-43AB-B2AB-4D8C543F29E1}" srcOrd="7" destOrd="0" presId="urn:microsoft.com/office/officeart/2005/8/layout/radial6"/>
    <dgm:cxn modelId="{FDB41073-A870-4490-816D-850F3C29E0E1}" type="presParOf" srcId="{5056E464-37C7-4DE1-9922-55F2BE5658FC}" destId="{B3775F7C-6460-4B6A-B4D5-A040DA4B869B}" srcOrd="8" destOrd="0" presId="urn:microsoft.com/office/officeart/2005/8/layout/radial6"/>
    <dgm:cxn modelId="{54F55FD8-BF04-409B-825D-E1511BB83228}" type="presParOf" srcId="{5056E464-37C7-4DE1-9922-55F2BE5658FC}" destId="{596682B3-824B-4A25-BF9E-58FF82CE6F3F}" srcOrd="9" destOrd="0" presId="urn:microsoft.com/office/officeart/2005/8/layout/radial6"/>
    <dgm:cxn modelId="{41F9F467-87AE-4072-9FCE-186E46D10AD9}" type="presParOf" srcId="{5056E464-37C7-4DE1-9922-55F2BE5658FC}" destId="{A6EB8BC4-DE3F-4CDE-8933-086D88C3DB5A}" srcOrd="10" destOrd="0" presId="urn:microsoft.com/office/officeart/2005/8/layout/radial6"/>
    <dgm:cxn modelId="{54CDF953-7129-4B37-9306-A35ACA55869E}" type="presParOf" srcId="{5056E464-37C7-4DE1-9922-55F2BE5658FC}" destId="{9D2D23CE-0631-4A56-872E-056B7875F839}" srcOrd="11" destOrd="0" presId="urn:microsoft.com/office/officeart/2005/8/layout/radial6"/>
    <dgm:cxn modelId="{9998AC7A-4D19-4D2A-9102-7E8A48CBE4B4}" type="presParOf" srcId="{5056E464-37C7-4DE1-9922-55F2BE5658FC}" destId="{4A86A081-9E69-43FC-B9A7-D7B29AEC1BF1}"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19EBCED-DCFF-4955-8527-F06B0E9EBC3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pPr rtl="1"/>
          <a:endParaRPr lang="ar-SA"/>
        </a:p>
      </dgm:t>
    </dgm:pt>
    <dgm:pt modelId="{C6646EC6-E42C-4612-9BDC-8C0A9E7F31A2}">
      <dgm:prSet phldrT="[نص]"/>
      <dgm:spPr/>
      <dgm:t>
        <a:bodyPr/>
        <a:lstStyle/>
        <a:p>
          <a:pPr rtl="1"/>
          <a:r>
            <a:rPr lang="ar-SA" dirty="0"/>
            <a:t>النقد</a:t>
          </a:r>
        </a:p>
      </dgm:t>
    </dgm:pt>
    <dgm:pt modelId="{9230ACC1-050F-498E-A97F-293CF3D4ACF3}" type="parTrans" cxnId="{370BB4DC-4EEE-4D2F-B159-4F23E5C5AE9F}">
      <dgm:prSet/>
      <dgm:spPr/>
      <dgm:t>
        <a:bodyPr/>
        <a:lstStyle/>
        <a:p>
          <a:pPr rtl="1"/>
          <a:endParaRPr lang="ar-SA"/>
        </a:p>
      </dgm:t>
    </dgm:pt>
    <dgm:pt modelId="{EEB271E9-E3D8-462B-B331-C067771C41B1}" type="sibTrans" cxnId="{370BB4DC-4EEE-4D2F-B159-4F23E5C5AE9F}">
      <dgm:prSet/>
      <dgm:spPr/>
      <dgm:t>
        <a:bodyPr/>
        <a:lstStyle/>
        <a:p>
          <a:pPr rtl="1"/>
          <a:endParaRPr lang="ar-SA"/>
        </a:p>
      </dgm:t>
    </dgm:pt>
    <dgm:pt modelId="{AC2CBFB2-3B77-4BAC-8788-5F3BD6E8D935}">
      <dgm:prSet phldrT="[نص]"/>
      <dgm:spPr/>
      <dgm:t>
        <a:bodyPr/>
        <a:lstStyle/>
        <a:p>
          <a:pPr rtl="1"/>
          <a:r>
            <a:rPr lang="ar-SA" dirty="0"/>
            <a:t>الداخل</a:t>
          </a:r>
        </a:p>
      </dgm:t>
    </dgm:pt>
    <dgm:pt modelId="{746B3897-57E6-4E9D-89BD-3B1FF2DC6F63}" type="parTrans" cxnId="{E10400F5-430A-4EB9-8383-8BE97EF1A3F2}">
      <dgm:prSet/>
      <dgm:spPr/>
      <dgm:t>
        <a:bodyPr/>
        <a:lstStyle/>
        <a:p>
          <a:pPr rtl="1"/>
          <a:endParaRPr lang="ar-SA"/>
        </a:p>
      </dgm:t>
    </dgm:pt>
    <dgm:pt modelId="{7445E43B-9969-488A-93CD-F871C864BC01}" type="sibTrans" cxnId="{E10400F5-430A-4EB9-8383-8BE97EF1A3F2}">
      <dgm:prSet/>
      <dgm:spPr/>
      <dgm:t>
        <a:bodyPr/>
        <a:lstStyle/>
        <a:p>
          <a:pPr rtl="1"/>
          <a:endParaRPr lang="ar-SA"/>
        </a:p>
      </dgm:t>
    </dgm:pt>
    <dgm:pt modelId="{F78A94E9-EC50-4F97-A2FE-2A0393683190}">
      <dgm:prSet phldrT="[نص]"/>
      <dgm:spPr/>
      <dgm:t>
        <a:bodyPr/>
        <a:lstStyle/>
        <a:p>
          <a:pPr rtl="1"/>
          <a:r>
            <a:rPr lang="ar-SA" dirty="0"/>
            <a:t>تسديد القروض لنا</a:t>
          </a:r>
        </a:p>
      </dgm:t>
    </dgm:pt>
    <dgm:pt modelId="{0602CD8B-39C8-4C43-83BE-81BFBA0AAB10}" type="parTrans" cxnId="{79F54B4A-34E7-46BD-BFD2-F8CE6E3CBD4F}">
      <dgm:prSet/>
      <dgm:spPr/>
      <dgm:t>
        <a:bodyPr/>
        <a:lstStyle/>
        <a:p>
          <a:pPr rtl="1"/>
          <a:endParaRPr lang="ar-SA"/>
        </a:p>
      </dgm:t>
    </dgm:pt>
    <dgm:pt modelId="{99D56B6E-6388-4F54-9436-F80DA8D1941E}" type="sibTrans" cxnId="{79F54B4A-34E7-46BD-BFD2-F8CE6E3CBD4F}">
      <dgm:prSet/>
      <dgm:spPr/>
      <dgm:t>
        <a:bodyPr/>
        <a:lstStyle/>
        <a:p>
          <a:pPr rtl="1"/>
          <a:endParaRPr lang="ar-SA"/>
        </a:p>
      </dgm:t>
    </dgm:pt>
    <dgm:pt modelId="{6647ADFA-2CED-45C7-B178-A5256B45C0FC}">
      <dgm:prSet phldrT="[نص]"/>
      <dgm:spPr/>
      <dgm:t>
        <a:bodyPr/>
        <a:lstStyle/>
        <a:p>
          <a:pPr rtl="1"/>
          <a:r>
            <a:rPr lang="ar-SA" dirty="0"/>
            <a:t>إيرادات أخرى</a:t>
          </a:r>
        </a:p>
      </dgm:t>
    </dgm:pt>
    <dgm:pt modelId="{B0B902AA-1728-4F3E-BE4D-BC3ABFE06B82}" type="parTrans" cxnId="{23687370-5C39-439A-91E9-CE9002580180}">
      <dgm:prSet/>
      <dgm:spPr/>
      <dgm:t>
        <a:bodyPr/>
        <a:lstStyle/>
        <a:p>
          <a:pPr rtl="1"/>
          <a:endParaRPr lang="ar-SA"/>
        </a:p>
      </dgm:t>
    </dgm:pt>
    <dgm:pt modelId="{F8409718-FBCD-47EA-8D0E-DF76ABF5F157}" type="sibTrans" cxnId="{23687370-5C39-439A-91E9-CE9002580180}">
      <dgm:prSet/>
      <dgm:spPr/>
      <dgm:t>
        <a:bodyPr/>
        <a:lstStyle/>
        <a:p>
          <a:pPr rtl="1"/>
          <a:endParaRPr lang="ar-SA"/>
        </a:p>
      </dgm:t>
    </dgm:pt>
    <dgm:pt modelId="{BA3A50F3-2041-4CBB-A114-177BF2724CF8}">
      <dgm:prSet phldrT="[نص]"/>
      <dgm:spPr/>
      <dgm:t>
        <a:bodyPr/>
        <a:lstStyle/>
        <a:p>
          <a:pPr rtl="1"/>
          <a:r>
            <a:rPr lang="ar-SA" dirty="0"/>
            <a:t>الخارج</a:t>
          </a:r>
        </a:p>
      </dgm:t>
    </dgm:pt>
    <dgm:pt modelId="{2B443BA5-A0FE-4C2F-A53E-DED4CAC72D8A}" type="parTrans" cxnId="{CEDF16C0-7401-4AC5-A2F7-F6DC70F59763}">
      <dgm:prSet/>
      <dgm:spPr/>
      <dgm:t>
        <a:bodyPr/>
        <a:lstStyle/>
        <a:p>
          <a:pPr rtl="1"/>
          <a:endParaRPr lang="ar-SA"/>
        </a:p>
      </dgm:t>
    </dgm:pt>
    <dgm:pt modelId="{9D663784-E629-4639-8738-F4F9D3648990}" type="sibTrans" cxnId="{CEDF16C0-7401-4AC5-A2F7-F6DC70F59763}">
      <dgm:prSet/>
      <dgm:spPr/>
      <dgm:t>
        <a:bodyPr/>
        <a:lstStyle/>
        <a:p>
          <a:pPr rtl="1"/>
          <a:endParaRPr lang="ar-SA"/>
        </a:p>
      </dgm:t>
    </dgm:pt>
    <dgm:pt modelId="{A6E8266F-DBF9-4FF6-8B83-34ECFE8E87B6}">
      <dgm:prSet phldrT="[نص]"/>
      <dgm:spPr/>
      <dgm:t>
        <a:bodyPr/>
        <a:lstStyle/>
        <a:p>
          <a:pPr rtl="1"/>
          <a:r>
            <a:rPr lang="ar-SA" dirty="0"/>
            <a:t>الرواتب </a:t>
          </a:r>
          <a:r>
            <a:rPr lang="ar-SA" dirty="0" err="1"/>
            <a:t>والمكافأت</a:t>
          </a:r>
          <a:endParaRPr lang="ar-SA" dirty="0"/>
        </a:p>
      </dgm:t>
    </dgm:pt>
    <dgm:pt modelId="{DBEB4400-C7F1-439B-9A53-079CA00694EF}" type="parTrans" cxnId="{F504A39B-6979-4B93-AA51-923F94D1C550}">
      <dgm:prSet/>
      <dgm:spPr/>
      <dgm:t>
        <a:bodyPr/>
        <a:lstStyle/>
        <a:p>
          <a:pPr rtl="1"/>
          <a:endParaRPr lang="ar-SA"/>
        </a:p>
      </dgm:t>
    </dgm:pt>
    <dgm:pt modelId="{F3CB0EB5-4B66-4D0A-9E1D-2E5BE8FE0D59}" type="sibTrans" cxnId="{F504A39B-6979-4B93-AA51-923F94D1C550}">
      <dgm:prSet/>
      <dgm:spPr/>
      <dgm:t>
        <a:bodyPr/>
        <a:lstStyle/>
        <a:p>
          <a:pPr rtl="1"/>
          <a:endParaRPr lang="ar-SA"/>
        </a:p>
      </dgm:t>
    </dgm:pt>
    <dgm:pt modelId="{0C923DD9-D8E7-4BA5-ADE0-391BBBA65228}">
      <dgm:prSet/>
      <dgm:spPr/>
      <dgm:t>
        <a:bodyPr/>
        <a:lstStyle/>
        <a:p>
          <a:pPr rtl="1"/>
          <a:r>
            <a:rPr lang="ar-SA" dirty="0"/>
            <a:t>المبيعات</a:t>
          </a:r>
        </a:p>
      </dgm:t>
    </dgm:pt>
    <dgm:pt modelId="{24241A1C-C5DC-492A-A60A-5F515F239D39}" type="parTrans" cxnId="{9B651EDD-4907-4140-B4EE-7C5B903C5D90}">
      <dgm:prSet/>
      <dgm:spPr/>
      <dgm:t>
        <a:bodyPr/>
        <a:lstStyle/>
        <a:p>
          <a:pPr rtl="1"/>
          <a:endParaRPr lang="ar-SA"/>
        </a:p>
      </dgm:t>
    </dgm:pt>
    <dgm:pt modelId="{CE0C0327-9B44-4325-94AE-67CA41922B87}" type="sibTrans" cxnId="{9B651EDD-4907-4140-B4EE-7C5B903C5D90}">
      <dgm:prSet/>
      <dgm:spPr/>
      <dgm:t>
        <a:bodyPr/>
        <a:lstStyle/>
        <a:p>
          <a:pPr rtl="1"/>
          <a:endParaRPr lang="ar-SA"/>
        </a:p>
      </dgm:t>
    </dgm:pt>
    <dgm:pt modelId="{82BAB8A8-197F-448E-8A78-6F0503A25D24}">
      <dgm:prSet/>
      <dgm:spPr/>
      <dgm:t>
        <a:bodyPr/>
        <a:lstStyle/>
        <a:p>
          <a:pPr rtl="1"/>
          <a:r>
            <a:rPr lang="ar-SA" dirty="0"/>
            <a:t>إضافات رأس المال</a:t>
          </a:r>
        </a:p>
      </dgm:t>
    </dgm:pt>
    <dgm:pt modelId="{D54A4A2C-26C6-4336-BCBF-8BE2CA027A8E}" type="parTrans" cxnId="{AF576285-5262-4FA9-A8D0-97F1C4240433}">
      <dgm:prSet/>
      <dgm:spPr/>
      <dgm:t>
        <a:bodyPr/>
        <a:lstStyle/>
        <a:p>
          <a:pPr rtl="1"/>
          <a:endParaRPr lang="ar-SA"/>
        </a:p>
      </dgm:t>
    </dgm:pt>
    <dgm:pt modelId="{F3DCE77F-7DFB-47F6-8BD7-86DAEC39A9F5}" type="sibTrans" cxnId="{AF576285-5262-4FA9-A8D0-97F1C4240433}">
      <dgm:prSet/>
      <dgm:spPr/>
      <dgm:t>
        <a:bodyPr/>
        <a:lstStyle/>
        <a:p>
          <a:pPr rtl="1"/>
          <a:endParaRPr lang="ar-SA"/>
        </a:p>
      </dgm:t>
    </dgm:pt>
    <dgm:pt modelId="{72EBCADD-3755-450A-8855-9D271A1BE2E7}">
      <dgm:prSet/>
      <dgm:spPr/>
      <dgm:t>
        <a:bodyPr/>
        <a:lstStyle/>
        <a:p>
          <a:pPr rtl="1"/>
          <a:r>
            <a:rPr lang="ar-SA" dirty="0"/>
            <a:t>الأجهزة</a:t>
          </a:r>
        </a:p>
      </dgm:t>
    </dgm:pt>
    <dgm:pt modelId="{B8B9AD07-E343-4E6C-87DD-98B062B772E8}" type="parTrans" cxnId="{FDCDB150-7C67-4827-902C-F6404B187E73}">
      <dgm:prSet/>
      <dgm:spPr/>
      <dgm:t>
        <a:bodyPr/>
        <a:lstStyle/>
        <a:p>
          <a:pPr rtl="1"/>
          <a:endParaRPr lang="ar-SA"/>
        </a:p>
      </dgm:t>
    </dgm:pt>
    <dgm:pt modelId="{56A85D17-BCC1-4F90-8D15-EAD97BD414CC}" type="sibTrans" cxnId="{FDCDB150-7C67-4827-902C-F6404B187E73}">
      <dgm:prSet/>
      <dgm:spPr/>
      <dgm:t>
        <a:bodyPr/>
        <a:lstStyle/>
        <a:p>
          <a:pPr rtl="1"/>
          <a:endParaRPr lang="ar-SA"/>
        </a:p>
      </dgm:t>
    </dgm:pt>
    <dgm:pt modelId="{BB2F2912-0170-48B9-8218-45F1070103B8}">
      <dgm:prSet/>
      <dgm:spPr/>
      <dgm:t>
        <a:bodyPr/>
        <a:lstStyle/>
        <a:p>
          <a:pPr rtl="1"/>
          <a:r>
            <a:rPr lang="ar-SA" dirty="0"/>
            <a:t>المصاريف التشغيلية</a:t>
          </a:r>
        </a:p>
      </dgm:t>
    </dgm:pt>
    <dgm:pt modelId="{73391B3A-26AA-488E-97D8-B6BF4CED552E}" type="parTrans" cxnId="{0F35095B-FA8C-45D3-9831-3BF3C2916FDF}">
      <dgm:prSet/>
      <dgm:spPr/>
      <dgm:t>
        <a:bodyPr/>
        <a:lstStyle/>
        <a:p>
          <a:pPr rtl="1"/>
          <a:endParaRPr lang="ar-SA"/>
        </a:p>
      </dgm:t>
    </dgm:pt>
    <dgm:pt modelId="{C1E8381B-8A03-439D-983E-189F9DB2BA74}" type="sibTrans" cxnId="{0F35095B-FA8C-45D3-9831-3BF3C2916FDF}">
      <dgm:prSet/>
      <dgm:spPr/>
      <dgm:t>
        <a:bodyPr/>
        <a:lstStyle/>
        <a:p>
          <a:pPr rtl="1"/>
          <a:endParaRPr lang="ar-SA"/>
        </a:p>
      </dgm:t>
    </dgm:pt>
    <dgm:pt modelId="{F25BCE18-A28A-4A45-8D9A-ED10232229FE}">
      <dgm:prSet/>
      <dgm:spPr/>
      <dgm:t>
        <a:bodyPr/>
        <a:lstStyle/>
        <a:p>
          <a:pPr rtl="1"/>
          <a:r>
            <a:rPr lang="ar-SA" dirty="0"/>
            <a:t>الضرائب</a:t>
          </a:r>
        </a:p>
      </dgm:t>
    </dgm:pt>
    <dgm:pt modelId="{72C88C11-306D-4394-95DE-02DB03E9C7DC}" type="parTrans" cxnId="{10B299D8-C583-44DF-ACE2-40852BD0182A}">
      <dgm:prSet/>
      <dgm:spPr/>
      <dgm:t>
        <a:bodyPr/>
        <a:lstStyle/>
        <a:p>
          <a:pPr rtl="1"/>
          <a:endParaRPr lang="ar-SA"/>
        </a:p>
      </dgm:t>
    </dgm:pt>
    <dgm:pt modelId="{17C33DFC-4195-4C1C-B7A2-24E335B07CD6}" type="sibTrans" cxnId="{10B299D8-C583-44DF-ACE2-40852BD0182A}">
      <dgm:prSet/>
      <dgm:spPr/>
      <dgm:t>
        <a:bodyPr/>
        <a:lstStyle/>
        <a:p>
          <a:pPr rtl="1"/>
          <a:endParaRPr lang="ar-SA"/>
        </a:p>
      </dgm:t>
    </dgm:pt>
    <dgm:pt modelId="{ED87C2EF-ABD7-4BF8-9898-12FDD41D8501}">
      <dgm:prSet/>
      <dgm:spPr/>
      <dgm:t>
        <a:bodyPr/>
        <a:lstStyle/>
        <a:p>
          <a:pPr rtl="1"/>
          <a:r>
            <a:rPr lang="ar-SA" dirty="0"/>
            <a:t>الموردون</a:t>
          </a:r>
        </a:p>
      </dgm:t>
    </dgm:pt>
    <dgm:pt modelId="{A1F5CF05-7238-49C2-9D5C-FD93305B9FE0}" type="parTrans" cxnId="{43B6081A-B9B1-48C0-A129-C080A110B3F7}">
      <dgm:prSet/>
      <dgm:spPr/>
      <dgm:t>
        <a:bodyPr/>
        <a:lstStyle/>
        <a:p>
          <a:pPr rtl="1"/>
          <a:endParaRPr lang="ar-SA"/>
        </a:p>
      </dgm:t>
    </dgm:pt>
    <dgm:pt modelId="{67F51C6F-1328-47A7-9F03-013A7C4D7AE5}" type="sibTrans" cxnId="{43B6081A-B9B1-48C0-A129-C080A110B3F7}">
      <dgm:prSet/>
      <dgm:spPr/>
      <dgm:t>
        <a:bodyPr/>
        <a:lstStyle/>
        <a:p>
          <a:pPr rtl="1"/>
          <a:endParaRPr lang="ar-SA"/>
        </a:p>
      </dgm:t>
    </dgm:pt>
    <dgm:pt modelId="{C225203A-7267-49A9-B8D9-87CA8E44C459}">
      <dgm:prSet/>
      <dgm:spPr/>
      <dgm:t>
        <a:bodyPr/>
        <a:lstStyle/>
        <a:p>
          <a:pPr rtl="1"/>
          <a:r>
            <a:rPr lang="ar-SA" dirty="0"/>
            <a:t>إعادة القروض علينا</a:t>
          </a:r>
        </a:p>
      </dgm:t>
    </dgm:pt>
    <dgm:pt modelId="{2988E821-CEF5-4A5A-BAF4-76B6B8441DE1}" type="parTrans" cxnId="{C9B20D2B-9BCE-48AE-BDD6-222E2CC94133}">
      <dgm:prSet/>
      <dgm:spPr/>
      <dgm:t>
        <a:bodyPr/>
        <a:lstStyle/>
        <a:p>
          <a:pPr rtl="1"/>
          <a:endParaRPr lang="ar-SA"/>
        </a:p>
      </dgm:t>
    </dgm:pt>
    <dgm:pt modelId="{DA3F75B0-43B9-4671-8AAF-1D52CEA36F3A}" type="sibTrans" cxnId="{C9B20D2B-9BCE-48AE-BDD6-222E2CC94133}">
      <dgm:prSet/>
      <dgm:spPr/>
      <dgm:t>
        <a:bodyPr/>
        <a:lstStyle/>
        <a:p>
          <a:pPr rtl="1"/>
          <a:endParaRPr lang="ar-SA"/>
        </a:p>
      </dgm:t>
    </dgm:pt>
    <dgm:pt modelId="{BB5307E3-57D6-4DF1-9C64-7CF845825FCE}" type="pres">
      <dgm:prSet presAssocID="{119EBCED-DCFF-4955-8527-F06B0E9EBC39}" presName="diagram" presStyleCnt="0">
        <dgm:presLayoutVars>
          <dgm:chPref val="1"/>
          <dgm:dir/>
          <dgm:animOne val="branch"/>
          <dgm:animLvl val="lvl"/>
          <dgm:resizeHandles val="exact"/>
        </dgm:presLayoutVars>
      </dgm:prSet>
      <dgm:spPr/>
    </dgm:pt>
    <dgm:pt modelId="{74984C43-E7AC-4EDE-87FF-156559517638}" type="pres">
      <dgm:prSet presAssocID="{C6646EC6-E42C-4612-9BDC-8C0A9E7F31A2}" presName="root1" presStyleCnt="0"/>
      <dgm:spPr/>
    </dgm:pt>
    <dgm:pt modelId="{1F774F4D-6426-494D-9AA0-80004510CAF7}" type="pres">
      <dgm:prSet presAssocID="{C6646EC6-E42C-4612-9BDC-8C0A9E7F31A2}" presName="LevelOneTextNode" presStyleLbl="node0" presStyleIdx="0" presStyleCnt="1">
        <dgm:presLayoutVars>
          <dgm:chPref val="3"/>
        </dgm:presLayoutVars>
      </dgm:prSet>
      <dgm:spPr/>
    </dgm:pt>
    <dgm:pt modelId="{ADDCCA84-2520-4C8E-8C48-6F6C8077FE80}" type="pres">
      <dgm:prSet presAssocID="{C6646EC6-E42C-4612-9BDC-8C0A9E7F31A2}" presName="level2hierChild" presStyleCnt="0"/>
      <dgm:spPr/>
    </dgm:pt>
    <dgm:pt modelId="{C8DC0EB7-AE39-417D-875D-8F9969B8F811}" type="pres">
      <dgm:prSet presAssocID="{746B3897-57E6-4E9D-89BD-3B1FF2DC6F63}" presName="conn2-1" presStyleLbl="parChTrans1D2" presStyleIdx="0" presStyleCnt="2"/>
      <dgm:spPr/>
    </dgm:pt>
    <dgm:pt modelId="{50F152BC-1DAD-4012-A5F4-1195AD3999FB}" type="pres">
      <dgm:prSet presAssocID="{746B3897-57E6-4E9D-89BD-3B1FF2DC6F63}" presName="connTx" presStyleLbl="parChTrans1D2" presStyleIdx="0" presStyleCnt="2"/>
      <dgm:spPr/>
    </dgm:pt>
    <dgm:pt modelId="{1C1F5A80-9F7B-4F52-AA6F-19BD6A9C52F4}" type="pres">
      <dgm:prSet presAssocID="{AC2CBFB2-3B77-4BAC-8788-5F3BD6E8D935}" presName="root2" presStyleCnt="0"/>
      <dgm:spPr/>
    </dgm:pt>
    <dgm:pt modelId="{BAC9A611-EA05-46C3-B714-E487BA403DC2}" type="pres">
      <dgm:prSet presAssocID="{AC2CBFB2-3B77-4BAC-8788-5F3BD6E8D935}" presName="LevelTwoTextNode" presStyleLbl="node2" presStyleIdx="0" presStyleCnt="2">
        <dgm:presLayoutVars>
          <dgm:chPref val="3"/>
        </dgm:presLayoutVars>
      </dgm:prSet>
      <dgm:spPr/>
    </dgm:pt>
    <dgm:pt modelId="{DADFE500-B0AD-42BD-A75F-A3D4E213B89A}" type="pres">
      <dgm:prSet presAssocID="{AC2CBFB2-3B77-4BAC-8788-5F3BD6E8D935}" presName="level3hierChild" presStyleCnt="0"/>
      <dgm:spPr/>
    </dgm:pt>
    <dgm:pt modelId="{75D18619-0D34-412C-9332-02F044EB34E4}" type="pres">
      <dgm:prSet presAssocID="{24241A1C-C5DC-492A-A60A-5F515F239D39}" presName="conn2-1" presStyleLbl="parChTrans1D3" presStyleIdx="0" presStyleCnt="10"/>
      <dgm:spPr/>
    </dgm:pt>
    <dgm:pt modelId="{3D1AB8EA-370D-4C17-9E14-A88702074625}" type="pres">
      <dgm:prSet presAssocID="{24241A1C-C5DC-492A-A60A-5F515F239D39}" presName="connTx" presStyleLbl="parChTrans1D3" presStyleIdx="0" presStyleCnt="10"/>
      <dgm:spPr/>
    </dgm:pt>
    <dgm:pt modelId="{F31522B1-53C9-460F-97DB-4B77F12B7107}" type="pres">
      <dgm:prSet presAssocID="{0C923DD9-D8E7-4BA5-ADE0-391BBBA65228}" presName="root2" presStyleCnt="0"/>
      <dgm:spPr/>
    </dgm:pt>
    <dgm:pt modelId="{8D98C5D7-DAF5-4AAD-A12B-C8A5EE23D2F9}" type="pres">
      <dgm:prSet presAssocID="{0C923DD9-D8E7-4BA5-ADE0-391BBBA65228}" presName="LevelTwoTextNode" presStyleLbl="node3" presStyleIdx="0" presStyleCnt="10">
        <dgm:presLayoutVars>
          <dgm:chPref val="3"/>
        </dgm:presLayoutVars>
      </dgm:prSet>
      <dgm:spPr/>
    </dgm:pt>
    <dgm:pt modelId="{5585BB49-F92B-4098-B6C9-3EA0037EC6CA}" type="pres">
      <dgm:prSet presAssocID="{0C923DD9-D8E7-4BA5-ADE0-391BBBA65228}" presName="level3hierChild" presStyleCnt="0"/>
      <dgm:spPr/>
    </dgm:pt>
    <dgm:pt modelId="{AEAD7988-02FF-4033-BF48-195F77D743ED}" type="pres">
      <dgm:prSet presAssocID="{D54A4A2C-26C6-4336-BCBF-8BE2CA027A8E}" presName="conn2-1" presStyleLbl="parChTrans1D3" presStyleIdx="1" presStyleCnt="10"/>
      <dgm:spPr/>
    </dgm:pt>
    <dgm:pt modelId="{1FE602F0-DD3A-49E0-A3C8-6CC26F1C4430}" type="pres">
      <dgm:prSet presAssocID="{D54A4A2C-26C6-4336-BCBF-8BE2CA027A8E}" presName="connTx" presStyleLbl="parChTrans1D3" presStyleIdx="1" presStyleCnt="10"/>
      <dgm:spPr/>
    </dgm:pt>
    <dgm:pt modelId="{AA2EEDBF-8D71-431E-8F44-145D006507F9}" type="pres">
      <dgm:prSet presAssocID="{82BAB8A8-197F-448E-8A78-6F0503A25D24}" presName="root2" presStyleCnt="0"/>
      <dgm:spPr/>
    </dgm:pt>
    <dgm:pt modelId="{16CFC602-25BD-4A5E-B803-FD5F35499B4E}" type="pres">
      <dgm:prSet presAssocID="{82BAB8A8-197F-448E-8A78-6F0503A25D24}" presName="LevelTwoTextNode" presStyleLbl="node3" presStyleIdx="1" presStyleCnt="10">
        <dgm:presLayoutVars>
          <dgm:chPref val="3"/>
        </dgm:presLayoutVars>
      </dgm:prSet>
      <dgm:spPr/>
    </dgm:pt>
    <dgm:pt modelId="{8B396F7D-6CDB-4696-9925-5D14022B0328}" type="pres">
      <dgm:prSet presAssocID="{82BAB8A8-197F-448E-8A78-6F0503A25D24}" presName="level3hierChild" presStyleCnt="0"/>
      <dgm:spPr/>
    </dgm:pt>
    <dgm:pt modelId="{7C517EDC-E143-46C5-B3E6-FAAD67F76029}" type="pres">
      <dgm:prSet presAssocID="{0602CD8B-39C8-4C43-83BE-81BFBA0AAB10}" presName="conn2-1" presStyleLbl="parChTrans1D3" presStyleIdx="2" presStyleCnt="10"/>
      <dgm:spPr/>
    </dgm:pt>
    <dgm:pt modelId="{C97C5D74-9F50-4940-AC4B-B325E2BA9B0E}" type="pres">
      <dgm:prSet presAssocID="{0602CD8B-39C8-4C43-83BE-81BFBA0AAB10}" presName="connTx" presStyleLbl="parChTrans1D3" presStyleIdx="2" presStyleCnt="10"/>
      <dgm:spPr/>
    </dgm:pt>
    <dgm:pt modelId="{003FF07C-6350-421C-AAF8-F99DF8CBCCD6}" type="pres">
      <dgm:prSet presAssocID="{F78A94E9-EC50-4F97-A2FE-2A0393683190}" presName="root2" presStyleCnt="0"/>
      <dgm:spPr/>
    </dgm:pt>
    <dgm:pt modelId="{99A929E7-732C-4351-AD86-67CA3F08E3F8}" type="pres">
      <dgm:prSet presAssocID="{F78A94E9-EC50-4F97-A2FE-2A0393683190}" presName="LevelTwoTextNode" presStyleLbl="node3" presStyleIdx="2" presStyleCnt="10">
        <dgm:presLayoutVars>
          <dgm:chPref val="3"/>
        </dgm:presLayoutVars>
      </dgm:prSet>
      <dgm:spPr/>
    </dgm:pt>
    <dgm:pt modelId="{F5352AB9-26A4-474D-8B3A-6CE4152463C3}" type="pres">
      <dgm:prSet presAssocID="{F78A94E9-EC50-4F97-A2FE-2A0393683190}" presName="level3hierChild" presStyleCnt="0"/>
      <dgm:spPr/>
    </dgm:pt>
    <dgm:pt modelId="{1C06F93D-2291-4680-83B9-7AF170037356}" type="pres">
      <dgm:prSet presAssocID="{B0B902AA-1728-4F3E-BE4D-BC3ABFE06B82}" presName="conn2-1" presStyleLbl="parChTrans1D3" presStyleIdx="3" presStyleCnt="10"/>
      <dgm:spPr/>
    </dgm:pt>
    <dgm:pt modelId="{AA0D2C06-1F85-401D-A56B-445242AE2D2B}" type="pres">
      <dgm:prSet presAssocID="{B0B902AA-1728-4F3E-BE4D-BC3ABFE06B82}" presName="connTx" presStyleLbl="parChTrans1D3" presStyleIdx="3" presStyleCnt="10"/>
      <dgm:spPr/>
    </dgm:pt>
    <dgm:pt modelId="{BDD40B96-5293-48B1-B774-2F609259A20B}" type="pres">
      <dgm:prSet presAssocID="{6647ADFA-2CED-45C7-B178-A5256B45C0FC}" presName="root2" presStyleCnt="0"/>
      <dgm:spPr/>
    </dgm:pt>
    <dgm:pt modelId="{340DCD8C-E7FE-460E-8321-A8BB8EB99028}" type="pres">
      <dgm:prSet presAssocID="{6647ADFA-2CED-45C7-B178-A5256B45C0FC}" presName="LevelTwoTextNode" presStyleLbl="node3" presStyleIdx="3" presStyleCnt="10">
        <dgm:presLayoutVars>
          <dgm:chPref val="3"/>
        </dgm:presLayoutVars>
      </dgm:prSet>
      <dgm:spPr/>
    </dgm:pt>
    <dgm:pt modelId="{8CC4B70C-4F2A-47A0-BFC1-B1327061A2AB}" type="pres">
      <dgm:prSet presAssocID="{6647ADFA-2CED-45C7-B178-A5256B45C0FC}" presName="level3hierChild" presStyleCnt="0"/>
      <dgm:spPr/>
    </dgm:pt>
    <dgm:pt modelId="{0D21C335-32FC-434B-A698-85E513824613}" type="pres">
      <dgm:prSet presAssocID="{2B443BA5-A0FE-4C2F-A53E-DED4CAC72D8A}" presName="conn2-1" presStyleLbl="parChTrans1D2" presStyleIdx="1" presStyleCnt="2"/>
      <dgm:spPr/>
    </dgm:pt>
    <dgm:pt modelId="{13730B33-C990-49A7-BF95-50F8FF1FE504}" type="pres">
      <dgm:prSet presAssocID="{2B443BA5-A0FE-4C2F-A53E-DED4CAC72D8A}" presName="connTx" presStyleLbl="parChTrans1D2" presStyleIdx="1" presStyleCnt="2"/>
      <dgm:spPr/>
    </dgm:pt>
    <dgm:pt modelId="{1EF1422B-256B-44C6-B8E9-7975451DF984}" type="pres">
      <dgm:prSet presAssocID="{BA3A50F3-2041-4CBB-A114-177BF2724CF8}" presName="root2" presStyleCnt="0"/>
      <dgm:spPr/>
    </dgm:pt>
    <dgm:pt modelId="{603038D5-579B-4956-B783-0C858604251E}" type="pres">
      <dgm:prSet presAssocID="{BA3A50F3-2041-4CBB-A114-177BF2724CF8}" presName="LevelTwoTextNode" presStyleLbl="node2" presStyleIdx="1" presStyleCnt="2">
        <dgm:presLayoutVars>
          <dgm:chPref val="3"/>
        </dgm:presLayoutVars>
      </dgm:prSet>
      <dgm:spPr/>
    </dgm:pt>
    <dgm:pt modelId="{85297EF4-447B-40BE-8A86-7BDCC669910F}" type="pres">
      <dgm:prSet presAssocID="{BA3A50F3-2041-4CBB-A114-177BF2724CF8}" presName="level3hierChild" presStyleCnt="0"/>
      <dgm:spPr/>
    </dgm:pt>
    <dgm:pt modelId="{3AFB7090-DDF8-4FF0-B41F-932A0D038D44}" type="pres">
      <dgm:prSet presAssocID="{DBEB4400-C7F1-439B-9A53-079CA00694EF}" presName="conn2-1" presStyleLbl="parChTrans1D3" presStyleIdx="4" presStyleCnt="10"/>
      <dgm:spPr/>
    </dgm:pt>
    <dgm:pt modelId="{35DEB92B-CAB9-4EA8-B309-3176DAACF6EB}" type="pres">
      <dgm:prSet presAssocID="{DBEB4400-C7F1-439B-9A53-079CA00694EF}" presName="connTx" presStyleLbl="parChTrans1D3" presStyleIdx="4" presStyleCnt="10"/>
      <dgm:spPr/>
    </dgm:pt>
    <dgm:pt modelId="{6839E9C9-4320-41A0-85F8-D2F5E81D39F2}" type="pres">
      <dgm:prSet presAssocID="{A6E8266F-DBF9-4FF6-8B83-34ECFE8E87B6}" presName="root2" presStyleCnt="0"/>
      <dgm:spPr/>
    </dgm:pt>
    <dgm:pt modelId="{6449E99C-5D4D-4819-82D1-F8178974299F}" type="pres">
      <dgm:prSet presAssocID="{A6E8266F-DBF9-4FF6-8B83-34ECFE8E87B6}" presName="LevelTwoTextNode" presStyleLbl="node3" presStyleIdx="4" presStyleCnt="10">
        <dgm:presLayoutVars>
          <dgm:chPref val="3"/>
        </dgm:presLayoutVars>
      </dgm:prSet>
      <dgm:spPr/>
    </dgm:pt>
    <dgm:pt modelId="{B2E120D8-4BFC-4B11-AF54-1FD9B184B830}" type="pres">
      <dgm:prSet presAssocID="{A6E8266F-DBF9-4FF6-8B83-34ECFE8E87B6}" presName="level3hierChild" presStyleCnt="0"/>
      <dgm:spPr/>
    </dgm:pt>
    <dgm:pt modelId="{55FDAFCA-08CF-4C76-94E1-7E73FD725782}" type="pres">
      <dgm:prSet presAssocID="{73391B3A-26AA-488E-97D8-B6BF4CED552E}" presName="conn2-1" presStyleLbl="parChTrans1D3" presStyleIdx="5" presStyleCnt="10"/>
      <dgm:spPr/>
    </dgm:pt>
    <dgm:pt modelId="{9945E1C2-D748-4F63-80BB-40B8298D56EF}" type="pres">
      <dgm:prSet presAssocID="{73391B3A-26AA-488E-97D8-B6BF4CED552E}" presName="connTx" presStyleLbl="parChTrans1D3" presStyleIdx="5" presStyleCnt="10"/>
      <dgm:spPr/>
    </dgm:pt>
    <dgm:pt modelId="{402F1BC5-9364-448A-8515-4E1F21905AD5}" type="pres">
      <dgm:prSet presAssocID="{BB2F2912-0170-48B9-8218-45F1070103B8}" presName="root2" presStyleCnt="0"/>
      <dgm:spPr/>
    </dgm:pt>
    <dgm:pt modelId="{835682D8-1E57-4AE2-81A9-FB9D61CE38C5}" type="pres">
      <dgm:prSet presAssocID="{BB2F2912-0170-48B9-8218-45F1070103B8}" presName="LevelTwoTextNode" presStyleLbl="node3" presStyleIdx="5" presStyleCnt="10">
        <dgm:presLayoutVars>
          <dgm:chPref val="3"/>
        </dgm:presLayoutVars>
      </dgm:prSet>
      <dgm:spPr/>
    </dgm:pt>
    <dgm:pt modelId="{B057895B-7117-490B-8631-E4C084CCD0C1}" type="pres">
      <dgm:prSet presAssocID="{BB2F2912-0170-48B9-8218-45F1070103B8}" presName="level3hierChild" presStyleCnt="0"/>
      <dgm:spPr/>
    </dgm:pt>
    <dgm:pt modelId="{E743FA98-7C4F-4CB4-8C1E-9F7420E73356}" type="pres">
      <dgm:prSet presAssocID="{B8B9AD07-E343-4E6C-87DD-98B062B772E8}" presName="conn2-1" presStyleLbl="parChTrans1D3" presStyleIdx="6" presStyleCnt="10"/>
      <dgm:spPr/>
    </dgm:pt>
    <dgm:pt modelId="{514994D6-7576-4EDA-ADDE-A260F90032A3}" type="pres">
      <dgm:prSet presAssocID="{B8B9AD07-E343-4E6C-87DD-98B062B772E8}" presName="connTx" presStyleLbl="parChTrans1D3" presStyleIdx="6" presStyleCnt="10"/>
      <dgm:spPr/>
    </dgm:pt>
    <dgm:pt modelId="{F154372E-839F-47BE-84EB-6066AA2567D5}" type="pres">
      <dgm:prSet presAssocID="{72EBCADD-3755-450A-8855-9D271A1BE2E7}" presName="root2" presStyleCnt="0"/>
      <dgm:spPr/>
    </dgm:pt>
    <dgm:pt modelId="{E584ED95-2BA9-4939-A28C-BBFB25F918C3}" type="pres">
      <dgm:prSet presAssocID="{72EBCADD-3755-450A-8855-9D271A1BE2E7}" presName="LevelTwoTextNode" presStyleLbl="node3" presStyleIdx="6" presStyleCnt="10">
        <dgm:presLayoutVars>
          <dgm:chPref val="3"/>
        </dgm:presLayoutVars>
      </dgm:prSet>
      <dgm:spPr/>
    </dgm:pt>
    <dgm:pt modelId="{832DAB4C-7683-4A66-BE55-4AA8B7912B80}" type="pres">
      <dgm:prSet presAssocID="{72EBCADD-3755-450A-8855-9D271A1BE2E7}" presName="level3hierChild" presStyleCnt="0"/>
      <dgm:spPr/>
    </dgm:pt>
    <dgm:pt modelId="{8A3BFA06-CF05-4FC4-8F5A-B5649DA007FE}" type="pres">
      <dgm:prSet presAssocID="{72C88C11-306D-4394-95DE-02DB03E9C7DC}" presName="conn2-1" presStyleLbl="parChTrans1D3" presStyleIdx="7" presStyleCnt="10"/>
      <dgm:spPr/>
    </dgm:pt>
    <dgm:pt modelId="{DE8A3B5E-AD38-460B-9AFC-CEADA6041C7F}" type="pres">
      <dgm:prSet presAssocID="{72C88C11-306D-4394-95DE-02DB03E9C7DC}" presName="connTx" presStyleLbl="parChTrans1D3" presStyleIdx="7" presStyleCnt="10"/>
      <dgm:spPr/>
    </dgm:pt>
    <dgm:pt modelId="{12AD3124-3C6A-4356-B3F8-EEA6022597EB}" type="pres">
      <dgm:prSet presAssocID="{F25BCE18-A28A-4A45-8D9A-ED10232229FE}" presName="root2" presStyleCnt="0"/>
      <dgm:spPr/>
    </dgm:pt>
    <dgm:pt modelId="{F737788C-E260-476B-A145-E439BE51373E}" type="pres">
      <dgm:prSet presAssocID="{F25BCE18-A28A-4A45-8D9A-ED10232229FE}" presName="LevelTwoTextNode" presStyleLbl="node3" presStyleIdx="7" presStyleCnt="10">
        <dgm:presLayoutVars>
          <dgm:chPref val="3"/>
        </dgm:presLayoutVars>
      </dgm:prSet>
      <dgm:spPr/>
    </dgm:pt>
    <dgm:pt modelId="{47DC8DFF-737D-4BE0-98FD-19F417ED8280}" type="pres">
      <dgm:prSet presAssocID="{F25BCE18-A28A-4A45-8D9A-ED10232229FE}" presName="level3hierChild" presStyleCnt="0"/>
      <dgm:spPr/>
    </dgm:pt>
    <dgm:pt modelId="{4D038F4E-508E-4758-8F12-383F02CBB9DD}" type="pres">
      <dgm:prSet presAssocID="{A1F5CF05-7238-49C2-9D5C-FD93305B9FE0}" presName="conn2-1" presStyleLbl="parChTrans1D3" presStyleIdx="8" presStyleCnt="10"/>
      <dgm:spPr/>
    </dgm:pt>
    <dgm:pt modelId="{29E1661A-5132-4C5F-8074-F47676BEC303}" type="pres">
      <dgm:prSet presAssocID="{A1F5CF05-7238-49C2-9D5C-FD93305B9FE0}" presName="connTx" presStyleLbl="parChTrans1D3" presStyleIdx="8" presStyleCnt="10"/>
      <dgm:spPr/>
    </dgm:pt>
    <dgm:pt modelId="{C1FC2A1B-156C-4F97-BA8B-38FCDEB65206}" type="pres">
      <dgm:prSet presAssocID="{ED87C2EF-ABD7-4BF8-9898-12FDD41D8501}" presName="root2" presStyleCnt="0"/>
      <dgm:spPr/>
    </dgm:pt>
    <dgm:pt modelId="{4E77182C-63A2-4C0F-AF54-DFACD602AB10}" type="pres">
      <dgm:prSet presAssocID="{ED87C2EF-ABD7-4BF8-9898-12FDD41D8501}" presName="LevelTwoTextNode" presStyleLbl="node3" presStyleIdx="8" presStyleCnt="10">
        <dgm:presLayoutVars>
          <dgm:chPref val="3"/>
        </dgm:presLayoutVars>
      </dgm:prSet>
      <dgm:spPr/>
    </dgm:pt>
    <dgm:pt modelId="{8165259C-073F-47B6-9AA2-04DCF80C7227}" type="pres">
      <dgm:prSet presAssocID="{ED87C2EF-ABD7-4BF8-9898-12FDD41D8501}" presName="level3hierChild" presStyleCnt="0"/>
      <dgm:spPr/>
    </dgm:pt>
    <dgm:pt modelId="{C65FC67B-6126-49EC-A1E3-1738D4B7668F}" type="pres">
      <dgm:prSet presAssocID="{2988E821-CEF5-4A5A-BAF4-76B6B8441DE1}" presName="conn2-1" presStyleLbl="parChTrans1D3" presStyleIdx="9" presStyleCnt="10"/>
      <dgm:spPr/>
    </dgm:pt>
    <dgm:pt modelId="{EF95C471-C40A-42AF-BF54-8E2D2A89F8C8}" type="pres">
      <dgm:prSet presAssocID="{2988E821-CEF5-4A5A-BAF4-76B6B8441DE1}" presName="connTx" presStyleLbl="parChTrans1D3" presStyleIdx="9" presStyleCnt="10"/>
      <dgm:spPr/>
    </dgm:pt>
    <dgm:pt modelId="{4EB9801E-67C1-40B6-8CCE-EEC3E85C38D3}" type="pres">
      <dgm:prSet presAssocID="{C225203A-7267-49A9-B8D9-87CA8E44C459}" presName="root2" presStyleCnt="0"/>
      <dgm:spPr/>
    </dgm:pt>
    <dgm:pt modelId="{0060115B-FE04-44DA-8410-009F686AB1A3}" type="pres">
      <dgm:prSet presAssocID="{C225203A-7267-49A9-B8D9-87CA8E44C459}" presName="LevelTwoTextNode" presStyleLbl="node3" presStyleIdx="9" presStyleCnt="10">
        <dgm:presLayoutVars>
          <dgm:chPref val="3"/>
        </dgm:presLayoutVars>
      </dgm:prSet>
      <dgm:spPr/>
    </dgm:pt>
    <dgm:pt modelId="{CE341545-464C-48A2-871C-0D09D3973D32}" type="pres">
      <dgm:prSet presAssocID="{C225203A-7267-49A9-B8D9-87CA8E44C459}" presName="level3hierChild" presStyleCnt="0"/>
      <dgm:spPr/>
    </dgm:pt>
  </dgm:ptLst>
  <dgm:cxnLst>
    <dgm:cxn modelId="{E9E17B01-09F5-4B7D-8552-FD253322476B}" type="presOf" srcId="{0602CD8B-39C8-4C43-83BE-81BFBA0AAB10}" destId="{7C517EDC-E143-46C5-B3E6-FAAD67F76029}" srcOrd="0" destOrd="0" presId="urn:microsoft.com/office/officeart/2005/8/layout/hierarchy2"/>
    <dgm:cxn modelId="{09C64C0B-FB5A-4568-86E4-77ADCC1AD220}" type="presOf" srcId="{119EBCED-DCFF-4955-8527-F06B0E9EBC39}" destId="{BB5307E3-57D6-4DF1-9C64-7CF845825FCE}" srcOrd="0" destOrd="0" presId="urn:microsoft.com/office/officeart/2005/8/layout/hierarchy2"/>
    <dgm:cxn modelId="{CF2FB80C-9FC3-4F12-8771-A1760C31ADAB}" type="presOf" srcId="{0602CD8B-39C8-4C43-83BE-81BFBA0AAB10}" destId="{C97C5D74-9F50-4940-AC4B-B325E2BA9B0E}" srcOrd="1" destOrd="0" presId="urn:microsoft.com/office/officeart/2005/8/layout/hierarchy2"/>
    <dgm:cxn modelId="{30888913-DCD4-42EB-8D60-741886A7EA2D}" type="presOf" srcId="{72EBCADD-3755-450A-8855-9D271A1BE2E7}" destId="{E584ED95-2BA9-4939-A28C-BBFB25F918C3}" srcOrd="0" destOrd="0" presId="urn:microsoft.com/office/officeart/2005/8/layout/hierarchy2"/>
    <dgm:cxn modelId="{25FCA117-A061-4DB8-8207-FA45EAE8C866}" type="presOf" srcId="{24241A1C-C5DC-492A-A60A-5F515F239D39}" destId="{3D1AB8EA-370D-4C17-9E14-A88702074625}" srcOrd="1" destOrd="0" presId="urn:microsoft.com/office/officeart/2005/8/layout/hierarchy2"/>
    <dgm:cxn modelId="{43B6081A-B9B1-48C0-A129-C080A110B3F7}" srcId="{BA3A50F3-2041-4CBB-A114-177BF2724CF8}" destId="{ED87C2EF-ABD7-4BF8-9898-12FDD41D8501}" srcOrd="4" destOrd="0" parTransId="{A1F5CF05-7238-49C2-9D5C-FD93305B9FE0}" sibTransId="{67F51C6F-1328-47A7-9F03-013A7C4D7AE5}"/>
    <dgm:cxn modelId="{B193541A-7C92-402A-B0C6-6F9AC0C69790}" type="presOf" srcId="{B8B9AD07-E343-4E6C-87DD-98B062B772E8}" destId="{514994D6-7576-4EDA-ADDE-A260F90032A3}" srcOrd="1" destOrd="0" presId="urn:microsoft.com/office/officeart/2005/8/layout/hierarchy2"/>
    <dgm:cxn modelId="{6142DC25-EBE2-4D84-B9F6-87622C4A3F79}" type="presOf" srcId="{F25BCE18-A28A-4A45-8D9A-ED10232229FE}" destId="{F737788C-E260-476B-A145-E439BE51373E}" srcOrd="0" destOrd="0" presId="urn:microsoft.com/office/officeart/2005/8/layout/hierarchy2"/>
    <dgm:cxn modelId="{C9B20D2B-9BCE-48AE-BDD6-222E2CC94133}" srcId="{BA3A50F3-2041-4CBB-A114-177BF2724CF8}" destId="{C225203A-7267-49A9-B8D9-87CA8E44C459}" srcOrd="5" destOrd="0" parTransId="{2988E821-CEF5-4A5A-BAF4-76B6B8441DE1}" sibTransId="{DA3F75B0-43B9-4671-8AAF-1D52CEA36F3A}"/>
    <dgm:cxn modelId="{40087432-F2A0-4FB5-A337-E012F1C1D704}" type="presOf" srcId="{B0B902AA-1728-4F3E-BE4D-BC3ABFE06B82}" destId="{1C06F93D-2291-4680-83B9-7AF170037356}" srcOrd="0" destOrd="0" presId="urn:microsoft.com/office/officeart/2005/8/layout/hierarchy2"/>
    <dgm:cxn modelId="{6FD97F3A-00BC-482C-914C-6A756FD34A36}" type="presOf" srcId="{746B3897-57E6-4E9D-89BD-3B1FF2DC6F63}" destId="{C8DC0EB7-AE39-417D-875D-8F9969B8F811}" srcOrd="0" destOrd="0" presId="urn:microsoft.com/office/officeart/2005/8/layout/hierarchy2"/>
    <dgm:cxn modelId="{7A0E773B-03EE-4950-BA4A-0C50C4B0CE21}" type="presOf" srcId="{72C88C11-306D-4394-95DE-02DB03E9C7DC}" destId="{8A3BFA06-CF05-4FC4-8F5A-B5649DA007FE}" srcOrd="0" destOrd="0" presId="urn:microsoft.com/office/officeart/2005/8/layout/hierarchy2"/>
    <dgm:cxn modelId="{BADE383C-4E59-48C9-93CD-6DD3C23D7C39}" type="presOf" srcId="{BA3A50F3-2041-4CBB-A114-177BF2724CF8}" destId="{603038D5-579B-4956-B783-0C858604251E}" srcOrd="0" destOrd="0" presId="urn:microsoft.com/office/officeart/2005/8/layout/hierarchy2"/>
    <dgm:cxn modelId="{B8767C3F-D811-4502-AA12-F6AFE58BEC2A}" type="presOf" srcId="{2988E821-CEF5-4A5A-BAF4-76B6B8441DE1}" destId="{EF95C471-C40A-42AF-BF54-8E2D2A89F8C8}" srcOrd="1" destOrd="0" presId="urn:microsoft.com/office/officeart/2005/8/layout/hierarchy2"/>
    <dgm:cxn modelId="{0F35095B-FA8C-45D3-9831-3BF3C2916FDF}" srcId="{BA3A50F3-2041-4CBB-A114-177BF2724CF8}" destId="{BB2F2912-0170-48B9-8218-45F1070103B8}" srcOrd="1" destOrd="0" parTransId="{73391B3A-26AA-488E-97D8-B6BF4CED552E}" sibTransId="{C1E8381B-8A03-439D-983E-189F9DB2BA74}"/>
    <dgm:cxn modelId="{6512915D-8E0C-4D1F-9604-6F855E7C06D4}" type="presOf" srcId="{A1F5CF05-7238-49C2-9D5C-FD93305B9FE0}" destId="{4D038F4E-508E-4758-8F12-383F02CBB9DD}" srcOrd="0" destOrd="0" presId="urn:microsoft.com/office/officeart/2005/8/layout/hierarchy2"/>
    <dgm:cxn modelId="{C49C1945-761D-4AB0-A2E3-700EFEDA0186}" type="presOf" srcId="{73391B3A-26AA-488E-97D8-B6BF4CED552E}" destId="{9945E1C2-D748-4F63-80BB-40B8298D56EF}" srcOrd="1" destOrd="0" presId="urn:microsoft.com/office/officeart/2005/8/layout/hierarchy2"/>
    <dgm:cxn modelId="{40E04C46-22F0-41A5-B173-FEE0A2E5A590}" type="presOf" srcId="{BB2F2912-0170-48B9-8218-45F1070103B8}" destId="{835682D8-1E57-4AE2-81A9-FB9D61CE38C5}" srcOrd="0" destOrd="0" presId="urn:microsoft.com/office/officeart/2005/8/layout/hierarchy2"/>
    <dgm:cxn modelId="{79F54B4A-34E7-46BD-BFD2-F8CE6E3CBD4F}" srcId="{AC2CBFB2-3B77-4BAC-8788-5F3BD6E8D935}" destId="{F78A94E9-EC50-4F97-A2FE-2A0393683190}" srcOrd="2" destOrd="0" parTransId="{0602CD8B-39C8-4C43-83BE-81BFBA0AAB10}" sibTransId="{99D56B6E-6388-4F54-9436-F80DA8D1941E}"/>
    <dgm:cxn modelId="{7D9B9E4B-ADF5-4846-AE90-BD3629EB85F4}" type="presOf" srcId="{6647ADFA-2CED-45C7-B178-A5256B45C0FC}" destId="{340DCD8C-E7FE-460E-8321-A8BB8EB99028}" srcOrd="0" destOrd="0" presId="urn:microsoft.com/office/officeart/2005/8/layout/hierarchy2"/>
    <dgm:cxn modelId="{2FA8F54D-4123-4D37-A6C7-330F98AA85AC}" type="presOf" srcId="{ED87C2EF-ABD7-4BF8-9898-12FDD41D8501}" destId="{4E77182C-63A2-4C0F-AF54-DFACD602AB10}" srcOrd="0" destOrd="0" presId="urn:microsoft.com/office/officeart/2005/8/layout/hierarchy2"/>
    <dgm:cxn modelId="{23687370-5C39-439A-91E9-CE9002580180}" srcId="{AC2CBFB2-3B77-4BAC-8788-5F3BD6E8D935}" destId="{6647ADFA-2CED-45C7-B178-A5256B45C0FC}" srcOrd="3" destOrd="0" parTransId="{B0B902AA-1728-4F3E-BE4D-BC3ABFE06B82}" sibTransId="{F8409718-FBCD-47EA-8D0E-DF76ABF5F157}"/>
    <dgm:cxn modelId="{FDCDB150-7C67-4827-902C-F6404B187E73}" srcId="{BA3A50F3-2041-4CBB-A114-177BF2724CF8}" destId="{72EBCADD-3755-450A-8855-9D271A1BE2E7}" srcOrd="2" destOrd="0" parTransId="{B8B9AD07-E343-4E6C-87DD-98B062B772E8}" sibTransId="{56A85D17-BCC1-4F90-8D15-EAD97BD414CC}"/>
    <dgm:cxn modelId="{23BE2255-DD88-4BA5-A25F-8B8F40EABF68}" type="presOf" srcId="{2B443BA5-A0FE-4C2F-A53E-DED4CAC72D8A}" destId="{0D21C335-32FC-434B-A698-85E513824613}" srcOrd="0" destOrd="0" presId="urn:microsoft.com/office/officeart/2005/8/layout/hierarchy2"/>
    <dgm:cxn modelId="{AF576285-5262-4FA9-A8D0-97F1C4240433}" srcId="{AC2CBFB2-3B77-4BAC-8788-5F3BD6E8D935}" destId="{82BAB8A8-197F-448E-8A78-6F0503A25D24}" srcOrd="1" destOrd="0" parTransId="{D54A4A2C-26C6-4336-BCBF-8BE2CA027A8E}" sibTransId="{F3DCE77F-7DFB-47F6-8BD7-86DAEC39A9F5}"/>
    <dgm:cxn modelId="{D13FB797-8C48-4930-8318-350B3F39EDF0}" type="presOf" srcId="{DBEB4400-C7F1-439B-9A53-079CA00694EF}" destId="{3AFB7090-DDF8-4FF0-B41F-932A0D038D44}" srcOrd="0" destOrd="0" presId="urn:microsoft.com/office/officeart/2005/8/layout/hierarchy2"/>
    <dgm:cxn modelId="{F504A39B-6979-4B93-AA51-923F94D1C550}" srcId="{BA3A50F3-2041-4CBB-A114-177BF2724CF8}" destId="{A6E8266F-DBF9-4FF6-8B83-34ECFE8E87B6}" srcOrd="0" destOrd="0" parTransId="{DBEB4400-C7F1-439B-9A53-079CA00694EF}" sibTransId="{F3CB0EB5-4B66-4D0A-9E1D-2E5BE8FE0D59}"/>
    <dgm:cxn modelId="{15FCF9A1-6F51-4C43-A811-A0501007CFE2}" type="presOf" srcId="{B0B902AA-1728-4F3E-BE4D-BC3ABFE06B82}" destId="{AA0D2C06-1F85-401D-A56B-445242AE2D2B}" srcOrd="1" destOrd="0" presId="urn:microsoft.com/office/officeart/2005/8/layout/hierarchy2"/>
    <dgm:cxn modelId="{0A9CAAA3-E53A-459D-A501-5D8D4AE2C63E}" type="presOf" srcId="{AC2CBFB2-3B77-4BAC-8788-5F3BD6E8D935}" destId="{BAC9A611-EA05-46C3-B714-E487BA403DC2}" srcOrd="0" destOrd="0" presId="urn:microsoft.com/office/officeart/2005/8/layout/hierarchy2"/>
    <dgm:cxn modelId="{274883A6-3DC6-4DF1-8E54-A4978C6C2E52}" type="presOf" srcId="{2B443BA5-A0FE-4C2F-A53E-DED4CAC72D8A}" destId="{13730B33-C990-49A7-BF95-50F8FF1FE504}" srcOrd="1" destOrd="0" presId="urn:microsoft.com/office/officeart/2005/8/layout/hierarchy2"/>
    <dgm:cxn modelId="{FA172EA8-A910-422D-B71E-C6FFF86C3978}" type="presOf" srcId="{82BAB8A8-197F-448E-8A78-6F0503A25D24}" destId="{16CFC602-25BD-4A5E-B803-FD5F35499B4E}" srcOrd="0" destOrd="0" presId="urn:microsoft.com/office/officeart/2005/8/layout/hierarchy2"/>
    <dgm:cxn modelId="{43D0A9B0-4F87-49AD-9993-E34318A7441D}" type="presOf" srcId="{24241A1C-C5DC-492A-A60A-5F515F239D39}" destId="{75D18619-0D34-412C-9332-02F044EB34E4}" srcOrd="0" destOrd="0" presId="urn:microsoft.com/office/officeart/2005/8/layout/hierarchy2"/>
    <dgm:cxn modelId="{189A87B1-D884-4F14-A0E1-F4931E82424D}" type="presOf" srcId="{A1F5CF05-7238-49C2-9D5C-FD93305B9FE0}" destId="{29E1661A-5132-4C5F-8074-F47676BEC303}" srcOrd="1" destOrd="0" presId="urn:microsoft.com/office/officeart/2005/8/layout/hierarchy2"/>
    <dgm:cxn modelId="{A1794FB6-CF40-440A-8097-8458AF8E8DB4}" type="presOf" srcId="{B8B9AD07-E343-4E6C-87DD-98B062B772E8}" destId="{E743FA98-7C4F-4CB4-8C1E-9F7420E73356}" srcOrd="0" destOrd="0" presId="urn:microsoft.com/office/officeart/2005/8/layout/hierarchy2"/>
    <dgm:cxn modelId="{5B399EB7-6796-46CE-B940-3144D2C34759}" type="presOf" srcId="{2988E821-CEF5-4A5A-BAF4-76B6B8441DE1}" destId="{C65FC67B-6126-49EC-A1E3-1738D4B7668F}" srcOrd="0" destOrd="0" presId="urn:microsoft.com/office/officeart/2005/8/layout/hierarchy2"/>
    <dgm:cxn modelId="{4FB039B9-752E-417C-B8F5-0785F19EB236}" type="presOf" srcId="{746B3897-57E6-4E9D-89BD-3B1FF2DC6F63}" destId="{50F152BC-1DAD-4012-A5F4-1195AD3999FB}" srcOrd="1" destOrd="0" presId="urn:microsoft.com/office/officeart/2005/8/layout/hierarchy2"/>
    <dgm:cxn modelId="{CEDF16C0-7401-4AC5-A2F7-F6DC70F59763}" srcId="{C6646EC6-E42C-4612-9BDC-8C0A9E7F31A2}" destId="{BA3A50F3-2041-4CBB-A114-177BF2724CF8}" srcOrd="1" destOrd="0" parTransId="{2B443BA5-A0FE-4C2F-A53E-DED4CAC72D8A}" sibTransId="{9D663784-E629-4639-8738-F4F9D3648990}"/>
    <dgm:cxn modelId="{690B2ACD-F943-4F91-8A01-C104094D56B8}" type="presOf" srcId="{F78A94E9-EC50-4F97-A2FE-2A0393683190}" destId="{99A929E7-732C-4351-AD86-67CA3F08E3F8}" srcOrd="0" destOrd="0" presId="urn:microsoft.com/office/officeart/2005/8/layout/hierarchy2"/>
    <dgm:cxn modelId="{DAD47CCE-2D45-4B46-BC62-E1E55A4D1990}" type="presOf" srcId="{73391B3A-26AA-488E-97D8-B6BF4CED552E}" destId="{55FDAFCA-08CF-4C76-94E1-7E73FD725782}" srcOrd="0" destOrd="0" presId="urn:microsoft.com/office/officeart/2005/8/layout/hierarchy2"/>
    <dgm:cxn modelId="{AD2789CF-4DE0-4E53-AA75-98F8688CD2E3}" type="presOf" srcId="{DBEB4400-C7F1-439B-9A53-079CA00694EF}" destId="{35DEB92B-CAB9-4EA8-B309-3176DAACF6EB}" srcOrd="1" destOrd="0" presId="urn:microsoft.com/office/officeart/2005/8/layout/hierarchy2"/>
    <dgm:cxn modelId="{2F96ACCF-ED5D-42CC-97B8-137E26993D00}" type="presOf" srcId="{72C88C11-306D-4394-95DE-02DB03E9C7DC}" destId="{DE8A3B5E-AD38-460B-9AFC-CEADA6041C7F}" srcOrd="1" destOrd="0" presId="urn:microsoft.com/office/officeart/2005/8/layout/hierarchy2"/>
    <dgm:cxn modelId="{78F128D6-51C0-4EB1-8DD5-A6D04BBEC7CA}" type="presOf" srcId="{D54A4A2C-26C6-4336-BCBF-8BE2CA027A8E}" destId="{AEAD7988-02FF-4033-BF48-195F77D743ED}" srcOrd="0" destOrd="0" presId="urn:microsoft.com/office/officeart/2005/8/layout/hierarchy2"/>
    <dgm:cxn modelId="{10B299D8-C583-44DF-ACE2-40852BD0182A}" srcId="{BA3A50F3-2041-4CBB-A114-177BF2724CF8}" destId="{F25BCE18-A28A-4A45-8D9A-ED10232229FE}" srcOrd="3" destOrd="0" parTransId="{72C88C11-306D-4394-95DE-02DB03E9C7DC}" sibTransId="{17C33DFC-4195-4C1C-B7A2-24E335B07CD6}"/>
    <dgm:cxn modelId="{370BB4DC-4EEE-4D2F-B159-4F23E5C5AE9F}" srcId="{119EBCED-DCFF-4955-8527-F06B0E9EBC39}" destId="{C6646EC6-E42C-4612-9BDC-8C0A9E7F31A2}" srcOrd="0" destOrd="0" parTransId="{9230ACC1-050F-498E-A97F-293CF3D4ACF3}" sibTransId="{EEB271E9-E3D8-462B-B331-C067771C41B1}"/>
    <dgm:cxn modelId="{9B651EDD-4907-4140-B4EE-7C5B903C5D90}" srcId="{AC2CBFB2-3B77-4BAC-8788-5F3BD6E8D935}" destId="{0C923DD9-D8E7-4BA5-ADE0-391BBBA65228}" srcOrd="0" destOrd="0" parTransId="{24241A1C-C5DC-492A-A60A-5F515F239D39}" sibTransId="{CE0C0327-9B44-4325-94AE-67CA41922B87}"/>
    <dgm:cxn modelId="{A6F63FDE-0387-440D-ADF2-A5F5EA63BC4A}" type="presOf" srcId="{D54A4A2C-26C6-4336-BCBF-8BE2CA027A8E}" destId="{1FE602F0-DD3A-49E0-A3C8-6CC26F1C4430}" srcOrd="1" destOrd="0" presId="urn:microsoft.com/office/officeart/2005/8/layout/hierarchy2"/>
    <dgm:cxn modelId="{071E0EE4-2E4E-43D8-9946-DE89E7D1B305}" type="presOf" srcId="{C225203A-7267-49A9-B8D9-87CA8E44C459}" destId="{0060115B-FE04-44DA-8410-009F686AB1A3}" srcOrd="0" destOrd="0" presId="urn:microsoft.com/office/officeart/2005/8/layout/hierarchy2"/>
    <dgm:cxn modelId="{80A1CEEA-4E21-4788-AB15-102D04CD9E23}" type="presOf" srcId="{C6646EC6-E42C-4612-9BDC-8C0A9E7F31A2}" destId="{1F774F4D-6426-494D-9AA0-80004510CAF7}" srcOrd="0" destOrd="0" presId="urn:microsoft.com/office/officeart/2005/8/layout/hierarchy2"/>
    <dgm:cxn modelId="{E10400F5-430A-4EB9-8383-8BE97EF1A3F2}" srcId="{C6646EC6-E42C-4612-9BDC-8C0A9E7F31A2}" destId="{AC2CBFB2-3B77-4BAC-8788-5F3BD6E8D935}" srcOrd="0" destOrd="0" parTransId="{746B3897-57E6-4E9D-89BD-3B1FF2DC6F63}" sibTransId="{7445E43B-9969-488A-93CD-F871C864BC01}"/>
    <dgm:cxn modelId="{F92E58F5-618A-4CCD-B3BC-76E46B78D795}" type="presOf" srcId="{0C923DD9-D8E7-4BA5-ADE0-391BBBA65228}" destId="{8D98C5D7-DAF5-4AAD-A12B-C8A5EE23D2F9}" srcOrd="0" destOrd="0" presId="urn:microsoft.com/office/officeart/2005/8/layout/hierarchy2"/>
    <dgm:cxn modelId="{ECAB98FF-3A76-4FD1-8559-8ABD9F808188}" type="presOf" srcId="{A6E8266F-DBF9-4FF6-8B83-34ECFE8E87B6}" destId="{6449E99C-5D4D-4819-82D1-F8178974299F}" srcOrd="0" destOrd="0" presId="urn:microsoft.com/office/officeart/2005/8/layout/hierarchy2"/>
    <dgm:cxn modelId="{77F6415A-D624-4C34-B404-F620E1A737BE}" type="presParOf" srcId="{BB5307E3-57D6-4DF1-9C64-7CF845825FCE}" destId="{74984C43-E7AC-4EDE-87FF-156559517638}" srcOrd="0" destOrd="0" presId="urn:microsoft.com/office/officeart/2005/8/layout/hierarchy2"/>
    <dgm:cxn modelId="{4015165E-049A-46B0-9387-EAF2E4248E7C}" type="presParOf" srcId="{74984C43-E7AC-4EDE-87FF-156559517638}" destId="{1F774F4D-6426-494D-9AA0-80004510CAF7}" srcOrd="0" destOrd="0" presId="urn:microsoft.com/office/officeart/2005/8/layout/hierarchy2"/>
    <dgm:cxn modelId="{B84A5B85-9504-4315-B74F-4D546D8B4989}" type="presParOf" srcId="{74984C43-E7AC-4EDE-87FF-156559517638}" destId="{ADDCCA84-2520-4C8E-8C48-6F6C8077FE80}" srcOrd="1" destOrd="0" presId="urn:microsoft.com/office/officeart/2005/8/layout/hierarchy2"/>
    <dgm:cxn modelId="{B4A31C69-613A-45A6-B7BB-D6262AA9C71B}" type="presParOf" srcId="{ADDCCA84-2520-4C8E-8C48-6F6C8077FE80}" destId="{C8DC0EB7-AE39-417D-875D-8F9969B8F811}" srcOrd="0" destOrd="0" presId="urn:microsoft.com/office/officeart/2005/8/layout/hierarchy2"/>
    <dgm:cxn modelId="{59E02F5A-60A5-4961-A242-30EC244C6203}" type="presParOf" srcId="{C8DC0EB7-AE39-417D-875D-8F9969B8F811}" destId="{50F152BC-1DAD-4012-A5F4-1195AD3999FB}" srcOrd="0" destOrd="0" presId="urn:microsoft.com/office/officeart/2005/8/layout/hierarchy2"/>
    <dgm:cxn modelId="{53333A11-BB03-4064-B3D2-FEFB9589E5C5}" type="presParOf" srcId="{ADDCCA84-2520-4C8E-8C48-6F6C8077FE80}" destId="{1C1F5A80-9F7B-4F52-AA6F-19BD6A9C52F4}" srcOrd="1" destOrd="0" presId="urn:microsoft.com/office/officeart/2005/8/layout/hierarchy2"/>
    <dgm:cxn modelId="{DFDE1F65-5B1F-48C0-A4C3-37DB93863C16}" type="presParOf" srcId="{1C1F5A80-9F7B-4F52-AA6F-19BD6A9C52F4}" destId="{BAC9A611-EA05-46C3-B714-E487BA403DC2}" srcOrd="0" destOrd="0" presId="urn:microsoft.com/office/officeart/2005/8/layout/hierarchy2"/>
    <dgm:cxn modelId="{E5B02210-5E65-4EFA-8D13-CF472C7F1297}" type="presParOf" srcId="{1C1F5A80-9F7B-4F52-AA6F-19BD6A9C52F4}" destId="{DADFE500-B0AD-42BD-A75F-A3D4E213B89A}" srcOrd="1" destOrd="0" presId="urn:microsoft.com/office/officeart/2005/8/layout/hierarchy2"/>
    <dgm:cxn modelId="{6C1FBAC4-D746-4D66-8A3C-23FE9D13E245}" type="presParOf" srcId="{DADFE500-B0AD-42BD-A75F-A3D4E213B89A}" destId="{75D18619-0D34-412C-9332-02F044EB34E4}" srcOrd="0" destOrd="0" presId="urn:microsoft.com/office/officeart/2005/8/layout/hierarchy2"/>
    <dgm:cxn modelId="{7CAA649A-D1C5-415D-A4CA-0A43FE603B39}" type="presParOf" srcId="{75D18619-0D34-412C-9332-02F044EB34E4}" destId="{3D1AB8EA-370D-4C17-9E14-A88702074625}" srcOrd="0" destOrd="0" presId="urn:microsoft.com/office/officeart/2005/8/layout/hierarchy2"/>
    <dgm:cxn modelId="{F306C273-7E4F-49D0-B788-6486DAD49755}" type="presParOf" srcId="{DADFE500-B0AD-42BD-A75F-A3D4E213B89A}" destId="{F31522B1-53C9-460F-97DB-4B77F12B7107}" srcOrd="1" destOrd="0" presId="urn:microsoft.com/office/officeart/2005/8/layout/hierarchy2"/>
    <dgm:cxn modelId="{869A75FA-F0EE-4D6C-B7C2-3DE498AA2132}" type="presParOf" srcId="{F31522B1-53C9-460F-97DB-4B77F12B7107}" destId="{8D98C5D7-DAF5-4AAD-A12B-C8A5EE23D2F9}" srcOrd="0" destOrd="0" presId="urn:microsoft.com/office/officeart/2005/8/layout/hierarchy2"/>
    <dgm:cxn modelId="{DF831C60-935E-4ABC-8FC3-791BD4886AF7}" type="presParOf" srcId="{F31522B1-53C9-460F-97DB-4B77F12B7107}" destId="{5585BB49-F92B-4098-B6C9-3EA0037EC6CA}" srcOrd="1" destOrd="0" presId="urn:microsoft.com/office/officeart/2005/8/layout/hierarchy2"/>
    <dgm:cxn modelId="{0FE31769-FB13-4921-B487-B780948606DD}" type="presParOf" srcId="{DADFE500-B0AD-42BD-A75F-A3D4E213B89A}" destId="{AEAD7988-02FF-4033-BF48-195F77D743ED}" srcOrd="2" destOrd="0" presId="urn:microsoft.com/office/officeart/2005/8/layout/hierarchy2"/>
    <dgm:cxn modelId="{94B07DFE-F18E-463C-8C3B-78034CE991CF}" type="presParOf" srcId="{AEAD7988-02FF-4033-BF48-195F77D743ED}" destId="{1FE602F0-DD3A-49E0-A3C8-6CC26F1C4430}" srcOrd="0" destOrd="0" presId="urn:microsoft.com/office/officeart/2005/8/layout/hierarchy2"/>
    <dgm:cxn modelId="{D95676F8-53D7-4376-A9F6-149A8231D9A9}" type="presParOf" srcId="{DADFE500-B0AD-42BD-A75F-A3D4E213B89A}" destId="{AA2EEDBF-8D71-431E-8F44-145D006507F9}" srcOrd="3" destOrd="0" presId="urn:microsoft.com/office/officeart/2005/8/layout/hierarchy2"/>
    <dgm:cxn modelId="{49A1A93C-9A82-4FC4-9AF3-C441882FC316}" type="presParOf" srcId="{AA2EEDBF-8D71-431E-8F44-145D006507F9}" destId="{16CFC602-25BD-4A5E-B803-FD5F35499B4E}" srcOrd="0" destOrd="0" presId="urn:microsoft.com/office/officeart/2005/8/layout/hierarchy2"/>
    <dgm:cxn modelId="{C191EDB8-EB63-490F-81BE-C616526497B5}" type="presParOf" srcId="{AA2EEDBF-8D71-431E-8F44-145D006507F9}" destId="{8B396F7D-6CDB-4696-9925-5D14022B0328}" srcOrd="1" destOrd="0" presId="urn:microsoft.com/office/officeart/2005/8/layout/hierarchy2"/>
    <dgm:cxn modelId="{6C1876C1-EA43-4D1A-A245-185812DC8FDE}" type="presParOf" srcId="{DADFE500-B0AD-42BD-A75F-A3D4E213B89A}" destId="{7C517EDC-E143-46C5-B3E6-FAAD67F76029}" srcOrd="4" destOrd="0" presId="urn:microsoft.com/office/officeart/2005/8/layout/hierarchy2"/>
    <dgm:cxn modelId="{8AB3A7F6-65E9-4DD0-AEC2-819444A47050}" type="presParOf" srcId="{7C517EDC-E143-46C5-B3E6-FAAD67F76029}" destId="{C97C5D74-9F50-4940-AC4B-B325E2BA9B0E}" srcOrd="0" destOrd="0" presId="urn:microsoft.com/office/officeart/2005/8/layout/hierarchy2"/>
    <dgm:cxn modelId="{100BC766-DF77-4D99-9F1B-25328556E43C}" type="presParOf" srcId="{DADFE500-B0AD-42BD-A75F-A3D4E213B89A}" destId="{003FF07C-6350-421C-AAF8-F99DF8CBCCD6}" srcOrd="5" destOrd="0" presId="urn:microsoft.com/office/officeart/2005/8/layout/hierarchy2"/>
    <dgm:cxn modelId="{980DB88E-DFDB-4086-A37F-55A70C88736E}" type="presParOf" srcId="{003FF07C-6350-421C-AAF8-F99DF8CBCCD6}" destId="{99A929E7-732C-4351-AD86-67CA3F08E3F8}" srcOrd="0" destOrd="0" presId="urn:microsoft.com/office/officeart/2005/8/layout/hierarchy2"/>
    <dgm:cxn modelId="{E1678F4B-62CB-4974-8B79-E5F88872CB2B}" type="presParOf" srcId="{003FF07C-6350-421C-AAF8-F99DF8CBCCD6}" destId="{F5352AB9-26A4-474D-8B3A-6CE4152463C3}" srcOrd="1" destOrd="0" presId="urn:microsoft.com/office/officeart/2005/8/layout/hierarchy2"/>
    <dgm:cxn modelId="{CF5F4612-6C06-497D-B63F-3F9501B1C7DA}" type="presParOf" srcId="{DADFE500-B0AD-42BD-A75F-A3D4E213B89A}" destId="{1C06F93D-2291-4680-83B9-7AF170037356}" srcOrd="6" destOrd="0" presId="urn:microsoft.com/office/officeart/2005/8/layout/hierarchy2"/>
    <dgm:cxn modelId="{EA30F4A2-D2DC-4CE0-B786-B0DDF511695A}" type="presParOf" srcId="{1C06F93D-2291-4680-83B9-7AF170037356}" destId="{AA0D2C06-1F85-401D-A56B-445242AE2D2B}" srcOrd="0" destOrd="0" presId="urn:microsoft.com/office/officeart/2005/8/layout/hierarchy2"/>
    <dgm:cxn modelId="{18F87EA9-6D5E-45EB-9F84-CE40A9E9B574}" type="presParOf" srcId="{DADFE500-B0AD-42BD-A75F-A3D4E213B89A}" destId="{BDD40B96-5293-48B1-B774-2F609259A20B}" srcOrd="7" destOrd="0" presId="urn:microsoft.com/office/officeart/2005/8/layout/hierarchy2"/>
    <dgm:cxn modelId="{99AE96C1-FF0A-4E0C-931F-E80479099393}" type="presParOf" srcId="{BDD40B96-5293-48B1-B774-2F609259A20B}" destId="{340DCD8C-E7FE-460E-8321-A8BB8EB99028}" srcOrd="0" destOrd="0" presId="urn:microsoft.com/office/officeart/2005/8/layout/hierarchy2"/>
    <dgm:cxn modelId="{BD027CA4-B1F9-43D4-94D4-020F93027DE7}" type="presParOf" srcId="{BDD40B96-5293-48B1-B774-2F609259A20B}" destId="{8CC4B70C-4F2A-47A0-BFC1-B1327061A2AB}" srcOrd="1" destOrd="0" presId="urn:microsoft.com/office/officeart/2005/8/layout/hierarchy2"/>
    <dgm:cxn modelId="{CD3AD953-0E82-47B1-BA5B-085629690DDF}" type="presParOf" srcId="{ADDCCA84-2520-4C8E-8C48-6F6C8077FE80}" destId="{0D21C335-32FC-434B-A698-85E513824613}" srcOrd="2" destOrd="0" presId="urn:microsoft.com/office/officeart/2005/8/layout/hierarchy2"/>
    <dgm:cxn modelId="{DFF4CF8A-44F8-4C56-9EDF-7403A2AF3FA3}" type="presParOf" srcId="{0D21C335-32FC-434B-A698-85E513824613}" destId="{13730B33-C990-49A7-BF95-50F8FF1FE504}" srcOrd="0" destOrd="0" presId="urn:microsoft.com/office/officeart/2005/8/layout/hierarchy2"/>
    <dgm:cxn modelId="{A52EF6B8-737F-4532-B34C-7CA09348645D}" type="presParOf" srcId="{ADDCCA84-2520-4C8E-8C48-6F6C8077FE80}" destId="{1EF1422B-256B-44C6-B8E9-7975451DF984}" srcOrd="3" destOrd="0" presId="urn:microsoft.com/office/officeart/2005/8/layout/hierarchy2"/>
    <dgm:cxn modelId="{ED6E5E22-49B9-4847-A77E-3DFE05E78C24}" type="presParOf" srcId="{1EF1422B-256B-44C6-B8E9-7975451DF984}" destId="{603038D5-579B-4956-B783-0C858604251E}" srcOrd="0" destOrd="0" presId="urn:microsoft.com/office/officeart/2005/8/layout/hierarchy2"/>
    <dgm:cxn modelId="{12B3A221-7819-446C-A31D-8957149AACD7}" type="presParOf" srcId="{1EF1422B-256B-44C6-B8E9-7975451DF984}" destId="{85297EF4-447B-40BE-8A86-7BDCC669910F}" srcOrd="1" destOrd="0" presId="urn:microsoft.com/office/officeart/2005/8/layout/hierarchy2"/>
    <dgm:cxn modelId="{3A48B572-7E9F-4D3E-8C5C-0105400BC07B}" type="presParOf" srcId="{85297EF4-447B-40BE-8A86-7BDCC669910F}" destId="{3AFB7090-DDF8-4FF0-B41F-932A0D038D44}" srcOrd="0" destOrd="0" presId="urn:microsoft.com/office/officeart/2005/8/layout/hierarchy2"/>
    <dgm:cxn modelId="{AAE3EF04-DD8E-4667-B1BC-6CC870BA754A}" type="presParOf" srcId="{3AFB7090-DDF8-4FF0-B41F-932A0D038D44}" destId="{35DEB92B-CAB9-4EA8-B309-3176DAACF6EB}" srcOrd="0" destOrd="0" presId="urn:microsoft.com/office/officeart/2005/8/layout/hierarchy2"/>
    <dgm:cxn modelId="{818C08DC-B7BF-46E9-AB57-610719562E76}" type="presParOf" srcId="{85297EF4-447B-40BE-8A86-7BDCC669910F}" destId="{6839E9C9-4320-41A0-85F8-D2F5E81D39F2}" srcOrd="1" destOrd="0" presId="urn:microsoft.com/office/officeart/2005/8/layout/hierarchy2"/>
    <dgm:cxn modelId="{8F439620-E0B0-4A23-B832-475975E96F9E}" type="presParOf" srcId="{6839E9C9-4320-41A0-85F8-D2F5E81D39F2}" destId="{6449E99C-5D4D-4819-82D1-F8178974299F}" srcOrd="0" destOrd="0" presId="urn:microsoft.com/office/officeart/2005/8/layout/hierarchy2"/>
    <dgm:cxn modelId="{797A464A-6109-4138-B0A3-745E0FA0B346}" type="presParOf" srcId="{6839E9C9-4320-41A0-85F8-D2F5E81D39F2}" destId="{B2E120D8-4BFC-4B11-AF54-1FD9B184B830}" srcOrd="1" destOrd="0" presId="urn:microsoft.com/office/officeart/2005/8/layout/hierarchy2"/>
    <dgm:cxn modelId="{F75344AD-A0A6-430A-BC35-C56A2364C0D9}" type="presParOf" srcId="{85297EF4-447B-40BE-8A86-7BDCC669910F}" destId="{55FDAFCA-08CF-4C76-94E1-7E73FD725782}" srcOrd="2" destOrd="0" presId="urn:microsoft.com/office/officeart/2005/8/layout/hierarchy2"/>
    <dgm:cxn modelId="{E10D7700-2A23-4228-B3B3-9ABF0BA06CCC}" type="presParOf" srcId="{55FDAFCA-08CF-4C76-94E1-7E73FD725782}" destId="{9945E1C2-D748-4F63-80BB-40B8298D56EF}" srcOrd="0" destOrd="0" presId="urn:microsoft.com/office/officeart/2005/8/layout/hierarchy2"/>
    <dgm:cxn modelId="{08E227CF-6858-4D41-9E23-F398D931F087}" type="presParOf" srcId="{85297EF4-447B-40BE-8A86-7BDCC669910F}" destId="{402F1BC5-9364-448A-8515-4E1F21905AD5}" srcOrd="3" destOrd="0" presId="urn:microsoft.com/office/officeart/2005/8/layout/hierarchy2"/>
    <dgm:cxn modelId="{8AC590FD-BD13-4CAB-8C52-F6D7797A19DA}" type="presParOf" srcId="{402F1BC5-9364-448A-8515-4E1F21905AD5}" destId="{835682D8-1E57-4AE2-81A9-FB9D61CE38C5}" srcOrd="0" destOrd="0" presId="urn:microsoft.com/office/officeart/2005/8/layout/hierarchy2"/>
    <dgm:cxn modelId="{A52E5612-A904-46CF-B1E7-6AC5A57CC001}" type="presParOf" srcId="{402F1BC5-9364-448A-8515-4E1F21905AD5}" destId="{B057895B-7117-490B-8631-E4C084CCD0C1}" srcOrd="1" destOrd="0" presId="urn:microsoft.com/office/officeart/2005/8/layout/hierarchy2"/>
    <dgm:cxn modelId="{62E16645-77AE-4B7D-9F18-936E88B1B16F}" type="presParOf" srcId="{85297EF4-447B-40BE-8A86-7BDCC669910F}" destId="{E743FA98-7C4F-4CB4-8C1E-9F7420E73356}" srcOrd="4" destOrd="0" presId="urn:microsoft.com/office/officeart/2005/8/layout/hierarchy2"/>
    <dgm:cxn modelId="{3260B182-ACFB-4F06-92BE-3C19501438F8}" type="presParOf" srcId="{E743FA98-7C4F-4CB4-8C1E-9F7420E73356}" destId="{514994D6-7576-4EDA-ADDE-A260F90032A3}" srcOrd="0" destOrd="0" presId="urn:microsoft.com/office/officeart/2005/8/layout/hierarchy2"/>
    <dgm:cxn modelId="{503866C1-FD64-4ACC-BA7B-FD0A5F07EDD6}" type="presParOf" srcId="{85297EF4-447B-40BE-8A86-7BDCC669910F}" destId="{F154372E-839F-47BE-84EB-6066AA2567D5}" srcOrd="5" destOrd="0" presId="urn:microsoft.com/office/officeart/2005/8/layout/hierarchy2"/>
    <dgm:cxn modelId="{B1760B73-CFAB-4A7D-A24C-0970D12046A9}" type="presParOf" srcId="{F154372E-839F-47BE-84EB-6066AA2567D5}" destId="{E584ED95-2BA9-4939-A28C-BBFB25F918C3}" srcOrd="0" destOrd="0" presId="urn:microsoft.com/office/officeart/2005/8/layout/hierarchy2"/>
    <dgm:cxn modelId="{98AC0250-8CE1-4F88-B561-459D5C2AAF9F}" type="presParOf" srcId="{F154372E-839F-47BE-84EB-6066AA2567D5}" destId="{832DAB4C-7683-4A66-BE55-4AA8B7912B80}" srcOrd="1" destOrd="0" presId="urn:microsoft.com/office/officeart/2005/8/layout/hierarchy2"/>
    <dgm:cxn modelId="{9DE0A8EA-91F5-4303-A5FF-19E4B7727FC0}" type="presParOf" srcId="{85297EF4-447B-40BE-8A86-7BDCC669910F}" destId="{8A3BFA06-CF05-4FC4-8F5A-B5649DA007FE}" srcOrd="6" destOrd="0" presId="urn:microsoft.com/office/officeart/2005/8/layout/hierarchy2"/>
    <dgm:cxn modelId="{EBD2A10E-4DE4-4778-B781-20F157B7FE72}" type="presParOf" srcId="{8A3BFA06-CF05-4FC4-8F5A-B5649DA007FE}" destId="{DE8A3B5E-AD38-460B-9AFC-CEADA6041C7F}" srcOrd="0" destOrd="0" presId="urn:microsoft.com/office/officeart/2005/8/layout/hierarchy2"/>
    <dgm:cxn modelId="{72143F78-4B8C-4EEA-A3D4-155DAD028C73}" type="presParOf" srcId="{85297EF4-447B-40BE-8A86-7BDCC669910F}" destId="{12AD3124-3C6A-4356-B3F8-EEA6022597EB}" srcOrd="7" destOrd="0" presId="urn:microsoft.com/office/officeart/2005/8/layout/hierarchy2"/>
    <dgm:cxn modelId="{259358F7-F170-4700-99A0-0D4A49DAC00C}" type="presParOf" srcId="{12AD3124-3C6A-4356-B3F8-EEA6022597EB}" destId="{F737788C-E260-476B-A145-E439BE51373E}" srcOrd="0" destOrd="0" presId="urn:microsoft.com/office/officeart/2005/8/layout/hierarchy2"/>
    <dgm:cxn modelId="{A1370F8E-C73E-4B5F-BA69-4D6AD8EA83E6}" type="presParOf" srcId="{12AD3124-3C6A-4356-B3F8-EEA6022597EB}" destId="{47DC8DFF-737D-4BE0-98FD-19F417ED8280}" srcOrd="1" destOrd="0" presId="urn:microsoft.com/office/officeart/2005/8/layout/hierarchy2"/>
    <dgm:cxn modelId="{FAD5781E-3149-4985-B175-9650BF93D87D}" type="presParOf" srcId="{85297EF4-447B-40BE-8A86-7BDCC669910F}" destId="{4D038F4E-508E-4758-8F12-383F02CBB9DD}" srcOrd="8" destOrd="0" presId="urn:microsoft.com/office/officeart/2005/8/layout/hierarchy2"/>
    <dgm:cxn modelId="{71D98293-21DF-4638-8036-4266C264D17D}" type="presParOf" srcId="{4D038F4E-508E-4758-8F12-383F02CBB9DD}" destId="{29E1661A-5132-4C5F-8074-F47676BEC303}" srcOrd="0" destOrd="0" presId="urn:microsoft.com/office/officeart/2005/8/layout/hierarchy2"/>
    <dgm:cxn modelId="{5BDFF830-5EF2-4AC6-B561-0292F9E376CE}" type="presParOf" srcId="{85297EF4-447B-40BE-8A86-7BDCC669910F}" destId="{C1FC2A1B-156C-4F97-BA8B-38FCDEB65206}" srcOrd="9" destOrd="0" presId="urn:microsoft.com/office/officeart/2005/8/layout/hierarchy2"/>
    <dgm:cxn modelId="{484431E1-127A-4E6F-BAE6-A4F7E39F3F64}" type="presParOf" srcId="{C1FC2A1B-156C-4F97-BA8B-38FCDEB65206}" destId="{4E77182C-63A2-4C0F-AF54-DFACD602AB10}" srcOrd="0" destOrd="0" presId="urn:microsoft.com/office/officeart/2005/8/layout/hierarchy2"/>
    <dgm:cxn modelId="{1A24AC96-BE68-4CAE-9524-0E176C2E4B1B}" type="presParOf" srcId="{C1FC2A1B-156C-4F97-BA8B-38FCDEB65206}" destId="{8165259C-073F-47B6-9AA2-04DCF80C7227}" srcOrd="1" destOrd="0" presId="urn:microsoft.com/office/officeart/2005/8/layout/hierarchy2"/>
    <dgm:cxn modelId="{0C01041C-E8BC-425B-8C7B-965F63C3A44F}" type="presParOf" srcId="{85297EF4-447B-40BE-8A86-7BDCC669910F}" destId="{C65FC67B-6126-49EC-A1E3-1738D4B7668F}" srcOrd="10" destOrd="0" presId="urn:microsoft.com/office/officeart/2005/8/layout/hierarchy2"/>
    <dgm:cxn modelId="{99D7B4B3-45A2-494A-BA7C-3A7DF630FD12}" type="presParOf" srcId="{C65FC67B-6126-49EC-A1E3-1738D4B7668F}" destId="{EF95C471-C40A-42AF-BF54-8E2D2A89F8C8}" srcOrd="0" destOrd="0" presId="urn:microsoft.com/office/officeart/2005/8/layout/hierarchy2"/>
    <dgm:cxn modelId="{C506D3E5-813F-43E6-9BCF-84046F855C22}" type="presParOf" srcId="{85297EF4-447B-40BE-8A86-7BDCC669910F}" destId="{4EB9801E-67C1-40B6-8CCE-EEC3E85C38D3}" srcOrd="11" destOrd="0" presId="urn:microsoft.com/office/officeart/2005/8/layout/hierarchy2"/>
    <dgm:cxn modelId="{5520A6C5-48F9-4EE6-9539-7D984321EB5E}" type="presParOf" srcId="{4EB9801E-67C1-40B6-8CCE-EEC3E85C38D3}" destId="{0060115B-FE04-44DA-8410-009F686AB1A3}" srcOrd="0" destOrd="0" presId="urn:microsoft.com/office/officeart/2005/8/layout/hierarchy2"/>
    <dgm:cxn modelId="{38BF24DD-A736-42D0-8B25-FDD4351F9EBB}" type="presParOf" srcId="{4EB9801E-67C1-40B6-8CCE-EEC3E85C38D3}" destId="{CE341545-464C-48A2-871C-0D09D3973D3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196A01-96A2-4861-B524-68DF314C751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pPr rtl="1"/>
          <a:endParaRPr lang="ar-SA"/>
        </a:p>
      </dgm:t>
    </dgm:pt>
    <dgm:pt modelId="{58497FDB-ABB8-4B42-A35D-D95866E8C607}">
      <dgm:prSet phldrT="[نص]"/>
      <dgm:spPr/>
      <dgm:t>
        <a:bodyPr/>
        <a:lstStyle/>
        <a:p>
          <a:pPr rtl="1"/>
          <a:r>
            <a:rPr lang="ar-SA" dirty="0"/>
            <a:t>الهوية</a:t>
          </a:r>
        </a:p>
      </dgm:t>
    </dgm:pt>
    <dgm:pt modelId="{F14258AF-E54E-465C-B71C-90E638DE46A4}" type="parTrans" cxnId="{91F3E47B-985B-47EB-B1BB-7F88AC0E54C3}">
      <dgm:prSet/>
      <dgm:spPr/>
      <dgm:t>
        <a:bodyPr/>
        <a:lstStyle/>
        <a:p>
          <a:pPr rtl="1"/>
          <a:endParaRPr lang="ar-SA"/>
        </a:p>
      </dgm:t>
    </dgm:pt>
    <dgm:pt modelId="{234EB40A-8D8A-458F-A64A-62D6D6FBF92B}" type="sibTrans" cxnId="{91F3E47B-985B-47EB-B1BB-7F88AC0E54C3}">
      <dgm:prSet/>
      <dgm:spPr/>
      <dgm:t>
        <a:bodyPr/>
        <a:lstStyle/>
        <a:p>
          <a:pPr rtl="1"/>
          <a:endParaRPr lang="ar-SA"/>
        </a:p>
      </dgm:t>
    </dgm:pt>
    <dgm:pt modelId="{B33667EC-F1AF-439C-AB39-5DEED0131A68}">
      <dgm:prSet phldrT="[نص]"/>
      <dgm:spPr/>
      <dgm:t>
        <a:bodyPr/>
        <a:lstStyle/>
        <a:p>
          <a:pPr rtl="1"/>
          <a:r>
            <a:rPr lang="ar-SA" dirty="0"/>
            <a:t>المؤسسة</a:t>
          </a:r>
        </a:p>
      </dgm:t>
    </dgm:pt>
    <dgm:pt modelId="{B1FBCC58-C7D5-4B35-A1BA-48AF28EF1BD0}" type="parTrans" cxnId="{2CFC7376-0490-478E-8E8C-82649451A8EC}">
      <dgm:prSet/>
      <dgm:spPr/>
      <dgm:t>
        <a:bodyPr/>
        <a:lstStyle/>
        <a:p>
          <a:pPr rtl="1"/>
          <a:endParaRPr lang="ar-SA"/>
        </a:p>
      </dgm:t>
    </dgm:pt>
    <dgm:pt modelId="{B7DD3262-B57B-4583-A8DF-C310D5153531}" type="sibTrans" cxnId="{2CFC7376-0490-478E-8E8C-82649451A8EC}">
      <dgm:prSet/>
      <dgm:spPr/>
      <dgm:t>
        <a:bodyPr/>
        <a:lstStyle/>
        <a:p>
          <a:pPr rtl="1"/>
          <a:endParaRPr lang="ar-SA"/>
        </a:p>
      </dgm:t>
    </dgm:pt>
    <dgm:pt modelId="{5E731DEA-C799-40AC-90D6-71345E0AAED7}">
      <dgm:prSet phldrT="[نص]"/>
      <dgm:spPr/>
      <dgm:t>
        <a:bodyPr/>
        <a:lstStyle/>
        <a:p>
          <a:pPr rtl="1"/>
          <a:r>
            <a:rPr lang="ar-SA" dirty="0"/>
            <a:t>الشركة ذات المسؤولية المحدودة</a:t>
          </a:r>
        </a:p>
      </dgm:t>
    </dgm:pt>
    <dgm:pt modelId="{8E3B646A-746F-4472-B1CC-669F2305BDF6}" type="parTrans" cxnId="{CCDED7E7-6ECA-4738-8B6F-133FF9A4A859}">
      <dgm:prSet/>
      <dgm:spPr/>
      <dgm:t>
        <a:bodyPr/>
        <a:lstStyle/>
        <a:p>
          <a:pPr rtl="1"/>
          <a:endParaRPr lang="ar-SA"/>
        </a:p>
      </dgm:t>
    </dgm:pt>
    <dgm:pt modelId="{8075BBE5-C948-4374-B0AA-519FDCB64014}" type="sibTrans" cxnId="{CCDED7E7-6ECA-4738-8B6F-133FF9A4A859}">
      <dgm:prSet/>
      <dgm:spPr/>
      <dgm:t>
        <a:bodyPr/>
        <a:lstStyle/>
        <a:p>
          <a:pPr rtl="1"/>
          <a:endParaRPr lang="ar-SA"/>
        </a:p>
      </dgm:t>
    </dgm:pt>
    <dgm:pt modelId="{FF954620-597B-4E11-9E34-A70D9BC0A0EE}">
      <dgm:prSet phldrT="[نص]"/>
      <dgm:spPr/>
      <dgm:t>
        <a:bodyPr/>
        <a:lstStyle/>
        <a:p>
          <a:pPr rtl="1"/>
          <a:r>
            <a:rPr lang="ar-SA" dirty="0"/>
            <a:t>الشركة الساهمة المقفلة</a:t>
          </a:r>
        </a:p>
      </dgm:t>
    </dgm:pt>
    <dgm:pt modelId="{5469F97D-4C2D-4AAA-A889-17650A712A21}" type="parTrans" cxnId="{0EEE4FBC-6F6A-40ED-80A8-4E9E80B6501F}">
      <dgm:prSet/>
      <dgm:spPr/>
      <dgm:t>
        <a:bodyPr/>
        <a:lstStyle/>
        <a:p>
          <a:pPr rtl="1"/>
          <a:endParaRPr lang="ar-SA"/>
        </a:p>
      </dgm:t>
    </dgm:pt>
    <dgm:pt modelId="{3E960F46-777F-47EA-B350-CC1E30CEFF88}" type="sibTrans" cxnId="{0EEE4FBC-6F6A-40ED-80A8-4E9E80B6501F}">
      <dgm:prSet/>
      <dgm:spPr/>
      <dgm:t>
        <a:bodyPr/>
        <a:lstStyle/>
        <a:p>
          <a:pPr rtl="1"/>
          <a:endParaRPr lang="ar-SA"/>
        </a:p>
      </dgm:t>
    </dgm:pt>
    <dgm:pt modelId="{83C55C3C-B47F-48CC-94EF-5A160D68DBC7}">
      <dgm:prSet phldrT="[نص]"/>
      <dgm:spPr/>
      <dgm:t>
        <a:bodyPr/>
        <a:lstStyle/>
        <a:p>
          <a:pPr rtl="1"/>
          <a:r>
            <a:rPr lang="ar-SA" dirty="0"/>
            <a:t>الامتياز</a:t>
          </a:r>
        </a:p>
      </dgm:t>
    </dgm:pt>
    <dgm:pt modelId="{39F5C88C-11D4-4741-98C6-361EFD6D533D}" type="parTrans" cxnId="{54B51BCC-7342-4388-BD41-9A249FB4FDE7}">
      <dgm:prSet/>
      <dgm:spPr/>
      <dgm:t>
        <a:bodyPr/>
        <a:lstStyle/>
        <a:p>
          <a:pPr rtl="1"/>
          <a:endParaRPr lang="ar-SA"/>
        </a:p>
      </dgm:t>
    </dgm:pt>
    <dgm:pt modelId="{6AE93EE8-C5FF-475A-9AF0-29EBA3EEDC33}" type="sibTrans" cxnId="{54B51BCC-7342-4388-BD41-9A249FB4FDE7}">
      <dgm:prSet/>
      <dgm:spPr/>
      <dgm:t>
        <a:bodyPr/>
        <a:lstStyle/>
        <a:p>
          <a:pPr rtl="1"/>
          <a:endParaRPr lang="ar-SA"/>
        </a:p>
      </dgm:t>
    </dgm:pt>
    <dgm:pt modelId="{CA37DE89-3E77-4B08-A4A3-20E009970BE3}">
      <dgm:prSet/>
      <dgm:spPr/>
      <dgm:t>
        <a:bodyPr/>
        <a:lstStyle/>
        <a:p>
          <a:pPr rtl="1"/>
          <a:r>
            <a:rPr lang="ar-SA" dirty="0"/>
            <a:t>الشركة المساهمة العامة</a:t>
          </a:r>
        </a:p>
      </dgm:t>
    </dgm:pt>
    <dgm:pt modelId="{9A807DF1-5DE1-4C9B-9ACF-9C1EBE81E2BF}" type="parTrans" cxnId="{61B11923-B85E-42E3-9982-F60444ABDB42}">
      <dgm:prSet/>
      <dgm:spPr/>
    </dgm:pt>
    <dgm:pt modelId="{DF4FCFE4-9FDA-42EC-8E69-F5BDEA14DF8D}" type="sibTrans" cxnId="{61B11923-B85E-42E3-9982-F60444ABDB42}">
      <dgm:prSet/>
      <dgm:spPr/>
    </dgm:pt>
    <dgm:pt modelId="{5056E464-37C7-4DE1-9922-55F2BE5658FC}" type="pres">
      <dgm:prSet presAssocID="{B9196A01-96A2-4861-B524-68DF314C7510}" presName="Name0" presStyleCnt="0">
        <dgm:presLayoutVars>
          <dgm:chMax val="1"/>
          <dgm:dir/>
          <dgm:animLvl val="ctr"/>
          <dgm:resizeHandles val="exact"/>
        </dgm:presLayoutVars>
      </dgm:prSet>
      <dgm:spPr/>
    </dgm:pt>
    <dgm:pt modelId="{0DF4DCEE-DF56-4AC7-AC3E-1B0A468F02AA}" type="pres">
      <dgm:prSet presAssocID="{58497FDB-ABB8-4B42-A35D-D95866E8C607}" presName="centerShape" presStyleLbl="node0" presStyleIdx="0" presStyleCnt="1"/>
      <dgm:spPr/>
    </dgm:pt>
    <dgm:pt modelId="{8B39B361-BF79-4D37-9F90-5DD45330117F}" type="pres">
      <dgm:prSet presAssocID="{B33667EC-F1AF-439C-AB39-5DEED0131A68}" presName="node" presStyleLbl="node1" presStyleIdx="0" presStyleCnt="5">
        <dgm:presLayoutVars>
          <dgm:bulletEnabled val="1"/>
        </dgm:presLayoutVars>
      </dgm:prSet>
      <dgm:spPr/>
    </dgm:pt>
    <dgm:pt modelId="{A37EB09E-0A85-4A2E-A61F-73356EED83D4}" type="pres">
      <dgm:prSet presAssocID="{B33667EC-F1AF-439C-AB39-5DEED0131A68}" presName="dummy" presStyleCnt="0"/>
      <dgm:spPr/>
    </dgm:pt>
    <dgm:pt modelId="{875294E6-19B9-4C67-A0E8-E95B5B93EAFE}" type="pres">
      <dgm:prSet presAssocID="{B7DD3262-B57B-4583-A8DF-C310D5153531}" presName="sibTrans" presStyleLbl="sibTrans2D1" presStyleIdx="0" presStyleCnt="5"/>
      <dgm:spPr/>
    </dgm:pt>
    <dgm:pt modelId="{C524A54B-A6A5-41C4-B303-90660870947C}" type="pres">
      <dgm:prSet presAssocID="{5E731DEA-C799-40AC-90D6-71345E0AAED7}" presName="node" presStyleLbl="node1" presStyleIdx="1" presStyleCnt="5">
        <dgm:presLayoutVars>
          <dgm:bulletEnabled val="1"/>
        </dgm:presLayoutVars>
      </dgm:prSet>
      <dgm:spPr/>
    </dgm:pt>
    <dgm:pt modelId="{BA2177AB-8948-439E-8DB8-48B085430078}" type="pres">
      <dgm:prSet presAssocID="{5E731DEA-C799-40AC-90D6-71345E0AAED7}" presName="dummy" presStyleCnt="0"/>
      <dgm:spPr/>
    </dgm:pt>
    <dgm:pt modelId="{43A5F2B9-01E0-45D0-98B1-F3244C1A7ED8}" type="pres">
      <dgm:prSet presAssocID="{8075BBE5-C948-4374-B0AA-519FDCB64014}" presName="sibTrans" presStyleLbl="sibTrans2D1" presStyleIdx="1" presStyleCnt="5"/>
      <dgm:spPr/>
    </dgm:pt>
    <dgm:pt modelId="{576079C1-F01E-43AB-B2AB-4D8C543F29E1}" type="pres">
      <dgm:prSet presAssocID="{FF954620-597B-4E11-9E34-A70D9BC0A0EE}" presName="node" presStyleLbl="node1" presStyleIdx="2" presStyleCnt="5">
        <dgm:presLayoutVars>
          <dgm:bulletEnabled val="1"/>
        </dgm:presLayoutVars>
      </dgm:prSet>
      <dgm:spPr/>
    </dgm:pt>
    <dgm:pt modelId="{B3775F7C-6460-4B6A-B4D5-A040DA4B869B}" type="pres">
      <dgm:prSet presAssocID="{FF954620-597B-4E11-9E34-A70D9BC0A0EE}" presName="dummy" presStyleCnt="0"/>
      <dgm:spPr/>
    </dgm:pt>
    <dgm:pt modelId="{596682B3-824B-4A25-BF9E-58FF82CE6F3F}" type="pres">
      <dgm:prSet presAssocID="{3E960F46-777F-47EA-B350-CC1E30CEFF88}" presName="sibTrans" presStyleLbl="sibTrans2D1" presStyleIdx="2" presStyleCnt="5"/>
      <dgm:spPr/>
    </dgm:pt>
    <dgm:pt modelId="{CC68C8EC-38D3-4EA7-B2EC-F9149C1EF527}" type="pres">
      <dgm:prSet presAssocID="{CA37DE89-3E77-4B08-A4A3-20E009970BE3}" presName="node" presStyleLbl="node1" presStyleIdx="3" presStyleCnt="5">
        <dgm:presLayoutVars>
          <dgm:bulletEnabled val="1"/>
        </dgm:presLayoutVars>
      </dgm:prSet>
      <dgm:spPr/>
    </dgm:pt>
    <dgm:pt modelId="{306254B7-49A2-4471-926A-3DD8E1802E28}" type="pres">
      <dgm:prSet presAssocID="{CA37DE89-3E77-4B08-A4A3-20E009970BE3}" presName="dummy" presStyleCnt="0"/>
      <dgm:spPr/>
    </dgm:pt>
    <dgm:pt modelId="{8A1339E0-A35E-4806-B322-14A801E5D8C0}" type="pres">
      <dgm:prSet presAssocID="{DF4FCFE4-9FDA-42EC-8E69-F5BDEA14DF8D}" presName="sibTrans" presStyleLbl="sibTrans2D1" presStyleIdx="3" presStyleCnt="5"/>
      <dgm:spPr/>
    </dgm:pt>
    <dgm:pt modelId="{A6EB8BC4-DE3F-4CDE-8933-086D88C3DB5A}" type="pres">
      <dgm:prSet presAssocID="{83C55C3C-B47F-48CC-94EF-5A160D68DBC7}" presName="node" presStyleLbl="node1" presStyleIdx="4" presStyleCnt="5">
        <dgm:presLayoutVars>
          <dgm:bulletEnabled val="1"/>
        </dgm:presLayoutVars>
      </dgm:prSet>
      <dgm:spPr/>
    </dgm:pt>
    <dgm:pt modelId="{9D2D23CE-0631-4A56-872E-056B7875F839}" type="pres">
      <dgm:prSet presAssocID="{83C55C3C-B47F-48CC-94EF-5A160D68DBC7}" presName="dummy" presStyleCnt="0"/>
      <dgm:spPr/>
    </dgm:pt>
    <dgm:pt modelId="{4A86A081-9E69-43FC-B9A7-D7B29AEC1BF1}" type="pres">
      <dgm:prSet presAssocID="{6AE93EE8-C5FF-475A-9AF0-29EBA3EEDC33}" presName="sibTrans" presStyleLbl="sibTrans2D1" presStyleIdx="4" presStyleCnt="5"/>
      <dgm:spPr/>
    </dgm:pt>
  </dgm:ptLst>
  <dgm:cxnLst>
    <dgm:cxn modelId="{1EBCB31D-6420-4BAE-95F2-F111A28AB527}" type="presOf" srcId="{58497FDB-ABB8-4B42-A35D-D95866E8C607}" destId="{0DF4DCEE-DF56-4AC7-AC3E-1B0A468F02AA}" srcOrd="0" destOrd="0" presId="urn:microsoft.com/office/officeart/2005/8/layout/radial6"/>
    <dgm:cxn modelId="{25DE7020-0136-4EA8-BF3B-B2CAE8D37A82}" type="presOf" srcId="{B9196A01-96A2-4861-B524-68DF314C7510}" destId="{5056E464-37C7-4DE1-9922-55F2BE5658FC}" srcOrd="0" destOrd="0" presId="urn:microsoft.com/office/officeart/2005/8/layout/radial6"/>
    <dgm:cxn modelId="{61B11923-B85E-42E3-9982-F60444ABDB42}" srcId="{58497FDB-ABB8-4B42-A35D-D95866E8C607}" destId="{CA37DE89-3E77-4B08-A4A3-20E009970BE3}" srcOrd="3" destOrd="0" parTransId="{9A807DF1-5DE1-4C9B-9ACF-9C1EBE81E2BF}" sibTransId="{DF4FCFE4-9FDA-42EC-8E69-F5BDEA14DF8D}"/>
    <dgm:cxn modelId="{4D38EF2F-3FDA-4A32-AE69-00FC8B69400F}" type="presOf" srcId="{CA37DE89-3E77-4B08-A4A3-20E009970BE3}" destId="{CC68C8EC-38D3-4EA7-B2EC-F9149C1EF527}" srcOrd="0" destOrd="0" presId="urn:microsoft.com/office/officeart/2005/8/layout/radial6"/>
    <dgm:cxn modelId="{899AE543-C460-45F7-A027-8EC14D78A59B}" type="presOf" srcId="{8075BBE5-C948-4374-B0AA-519FDCB64014}" destId="{43A5F2B9-01E0-45D0-98B1-F3244C1A7ED8}" srcOrd="0" destOrd="0" presId="urn:microsoft.com/office/officeart/2005/8/layout/radial6"/>
    <dgm:cxn modelId="{48916565-E5AD-40C8-80D9-86A4CC1E499E}" type="presOf" srcId="{6AE93EE8-C5FF-475A-9AF0-29EBA3EEDC33}" destId="{4A86A081-9E69-43FC-B9A7-D7B29AEC1BF1}" srcOrd="0" destOrd="0" presId="urn:microsoft.com/office/officeart/2005/8/layout/radial6"/>
    <dgm:cxn modelId="{C563F845-E1B1-4923-B2A2-71477828EC1A}" type="presOf" srcId="{B33667EC-F1AF-439C-AB39-5DEED0131A68}" destId="{8B39B361-BF79-4D37-9F90-5DD45330117F}" srcOrd="0" destOrd="0" presId="urn:microsoft.com/office/officeart/2005/8/layout/radial6"/>
    <dgm:cxn modelId="{CF0FBB4B-B107-4D20-B527-FC63BFDC651A}" type="presOf" srcId="{FF954620-597B-4E11-9E34-A70D9BC0A0EE}" destId="{576079C1-F01E-43AB-B2AB-4D8C543F29E1}" srcOrd="0" destOrd="0" presId="urn:microsoft.com/office/officeart/2005/8/layout/radial6"/>
    <dgm:cxn modelId="{39588370-67A0-4BC4-B6CC-86C568846954}" type="presOf" srcId="{B7DD3262-B57B-4583-A8DF-C310D5153531}" destId="{875294E6-19B9-4C67-A0E8-E95B5B93EAFE}" srcOrd="0" destOrd="0" presId="urn:microsoft.com/office/officeart/2005/8/layout/radial6"/>
    <dgm:cxn modelId="{8BC19452-845B-47CC-82CD-9750299D99A3}" type="presOf" srcId="{DF4FCFE4-9FDA-42EC-8E69-F5BDEA14DF8D}" destId="{8A1339E0-A35E-4806-B322-14A801E5D8C0}" srcOrd="0" destOrd="0" presId="urn:microsoft.com/office/officeart/2005/8/layout/radial6"/>
    <dgm:cxn modelId="{2CFC7376-0490-478E-8E8C-82649451A8EC}" srcId="{58497FDB-ABB8-4B42-A35D-D95866E8C607}" destId="{B33667EC-F1AF-439C-AB39-5DEED0131A68}" srcOrd="0" destOrd="0" parTransId="{B1FBCC58-C7D5-4B35-A1BA-48AF28EF1BD0}" sibTransId="{B7DD3262-B57B-4583-A8DF-C310D5153531}"/>
    <dgm:cxn modelId="{91F3E47B-985B-47EB-B1BB-7F88AC0E54C3}" srcId="{B9196A01-96A2-4861-B524-68DF314C7510}" destId="{58497FDB-ABB8-4B42-A35D-D95866E8C607}" srcOrd="0" destOrd="0" parTransId="{F14258AF-E54E-465C-B71C-90E638DE46A4}" sibTransId="{234EB40A-8D8A-458F-A64A-62D6D6FBF92B}"/>
    <dgm:cxn modelId="{0EEE4FBC-6F6A-40ED-80A8-4E9E80B6501F}" srcId="{58497FDB-ABB8-4B42-A35D-D95866E8C607}" destId="{FF954620-597B-4E11-9E34-A70D9BC0A0EE}" srcOrd="2" destOrd="0" parTransId="{5469F97D-4C2D-4AAA-A889-17650A712A21}" sibTransId="{3E960F46-777F-47EA-B350-CC1E30CEFF88}"/>
    <dgm:cxn modelId="{EE1FDBC8-A5F5-4277-A94A-0888E7FAC959}" type="presOf" srcId="{5E731DEA-C799-40AC-90D6-71345E0AAED7}" destId="{C524A54B-A6A5-41C4-B303-90660870947C}" srcOrd="0" destOrd="0" presId="urn:microsoft.com/office/officeart/2005/8/layout/radial6"/>
    <dgm:cxn modelId="{54B51BCC-7342-4388-BD41-9A249FB4FDE7}" srcId="{58497FDB-ABB8-4B42-A35D-D95866E8C607}" destId="{83C55C3C-B47F-48CC-94EF-5A160D68DBC7}" srcOrd="4" destOrd="0" parTransId="{39F5C88C-11D4-4741-98C6-361EFD6D533D}" sibTransId="{6AE93EE8-C5FF-475A-9AF0-29EBA3EEDC33}"/>
    <dgm:cxn modelId="{F65D1AD3-8385-4C9B-9A1B-DE052213C9C0}" type="presOf" srcId="{83C55C3C-B47F-48CC-94EF-5A160D68DBC7}" destId="{A6EB8BC4-DE3F-4CDE-8933-086D88C3DB5A}" srcOrd="0" destOrd="0" presId="urn:microsoft.com/office/officeart/2005/8/layout/radial6"/>
    <dgm:cxn modelId="{60E54DE5-9A8B-47DB-9282-75C1A094891F}" type="presOf" srcId="{3E960F46-777F-47EA-B350-CC1E30CEFF88}" destId="{596682B3-824B-4A25-BF9E-58FF82CE6F3F}" srcOrd="0" destOrd="0" presId="urn:microsoft.com/office/officeart/2005/8/layout/radial6"/>
    <dgm:cxn modelId="{CCDED7E7-6ECA-4738-8B6F-133FF9A4A859}" srcId="{58497FDB-ABB8-4B42-A35D-D95866E8C607}" destId="{5E731DEA-C799-40AC-90D6-71345E0AAED7}" srcOrd="1" destOrd="0" parTransId="{8E3B646A-746F-4472-B1CC-669F2305BDF6}" sibTransId="{8075BBE5-C948-4374-B0AA-519FDCB64014}"/>
    <dgm:cxn modelId="{2F2C625C-491E-4E8B-BBCC-4BCB4FA2FE5A}" type="presParOf" srcId="{5056E464-37C7-4DE1-9922-55F2BE5658FC}" destId="{0DF4DCEE-DF56-4AC7-AC3E-1B0A468F02AA}" srcOrd="0" destOrd="0" presId="urn:microsoft.com/office/officeart/2005/8/layout/radial6"/>
    <dgm:cxn modelId="{1D0B0DA9-1FBB-47B4-93B8-05C6147FC95F}" type="presParOf" srcId="{5056E464-37C7-4DE1-9922-55F2BE5658FC}" destId="{8B39B361-BF79-4D37-9F90-5DD45330117F}" srcOrd="1" destOrd="0" presId="urn:microsoft.com/office/officeart/2005/8/layout/radial6"/>
    <dgm:cxn modelId="{E170E87D-DB04-45B1-93B9-2B874BEC3A62}" type="presParOf" srcId="{5056E464-37C7-4DE1-9922-55F2BE5658FC}" destId="{A37EB09E-0A85-4A2E-A61F-73356EED83D4}" srcOrd="2" destOrd="0" presId="urn:microsoft.com/office/officeart/2005/8/layout/radial6"/>
    <dgm:cxn modelId="{3D52A845-012D-473B-9D69-5AB15C0D4475}" type="presParOf" srcId="{5056E464-37C7-4DE1-9922-55F2BE5658FC}" destId="{875294E6-19B9-4C67-A0E8-E95B5B93EAFE}" srcOrd="3" destOrd="0" presId="urn:microsoft.com/office/officeart/2005/8/layout/radial6"/>
    <dgm:cxn modelId="{AF673D42-9AAC-4AFD-A896-D9BE663B3E20}" type="presParOf" srcId="{5056E464-37C7-4DE1-9922-55F2BE5658FC}" destId="{C524A54B-A6A5-41C4-B303-90660870947C}" srcOrd="4" destOrd="0" presId="urn:microsoft.com/office/officeart/2005/8/layout/radial6"/>
    <dgm:cxn modelId="{BCB50CE7-79C8-466E-A3B9-942D51499304}" type="presParOf" srcId="{5056E464-37C7-4DE1-9922-55F2BE5658FC}" destId="{BA2177AB-8948-439E-8DB8-48B085430078}" srcOrd="5" destOrd="0" presId="urn:microsoft.com/office/officeart/2005/8/layout/radial6"/>
    <dgm:cxn modelId="{2A21A144-7CD7-4F2E-B814-1C9366280648}" type="presParOf" srcId="{5056E464-37C7-4DE1-9922-55F2BE5658FC}" destId="{43A5F2B9-01E0-45D0-98B1-F3244C1A7ED8}" srcOrd="6" destOrd="0" presId="urn:microsoft.com/office/officeart/2005/8/layout/radial6"/>
    <dgm:cxn modelId="{6EBCC408-71A4-4F2D-BFDC-F631A8FAA8FA}" type="presParOf" srcId="{5056E464-37C7-4DE1-9922-55F2BE5658FC}" destId="{576079C1-F01E-43AB-B2AB-4D8C543F29E1}" srcOrd="7" destOrd="0" presId="urn:microsoft.com/office/officeart/2005/8/layout/radial6"/>
    <dgm:cxn modelId="{FDB41073-A870-4490-816D-850F3C29E0E1}" type="presParOf" srcId="{5056E464-37C7-4DE1-9922-55F2BE5658FC}" destId="{B3775F7C-6460-4B6A-B4D5-A040DA4B869B}" srcOrd="8" destOrd="0" presId="urn:microsoft.com/office/officeart/2005/8/layout/radial6"/>
    <dgm:cxn modelId="{54F55FD8-BF04-409B-825D-E1511BB83228}" type="presParOf" srcId="{5056E464-37C7-4DE1-9922-55F2BE5658FC}" destId="{596682B3-824B-4A25-BF9E-58FF82CE6F3F}" srcOrd="9" destOrd="0" presId="urn:microsoft.com/office/officeart/2005/8/layout/radial6"/>
    <dgm:cxn modelId="{5611CF86-E3FF-4084-B53C-320DC361F35B}" type="presParOf" srcId="{5056E464-37C7-4DE1-9922-55F2BE5658FC}" destId="{CC68C8EC-38D3-4EA7-B2EC-F9149C1EF527}" srcOrd="10" destOrd="0" presId="urn:microsoft.com/office/officeart/2005/8/layout/radial6"/>
    <dgm:cxn modelId="{D1444AEB-0650-428B-B05C-AC661CB25C3E}" type="presParOf" srcId="{5056E464-37C7-4DE1-9922-55F2BE5658FC}" destId="{306254B7-49A2-4471-926A-3DD8E1802E28}" srcOrd="11" destOrd="0" presId="urn:microsoft.com/office/officeart/2005/8/layout/radial6"/>
    <dgm:cxn modelId="{332590B3-AD57-49CF-B43F-9F77A7D078D2}" type="presParOf" srcId="{5056E464-37C7-4DE1-9922-55F2BE5658FC}" destId="{8A1339E0-A35E-4806-B322-14A801E5D8C0}" srcOrd="12" destOrd="0" presId="urn:microsoft.com/office/officeart/2005/8/layout/radial6"/>
    <dgm:cxn modelId="{41F9F467-87AE-4072-9FCE-186E46D10AD9}" type="presParOf" srcId="{5056E464-37C7-4DE1-9922-55F2BE5658FC}" destId="{A6EB8BC4-DE3F-4CDE-8933-086D88C3DB5A}" srcOrd="13" destOrd="0" presId="urn:microsoft.com/office/officeart/2005/8/layout/radial6"/>
    <dgm:cxn modelId="{54CDF953-7129-4B37-9306-A35ACA55869E}" type="presParOf" srcId="{5056E464-37C7-4DE1-9922-55F2BE5658FC}" destId="{9D2D23CE-0631-4A56-872E-056B7875F839}" srcOrd="14" destOrd="0" presId="urn:microsoft.com/office/officeart/2005/8/layout/radial6"/>
    <dgm:cxn modelId="{9998AC7A-4D19-4D2A-9102-7E8A48CBE4B4}" type="presParOf" srcId="{5056E464-37C7-4DE1-9922-55F2BE5658FC}" destId="{4A86A081-9E69-43FC-B9A7-D7B29AEC1BF1}"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196A01-96A2-4861-B524-68DF314C751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pPr rtl="1"/>
          <a:endParaRPr lang="ar-SA"/>
        </a:p>
      </dgm:t>
    </dgm:pt>
    <dgm:pt modelId="{58497FDB-ABB8-4B42-A35D-D95866E8C607}">
      <dgm:prSet phldrT="[نص]"/>
      <dgm:spPr/>
      <dgm:t>
        <a:bodyPr/>
        <a:lstStyle/>
        <a:p>
          <a:pPr rtl="1"/>
          <a:r>
            <a:rPr lang="ar-SA" dirty="0"/>
            <a:t>إدارة التقنية</a:t>
          </a:r>
        </a:p>
      </dgm:t>
    </dgm:pt>
    <dgm:pt modelId="{F14258AF-E54E-465C-B71C-90E638DE46A4}" type="parTrans" cxnId="{91F3E47B-985B-47EB-B1BB-7F88AC0E54C3}">
      <dgm:prSet/>
      <dgm:spPr/>
      <dgm:t>
        <a:bodyPr/>
        <a:lstStyle/>
        <a:p>
          <a:pPr rtl="1"/>
          <a:endParaRPr lang="ar-SA"/>
        </a:p>
      </dgm:t>
    </dgm:pt>
    <dgm:pt modelId="{234EB40A-8D8A-458F-A64A-62D6D6FBF92B}" type="sibTrans" cxnId="{91F3E47B-985B-47EB-B1BB-7F88AC0E54C3}">
      <dgm:prSet/>
      <dgm:spPr/>
      <dgm:t>
        <a:bodyPr/>
        <a:lstStyle/>
        <a:p>
          <a:pPr rtl="1"/>
          <a:endParaRPr lang="ar-SA"/>
        </a:p>
      </dgm:t>
    </dgm:pt>
    <dgm:pt modelId="{B33667EC-F1AF-439C-AB39-5DEED0131A68}">
      <dgm:prSet phldrT="[نص]"/>
      <dgm:spPr/>
      <dgm:t>
        <a:bodyPr/>
        <a:lstStyle/>
        <a:p>
          <a:pPr rtl="1"/>
          <a:r>
            <a:rPr lang="ar-SA" dirty="0"/>
            <a:t>التقنية في الادارة</a:t>
          </a:r>
        </a:p>
      </dgm:t>
    </dgm:pt>
    <dgm:pt modelId="{B1FBCC58-C7D5-4B35-A1BA-48AF28EF1BD0}" type="parTrans" cxnId="{2CFC7376-0490-478E-8E8C-82649451A8EC}">
      <dgm:prSet/>
      <dgm:spPr/>
      <dgm:t>
        <a:bodyPr/>
        <a:lstStyle/>
        <a:p>
          <a:pPr rtl="1"/>
          <a:endParaRPr lang="ar-SA"/>
        </a:p>
      </dgm:t>
    </dgm:pt>
    <dgm:pt modelId="{B7DD3262-B57B-4583-A8DF-C310D5153531}" type="sibTrans" cxnId="{2CFC7376-0490-478E-8E8C-82649451A8EC}">
      <dgm:prSet/>
      <dgm:spPr/>
      <dgm:t>
        <a:bodyPr/>
        <a:lstStyle/>
        <a:p>
          <a:pPr rtl="1"/>
          <a:endParaRPr lang="ar-SA"/>
        </a:p>
      </dgm:t>
    </dgm:pt>
    <dgm:pt modelId="{5E731DEA-C799-40AC-90D6-71345E0AAED7}">
      <dgm:prSet phldrT="[نص]"/>
      <dgm:spPr/>
      <dgm:t>
        <a:bodyPr/>
        <a:lstStyle/>
        <a:p>
          <a:pPr rtl="1"/>
          <a:r>
            <a:rPr lang="ar-SA" dirty="0"/>
            <a:t>تقنية التسويق</a:t>
          </a:r>
        </a:p>
      </dgm:t>
    </dgm:pt>
    <dgm:pt modelId="{8E3B646A-746F-4472-B1CC-669F2305BDF6}" type="parTrans" cxnId="{CCDED7E7-6ECA-4738-8B6F-133FF9A4A859}">
      <dgm:prSet/>
      <dgm:spPr/>
      <dgm:t>
        <a:bodyPr/>
        <a:lstStyle/>
        <a:p>
          <a:pPr rtl="1"/>
          <a:endParaRPr lang="ar-SA"/>
        </a:p>
      </dgm:t>
    </dgm:pt>
    <dgm:pt modelId="{8075BBE5-C948-4374-B0AA-519FDCB64014}" type="sibTrans" cxnId="{CCDED7E7-6ECA-4738-8B6F-133FF9A4A859}">
      <dgm:prSet/>
      <dgm:spPr/>
      <dgm:t>
        <a:bodyPr/>
        <a:lstStyle/>
        <a:p>
          <a:pPr rtl="1"/>
          <a:endParaRPr lang="ar-SA"/>
        </a:p>
      </dgm:t>
    </dgm:pt>
    <dgm:pt modelId="{FF954620-597B-4E11-9E34-A70D9BC0A0EE}">
      <dgm:prSet phldrT="[نص]"/>
      <dgm:spPr/>
      <dgm:t>
        <a:bodyPr/>
        <a:lstStyle/>
        <a:p>
          <a:pPr rtl="1"/>
          <a:r>
            <a:rPr lang="ar-SA" dirty="0"/>
            <a:t>التقنية في إدارة المال</a:t>
          </a:r>
        </a:p>
      </dgm:t>
    </dgm:pt>
    <dgm:pt modelId="{5469F97D-4C2D-4AAA-A889-17650A712A21}" type="parTrans" cxnId="{0EEE4FBC-6F6A-40ED-80A8-4E9E80B6501F}">
      <dgm:prSet/>
      <dgm:spPr/>
      <dgm:t>
        <a:bodyPr/>
        <a:lstStyle/>
        <a:p>
          <a:pPr rtl="1"/>
          <a:endParaRPr lang="ar-SA"/>
        </a:p>
      </dgm:t>
    </dgm:pt>
    <dgm:pt modelId="{3E960F46-777F-47EA-B350-CC1E30CEFF88}" type="sibTrans" cxnId="{0EEE4FBC-6F6A-40ED-80A8-4E9E80B6501F}">
      <dgm:prSet/>
      <dgm:spPr/>
      <dgm:t>
        <a:bodyPr/>
        <a:lstStyle/>
        <a:p>
          <a:pPr rtl="1"/>
          <a:endParaRPr lang="ar-SA"/>
        </a:p>
      </dgm:t>
    </dgm:pt>
    <dgm:pt modelId="{5056E464-37C7-4DE1-9922-55F2BE5658FC}" type="pres">
      <dgm:prSet presAssocID="{B9196A01-96A2-4861-B524-68DF314C7510}" presName="Name0" presStyleCnt="0">
        <dgm:presLayoutVars>
          <dgm:chMax val="1"/>
          <dgm:dir/>
          <dgm:animLvl val="ctr"/>
          <dgm:resizeHandles val="exact"/>
        </dgm:presLayoutVars>
      </dgm:prSet>
      <dgm:spPr/>
    </dgm:pt>
    <dgm:pt modelId="{0DF4DCEE-DF56-4AC7-AC3E-1B0A468F02AA}" type="pres">
      <dgm:prSet presAssocID="{58497FDB-ABB8-4B42-A35D-D95866E8C607}" presName="centerShape" presStyleLbl="node0" presStyleIdx="0" presStyleCnt="1"/>
      <dgm:spPr/>
    </dgm:pt>
    <dgm:pt modelId="{8B39B361-BF79-4D37-9F90-5DD45330117F}" type="pres">
      <dgm:prSet presAssocID="{B33667EC-F1AF-439C-AB39-5DEED0131A68}" presName="node" presStyleLbl="node1" presStyleIdx="0" presStyleCnt="3">
        <dgm:presLayoutVars>
          <dgm:bulletEnabled val="1"/>
        </dgm:presLayoutVars>
      </dgm:prSet>
      <dgm:spPr/>
    </dgm:pt>
    <dgm:pt modelId="{A37EB09E-0A85-4A2E-A61F-73356EED83D4}" type="pres">
      <dgm:prSet presAssocID="{B33667EC-F1AF-439C-AB39-5DEED0131A68}" presName="dummy" presStyleCnt="0"/>
      <dgm:spPr/>
    </dgm:pt>
    <dgm:pt modelId="{875294E6-19B9-4C67-A0E8-E95B5B93EAFE}" type="pres">
      <dgm:prSet presAssocID="{B7DD3262-B57B-4583-A8DF-C310D5153531}" presName="sibTrans" presStyleLbl="sibTrans2D1" presStyleIdx="0" presStyleCnt="3"/>
      <dgm:spPr/>
    </dgm:pt>
    <dgm:pt modelId="{C524A54B-A6A5-41C4-B303-90660870947C}" type="pres">
      <dgm:prSet presAssocID="{5E731DEA-C799-40AC-90D6-71345E0AAED7}" presName="node" presStyleLbl="node1" presStyleIdx="1" presStyleCnt="3">
        <dgm:presLayoutVars>
          <dgm:bulletEnabled val="1"/>
        </dgm:presLayoutVars>
      </dgm:prSet>
      <dgm:spPr/>
    </dgm:pt>
    <dgm:pt modelId="{BA2177AB-8948-439E-8DB8-48B085430078}" type="pres">
      <dgm:prSet presAssocID="{5E731DEA-C799-40AC-90D6-71345E0AAED7}" presName="dummy" presStyleCnt="0"/>
      <dgm:spPr/>
    </dgm:pt>
    <dgm:pt modelId="{43A5F2B9-01E0-45D0-98B1-F3244C1A7ED8}" type="pres">
      <dgm:prSet presAssocID="{8075BBE5-C948-4374-B0AA-519FDCB64014}" presName="sibTrans" presStyleLbl="sibTrans2D1" presStyleIdx="1" presStyleCnt="3"/>
      <dgm:spPr/>
    </dgm:pt>
    <dgm:pt modelId="{576079C1-F01E-43AB-B2AB-4D8C543F29E1}" type="pres">
      <dgm:prSet presAssocID="{FF954620-597B-4E11-9E34-A70D9BC0A0EE}" presName="node" presStyleLbl="node1" presStyleIdx="2" presStyleCnt="3">
        <dgm:presLayoutVars>
          <dgm:bulletEnabled val="1"/>
        </dgm:presLayoutVars>
      </dgm:prSet>
      <dgm:spPr/>
    </dgm:pt>
    <dgm:pt modelId="{B3775F7C-6460-4B6A-B4D5-A040DA4B869B}" type="pres">
      <dgm:prSet presAssocID="{FF954620-597B-4E11-9E34-A70D9BC0A0EE}" presName="dummy" presStyleCnt="0"/>
      <dgm:spPr/>
    </dgm:pt>
    <dgm:pt modelId="{596682B3-824B-4A25-BF9E-58FF82CE6F3F}" type="pres">
      <dgm:prSet presAssocID="{3E960F46-777F-47EA-B350-CC1E30CEFF88}" presName="sibTrans" presStyleLbl="sibTrans2D1" presStyleIdx="2" presStyleCnt="3"/>
      <dgm:spPr/>
    </dgm:pt>
  </dgm:ptLst>
  <dgm:cxnLst>
    <dgm:cxn modelId="{1EBCB31D-6420-4BAE-95F2-F111A28AB527}" type="presOf" srcId="{58497FDB-ABB8-4B42-A35D-D95866E8C607}" destId="{0DF4DCEE-DF56-4AC7-AC3E-1B0A468F02AA}" srcOrd="0" destOrd="0" presId="urn:microsoft.com/office/officeart/2005/8/layout/radial6"/>
    <dgm:cxn modelId="{25DE7020-0136-4EA8-BF3B-B2CAE8D37A82}" type="presOf" srcId="{B9196A01-96A2-4861-B524-68DF314C7510}" destId="{5056E464-37C7-4DE1-9922-55F2BE5658FC}" srcOrd="0" destOrd="0" presId="urn:microsoft.com/office/officeart/2005/8/layout/radial6"/>
    <dgm:cxn modelId="{899AE543-C460-45F7-A027-8EC14D78A59B}" type="presOf" srcId="{8075BBE5-C948-4374-B0AA-519FDCB64014}" destId="{43A5F2B9-01E0-45D0-98B1-F3244C1A7ED8}" srcOrd="0" destOrd="0" presId="urn:microsoft.com/office/officeart/2005/8/layout/radial6"/>
    <dgm:cxn modelId="{C563F845-E1B1-4923-B2A2-71477828EC1A}" type="presOf" srcId="{B33667EC-F1AF-439C-AB39-5DEED0131A68}" destId="{8B39B361-BF79-4D37-9F90-5DD45330117F}" srcOrd="0" destOrd="0" presId="urn:microsoft.com/office/officeart/2005/8/layout/radial6"/>
    <dgm:cxn modelId="{CF0FBB4B-B107-4D20-B527-FC63BFDC651A}" type="presOf" srcId="{FF954620-597B-4E11-9E34-A70D9BC0A0EE}" destId="{576079C1-F01E-43AB-B2AB-4D8C543F29E1}" srcOrd="0" destOrd="0" presId="urn:microsoft.com/office/officeart/2005/8/layout/radial6"/>
    <dgm:cxn modelId="{39588370-67A0-4BC4-B6CC-86C568846954}" type="presOf" srcId="{B7DD3262-B57B-4583-A8DF-C310D5153531}" destId="{875294E6-19B9-4C67-A0E8-E95B5B93EAFE}" srcOrd="0" destOrd="0" presId="urn:microsoft.com/office/officeart/2005/8/layout/radial6"/>
    <dgm:cxn modelId="{2CFC7376-0490-478E-8E8C-82649451A8EC}" srcId="{58497FDB-ABB8-4B42-A35D-D95866E8C607}" destId="{B33667EC-F1AF-439C-AB39-5DEED0131A68}" srcOrd="0" destOrd="0" parTransId="{B1FBCC58-C7D5-4B35-A1BA-48AF28EF1BD0}" sibTransId="{B7DD3262-B57B-4583-A8DF-C310D5153531}"/>
    <dgm:cxn modelId="{91F3E47B-985B-47EB-B1BB-7F88AC0E54C3}" srcId="{B9196A01-96A2-4861-B524-68DF314C7510}" destId="{58497FDB-ABB8-4B42-A35D-D95866E8C607}" srcOrd="0" destOrd="0" parTransId="{F14258AF-E54E-465C-B71C-90E638DE46A4}" sibTransId="{234EB40A-8D8A-458F-A64A-62D6D6FBF92B}"/>
    <dgm:cxn modelId="{0EEE4FBC-6F6A-40ED-80A8-4E9E80B6501F}" srcId="{58497FDB-ABB8-4B42-A35D-D95866E8C607}" destId="{FF954620-597B-4E11-9E34-A70D9BC0A0EE}" srcOrd="2" destOrd="0" parTransId="{5469F97D-4C2D-4AAA-A889-17650A712A21}" sibTransId="{3E960F46-777F-47EA-B350-CC1E30CEFF88}"/>
    <dgm:cxn modelId="{EE1FDBC8-A5F5-4277-A94A-0888E7FAC959}" type="presOf" srcId="{5E731DEA-C799-40AC-90D6-71345E0AAED7}" destId="{C524A54B-A6A5-41C4-B303-90660870947C}" srcOrd="0" destOrd="0" presId="urn:microsoft.com/office/officeart/2005/8/layout/radial6"/>
    <dgm:cxn modelId="{60E54DE5-9A8B-47DB-9282-75C1A094891F}" type="presOf" srcId="{3E960F46-777F-47EA-B350-CC1E30CEFF88}" destId="{596682B3-824B-4A25-BF9E-58FF82CE6F3F}" srcOrd="0" destOrd="0" presId="urn:microsoft.com/office/officeart/2005/8/layout/radial6"/>
    <dgm:cxn modelId="{CCDED7E7-6ECA-4738-8B6F-133FF9A4A859}" srcId="{58497FDB-ABB8-4B42-A35D-D95866E8C607}" destId="{5E731DEA-C799-40AC-90D6-71345E0AAED7}" srcOrd="1" destOrd="0" parTransId="{8E3B646A-746F-4472-B1CC-669F2305BDF6}" sibTransId="{8075BBE5-C948-4374-B0AA-519FDCB64014}"/>
    <dgm:cxn modelId="{2F2C625C-491E-4E8B-BBCC-4BCB4FA2FE5A}" type="presParOf" srcId="{5056E464-37C7-4DE1-9922-55F2BE5658FC}" destId="{0DF4DCEE-DF56-4AC7-AC3E-1B0A468F02AA}" srcOrd="0" destOrd="0" presId="urn:microsoft.com/office/officeart/2005/8/layout/radial6"/>
    <dgm:cxn modelId="{1D0B0DA9-1FBB-47B4-93B8-05C6147FC95F}" type="presParOf" srcId="{5056E464-37C7-4DE1-9922-55F2BE5658FC}" destId="{8B39B361-BF79-4D37-9F90-5DD45330117F}" srcOrd="1" destOrd="0" presId="urn:microsoft.com/office/officeart/2005/8/layout/radial6"/>
    <dgm:cxn modelId="{E170E87D-DB04-45B1-93B9-2B874BEC3A62}" type="presParOf" srcId="{5056E464-37C7-4DE1-9922-55F2BE5658FC}" destId="{A37EB09E-0A85-4A2E-A61F-73356EED83D4}" srcOrd="2" destOrd="0" presId="urn:microsoft.com/office/officeart/2005/8/layout/radial6"/>
    <dgm:cxn modelId="{3D52A845-012D-473B-9D69-5AB15C0D4475}" type="presParOf" srcId="{5056E464-37C7-4DE1-9922-55F2BE5658FC}" destId="{875294E6-19B9-4C67-A0E8-E95B5B93EAFE}" srcOrd="3" destOrd="0" presId="urn:microsoft.com/office/officeart/2005/8/layout/radial6"/>
    <dgm:cxn modelId="{AF673D42-9AAC-4AFD-A896-D9BE663B3E20}" type="presParOf" srcId="{5056E464-37C7-4DE1-9922-55F2BE5658FC}" destId="{C524A54B-A6A5-41C4-B303-90660870947C}" srcOrd="4" destOrd="0" presId="urn:microsoft.com/office/officeart/2005/8/layout/radial6"/>
    <dgm:cxn modelId="{BCB50CE7-79C8-466E-A3B9-942D51499304}" type="presParOf" srcId="{5056E464-37C7-4DE1-9922-55F2BE5658FC}" destId="{BA2177AB-8948-439E-8DB8-48B085430078}" srcOrd="5" destOrd="0" presId="urn:microsoft.com/office/officeart/2005/8/layout/radial6"/>
    <dgm:cxn modelId="{2A21A144-7CD7-4F2E-B814-1C9366280648}" type="presParOf" srcId="{5056E464-37C7-4DE1-9922-55F2BE5658FC}" destId="{43A5F2B9-01E0-45D0-98B1-F3244C1A7ED8}" srcOrd="6" destOrd="0" presId="urn:microsoft.com/office/officeart/2005/8/layout/radial6"/>
    <dgm:cxn modelId="{6EBCC408-71A4-4F2D-BFDC-F631A8FAA8FA}" type="presParOf" srcId="{5056E464-37C7-4DE1-9922-55F2BE5658FC}" destId="{576079C1-F01E-43AB-B2AB-4D8C543F29E1}" srcOrd="7" destOrd="0" presId="urn:microsoft.com/office/officeart/2005/8/layout/radial6"/>
    <dgm:cxn modelId="{FDB41073-A870-4490-816D-850F3C29E0E1}" type="presParOf" srcId="{5056E464-37C7-4DE1-9922-55F2BE5658FC}" destId="{B3775F7C-6460-4B6A-B4D5-A040DA4B869B}" srcOrd="8" destOrd="0" presId="urn:microsoft.com/office/officeart/2005/8/layout/radial6"/>
    <dgm:cxn modelId="{54F55FD8-BF04-409B-825D-E1511BB83228}" type="presParOf" srcId="{5056E464-37C7-4DE1-9922-55F2BE5658FC}" destId="{596682B3-824B-4A25-BF9E-58FF82CE6F3F}"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196A01-96A2-4861-B524-68DF314C751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pPr rtl="1"/>
          <a:endParaRPr lang="ar-SA"/>
        </a:p>
      </dgm:t>
    </dgm:pt>
    <dgm:pt modelId="{58497FDB-ABB8-4B42-A35D-D95866E8C607}">
      <dgm:prSet phldrT="[نص]"/>
      <dgm:spPr/>
      <dgm:t>
        <a:bodyPr/>
        <a:lstStyle/>
        <a:p>
          <a:pPr rtl="1"/>
          <a:r>
            <a:rPr lang="ar-SA" dirty="0"/>
            <a:t>تسويق المشاريع</a:t>
          </a:r>
        </a:p>
      </dgm:t>
    </dgm:pt>
    <dgm:pt modelId="{F14258AF-E54E-465C-B71C-90E638DE46A4}" type="parTrans" cxnId="{91F3E47B-985B-47EB-B1BB-7F88AC0E54C3}">
      <dgm:prSet/>
      <dgm:spPr/>
      <dgm:t>
        <a:bodyPr/>
        <a:lstStyle/>
        <a:p>
          <a:pPr rtl="1"/>
          <a:endParaRPr lang="ar-SA"/>
        </a:p>
      </dgm:t>
    </dgm:pt>
    <dgm:pt modelId="{234EB40A-8D8A-458F-A64A-62D6D6FBF92B}" type="sibTrans" cxnId="{91F3E47B-985B-47EB-B1BB-7F88AC0E54C3}">
      <dgm:prSet/>
      <dgm:spPr/>
      <dgm:t>
        <a:bodyPr/>
        <a:lstStyle/>
        <a:p>
          <a:pPr rtl="1"/>
          <a:endParaRPr lang="ar-SA"/>
        </a:p>
      </dgm:t>
    </dgm:pt>
    <dgm:pt modelId="{B33667EC-F1AF-439C-AB39-5DEED0131A68}">
      <dgm:prSet phldrT="[نص]"/>
      <dgm:spPr/>
      <dgm:t>
        <a:bodyPr/>
        <a:lstStyle/>
        <a:p>
          <a:pPr rtl="1"/>
          <a:r>
            <a:rPr lang="ar-SA" dirty="0"/>
            <a:t>الترويج</a:t>
          </a:r>
        </a:p>
      </dgm:t>
    </dgm:pt>
    <dgm:pt modelId="{B1FBCC58-C7D5-4B35-A1BA-48AF28EF1BD0}" type="parTrans" cxnId="{2CFC7376-0490-478E-8E8C-82649451A8EC}">
      <dgm:prSet/>
      <dgm:spPr/>
      <dgm:t>
        <a:bodyPr/>
        <a:lstStyle/>
        <a:p>
          <a:pPr rtl="1"/>
          <a:endParaRPr lang="ar-SA"/>
        </a:p>
      </dgm:t>
    </dgm:pt>
    <dgm:pt modelId="{B7DD3262-B57B-4583-A8DF-C310D5153531}" type="sibTrans" cxnId="{2CFC7376-0490-478E-8E8C-82649451A8EC}">
      <dgm:prSet/>
      <dgm:spPr/>
      <dgm:t>
        <a:bodyPr/>
        <a:lstStyle/>
        <a:p>
          <a:pPr rtl="1"/>
          <a:endParaRPr lang="ar-SA"/>
        </a:p>
      </dgm:t>
    </dgm:pt>
    <dgm:pt modelId="{5E731DEA-C799-40AC-90D6-71345E0AAED7}">
      <dgm:prSet phldrT="[نص]"/>
      <dgm:spPr/>
      <dgm:t>
        <a:bodyPr/>
        <a:lstStyle/>
        <a:p>
          <a:pPr rtl="1"/>
          <a:r>
            <a:rPr lang="ar-SA" dirty="0"/>
            <a:t>العميل</a:t>
          </a:r>
        </a:p>
      </dgm:t>
    </dgm:pt>
    <dgm:pt modelId="{8E3B646A-746F-4472-B1CC-669F2305BDF6}" type="parTrans" cxnId="{CCDED7E7-6ECA-4738-8B6F-133FF9A4A859}">
      <dgm:prSet/>
      <dgm:spPr/>
      <dgm:t>
        <a:bodyPr/>
        <a:lstStyle/>
        <a:p>
          <a:pPr rtl="1"/>
          <a:endParaRPr lang="ar-SA"/>
        </a:p>
      </dgm:t>
    </dgm:pt>
    <dgm:pt modelId="{8075BBE5-C948-4374-B0AA-519FDCB64014}" type="sibTrans" cxnId="{CCDED7E7-6ECA-4738-8B6F-133FF9A4A859}">
      <dgm:prSet/>
      <dgm:spPr/>
      <dgm:t>
        <a:bodyPr/>
        <a:lstStyle/>
        <a:p>
          <a:pPr rtl="1"/>
          <a:endParaRPr lang="ar-SA"/>
        </a:p>
      </dgm:t>
    </dgm:pt>
    <dgm:pt modelId="{FF954620-597B-4E11-9E34-A70D9BC0A0EE}">
      <dgm:prSet phldrT="[نص]"/>
      <dgm:spPr/>
      <dgm:t>
        <a:bodyPr/>
        <a:lstStyle/>
        <a:p>
          <a:pPr rtl="1"/>
          <a:r>
            <a:rPr lang="ar-SA" dirty="0"/>
            <a:t>التسعير</a:t>
          </a:r>
        </a:p>
      </dgm:t>
    </dgm:pt>
    <dgm:pt modelId="{5469F97D-4C2D-4AAA-A889-17650A712A21}" type="parTrans" cxnId="{0EEE4FBC-6F6A-40ED-80A8-4E9E80B6501F}">
      <dgm:prSet/>
      <dgm:spPr/>
      <dgm:t>
        <a:bodyPr/>
        <a:lstStyle/>
        <a:p>
          <a:pPr rtl="1"/>
          <a:endParaRPr lang="ar-SA"/>
        </a:p>
      </dgm:t>
    </dgm:pt>
    <dgm:pt modelId="{3E960F46-777F-47EA-B350-CC1E30CEFF88}" type="sibTrans" cxnId="{0EEE4FBC-6F6A-40ED-80A8-4E9E80B6501F}">
      <dgm:prSet/>
      <dgm:spPr/>
      <dgm:t>
        <a:bodyPr/>
        <a:lstStyle/>
        <a:p>
          <a:pPr rtl="1"/>
          <a:endParaRPr lang="ar-SA"/>
        </a:p>
      </dgm:t>
    </dgm:pt>
    <dgm:pt modelId="{83C55C3C-B47F-48CC-94EF-5A160D68DBC7}">
      <dgm:prSet phldrT="[نص]"/>
      <dgm:spPr/>
      <dgm:t>
        <a:bodyPr/>
        <a:lstStyle/>
        <a:p>
          <a:pPr rtl="1"/>
          <a:r>
            <a:rPr lang="ar-SA" dirty="0"/>
            <a:t>المقر</a:t>
          </a:r>
        </a:p>
      </dgm:t>
    </dgm:pt>
    <dgm:pt modelId="{39F5C88C-11D4-4741-98C6-361EFD6D533D}" type="parTrans" cxnId="{54B51BCC-7342-4388-BD41-9A249FB4FDE7}">
      <dgm:prSet/>
      <dgm:spPr/>
      <dgm:t>
        <a:bodyPr/>
        <a:lstStyle/>
        <a:p>
          <a:pPr rtl="1"/>
          <a:endParaRPr lang="ar-SA"/>
        </a:p>
      </dgm:t>
    </dgm:pt>
    <dgm:pt modelId="{6AE93EE8-C5FF-475A-9AF0-29EBA3EEDC33}" type="sibTrans" cxnId="{54B51BCC-7342-4388-BD41-9A249FB4FDE7}">
      <dgm:prSet/>
      <dgm:spPr/>
      <dgm:t>
        <a:bodyPr/>
        <a:lstStyle/>
        <a:p>
          <a:pPr rtl="1"/>
          <a:endParaRPr lang="ar-SA"/>
        </a:p>
      </dgm:t>
    </dgm:pt>
    <dgm:pt modelId="{5056E464-37C7-4DE1-9922-55F2BE5658FC}" type="pres">
      <dgm:prSet presAssocID="{B9196A01-96A2-4861-B524-68DF314C7510}" presName="Name0" presStyleCnt="0">
        <dgm:presLayoutVars>
          <dgm:chMax val="1"/>
          <dgm:dir/>
          <dgm:animLvl val="ctr"/>
          <dgm:resizeHandles val="exact"/>
        </dgm:presLayoutVars>
      </dgm:prSet>
      <dgm:spPr/>
    </dgm:pt>
    <dgm:pt modelId="{0DF4DCEE-DF56-4AC7-AC3E-1B0A468F02AA}" type="pres">
      <dgm:prSet presAssocID="{58497FDB-ABB8-4B42-A35D-D95866E8C607}" presName="centerShape" presStyleLbl="node0" presStyleIdx="0" presStyleCnt="1"/>
      <dgm:spPr/>
    </dgm:pt>
    <dgm:pt modelId="{8B39B361-BF79-4D37-9F90-5DD45330117F}" type="pres">
      <dgm:prSet presAssocID="{B33667EC-F1AF-439C-AB39-5DEED0131A68}" presName="node" presStyleLbl="node1" presStyleIdx="0" presStyleCnt="4">
        <dgm:presLayoutVars>
          <dgm:bulletEnabled val="1"/>
        </dgm:presLayoutVars>
      </dgm:prSet>
      <dgm:spPr/>
    </dgm:pt>
    <dgm:pt modelId="{A37EB09E-0A85-4A2E-A61F-73356EED83D4}" type="pres">
      <dgm:prSet presAssocID="{B33667EC-F1AF-439C-AB39-5DEED0131A68}" presName="dummy" presStyleCnt="0"/>
      <dgm:spPr/>
    </dgm:pt>
    <dgm:pt modelId="{875294E6-19B9-4C67-A0E8-E95B5B93EAFE}" type="pres">
      <dgm:prSet presAssocID="{B7DD3262-B57B-4583-A8DF-C310D5153531}" presName="sibTrans" presStyleLbl="sibTrans2D1" presStyleIdx="0" presStyleCnt="4"/>
      <dgm:spPr/>
    </dgm:pt>
    <dgm:pt modelId="{C524A54B-A6A5-41C4-B303-90660870947C}" type="pres">
      <dgm:prSet presAssocID="{5E731DEA-C799-40AC-90D6-71345E0AAED7}" presName="node" presStyleLbl="node1" presStyleIdx="1" presStyleCnt="4">
        <dgm:presLayoutVars>
          <dgm:bulletEnabled val="1"/>
        </dgm:presLayoutVars>
      </dgm:prSet>
      <dgm:spPr/>
    </dgm:pt>
    <dgm:pt modelId="{BA2177AB-8948-439E-8DB8-48B085430078}" type="pres">
      <dgm:prSet presAssocID="{5E731DEA-C799-40AC-90D6-71345E0AAED7}" presName="dummy" presStyleCnt="0"/>
      <dgm:spPr/>
    </dgm:pt>
    <dgm:pt modelId="{43A5F2B9-01E0-45D0-98B1-F3244C1A7ED8}" type="pres">
      <dgm:prSet presAssocID="{8075BBE5-C948-4374-B0AA-519FDCB64014}" presName="sibTrans" presStyleLbl="sibTrans2D1" presStyleIdx="1" presStyleCnt="4"/>
      <dgm:spPr/>
    </dgm:pt>
    <dgm:pt modelId="{576079C1-F01E-43AB-B2AB-4D8C543F29E1}" type="pres">
      <dgm:prSet presAssocID="{FF954620-597B-4E11-9E34-A70D9BC0A0EE}" presName="node" presStyleLbl="node1" presStyleIdx="2" presStyleCnt="4">
        <dgm:presLayoutVars>
          <dgm:bulletEnabled val="1"/>
        </dgm:presLayoutVars>
      </dgm:prSet>
      <dgm:spPr/>
    </dgm:pt>
    <dgm:pt modelId="{B3775F7C-6460-4B6A-B4D5-A040DA4B869B}" type="pres">
      <dgm:prSet presAssocID="{FF954620-597B-4E11-9E34-A70D9BC0A0EE}" presName="dummy" presStyleCnt="0"/>
      <dgm:spPr/>
    </dgm:pt>
    <dgm:pt modelId="{596682B3-824B-4A25-BF9E-58FF82CE6F3F}" type="pres">
      <dgm:prSet presAssocID="{3E960F46-777F-47EA-B350-CC1E30CEFF88}" presName="sibTrans" presStyleLbl="sibTrans2D1" presStyleIdx="2" presStyleCnt="4"/>
      <dgm:spPr/>
    </dgm:pt>
    <dgm:pt modelId="{A6EB8BC4-DE3F-4CDE-8933-086D88C3DB5A}" type="pres">
      <dgm:prSet presAssocID="{83C55C3C-B47F-48CC-94EF-5A160D68DBC7}" presName="node" presStyleLbl="node1" presStyleIdx="3" presStyleCnt="4">
        <dgm:presLayoutVars>
          <dgm:bulletEnabled val="1"/>
        </dgm:presLayoutVars>
      </dgm:prSet>
      <dgm:spPr/>
    </dgm:pt>
    <dgm:pt modelId="{9D2D23CE-0631-4A56-872E-056B7875F839}" type="pres">
      <dgm:prSet presAssocID="{83C55C3C-B47F-48CC-94EF-5A160D68DBC7}" presName="dummy" presStyleCnt="0"/>
      <dgm:spPr/>
    </dgm:pt>
    <dgm:pt modelId="{4A86A081-9E69-43FC-B9A7-D7B29AEC1BF1}" type="pres">
      <dgm:prSet presAssocID="{6AE93EE8-C5FF-475A-9AF0-29EBA3EEDC33}" presName="sibTrans" presStyleLbl="sibTrans2D1" presStyleIdx="3" presStyleCnt="4"/>
      <dgm:spPr/>
    </dgm:pt>
  </dgm:ptLst>
  <dgm:cxnLst>
    <dgm:cxn modelId="{1EBCB31D-6420-4BAE-95F2-F111A28AB527}" type="presOf" srcId="{58497FDB-ABB8-4B42-A35D-D95866E8C607}" destId="{0DF4DCEE-DF56-4AC7-AC3E-1B0A468F02AA}" srcOrd="0" destOrd="0" presId="urn:microsoft.com/office/officeart/2005/8/layout/radial6"/>
    <dgm:cxn modelId="{25DE7020-0136-4EA8-BF3B-B2CAE8D37A82}" type="presOf" srcId="{B9196A01-96A2-4861-B524-68DF314C7510}" destId="{5056E464-37C7-4DE1-9922-55F2BE5658FC}" srcOrd="0" destOrd="0" presId="urn:microsoft.com/office/officeart/2005/8/layout/radial6"/>
    <dgm:cxn modelId="{899AE543-C460-45F7-A027-8EC14D78A59B}" type="presOf" srcId="{8075BBE5-C948-4374-B0AA-519FDCB64014}" destId="{43A5F2B9-01E0-45D0-98B1-F3244C1A7ED8}" srcOrd="0" destOrd="0" presId="urn:microsoft.com/office/officeart/2005/8/layout/radial6"/>
    <dgm:cxn modelId="{48916565-E5AD-40C8-80D9-86A4CC1E499E}" type="presOf" srcId="{6AE93EE8-C5FF-475A-9AF0-29EBA3EEDC33}" destId="{4A86A081-9E69-43FC-B9A7-D7B29AEC1BF1}" srcOrd="0" destOrd="0" presId="urn:microsoft.com/office/officeart/2005/8/layout/radial6"/>
    <dgm:cxn modelId="{C563F845-E1B1-4923-B2A2-71477828EC1A}" type="presOf" srcId="{B33667EC-F1AF-439C-AB39-5DEED0131A68}" destId="{8B39B361-BF79-4D37-9F90-5DD45330117F}" srcOrd="0" destOrd="0" presId="urn:microsoft.com/office/officeart/2005/8/layout/radial6"/>
    <dgm:cxn modelId="{CF0FBB4B-B107-4D20-B527-FC63BFDC651A}" type="presOf" srcId="{FF954620-597B-4E11-9E34-A70D9BC0A0EE}" destId="{576079C1-F01E-43AB-B2AB-4D8C543F29E1}" srcOrd="0" destOrd="0" presId="urn:microsoft.com/office/officeart/2005/8/layout/radial6"/>
    <dgm:cxn modelId="{39588370-67A0-4BC4-B6CC-86C568846954}" type="presOf" srcId="{B7DD3262-B57B-4583-A8DF-C310D5153531}" destId="{875294E6-19B9-4C67-A0E8-E95B5B93EAFE}" srcOrd="0" destOrd="0" presId="urn:microsoft.com/office/officeart/2005/8/layout/radial6"/>
    <dgm:cxn modelId="{2CFC7376-0490-478E-8E8C-82649451A8EC}" srcId="{58497FDB-ABB8-4B42-A35D-D95866E8C607}" destId="{B33667EC-F1AF-439C-AB39-5DEED0131A68}" srcOrd="0" destOrd="0" parTransId="{B1FBCC58-C7D5-4B35-A1BA-48AF28EF1BD0}" sibTransId="{B7DD3262-B57B-4583-A8DF-C310D5153531}"/>
    <dgm:cxn modelId="{91F3E47B-985B-47EB-B1BB-7F88AC0E54C3}" srcId="{B9196A01-96A2-4861-B524-68DF314C7510}" destId="{58497FDB-ABB8-4B42-A35D-D95866E8C607}" srcOrd="0" destOrd="0" parTransId="{F14258AF-E54E-465C-B71C-90E638DE46A4}" sibTransId="{234EB40A-8D8A-458F-A64A-62D6D6FBF92B}"/>
    <dgm:cxn modelId="{0EEE4FBC-6F6A-40ED-80A8-4E9E80B6501F}" srcId="{58497FDB-ABB8-4B42-A35D-D95866E8C607}" destId="{FF954620-597B-4E11-9E34-A70D9BC0A0EE}" srcOrd="2" destOrd="0" parTransId="{5469F97D-4C2D-4AAA-A889-17650A712A21}" sibTransId="{3E960F46-777F-47EA-B350-CC1E30CEFF88}"/>
    <dgm:cxn modelId="{EE1FDBC8-A5F5-4277-A94A-0888E7FAC959}" type="presOf" srcId="{5E731DEA-C799-40AC-90D6-71345E0AAED7}" destId="{C524A54B-A6A5-41C4-B303-90660870947C}" srcOrd="0" destOrd="0" presId="urn:microsoft.com/office/officeart/2005/8/layout/radial6"/>
    <dgm:cxn modelId="{54B51BCC-7342-4388-BD41-9A249FB4FDE7}" srcId="{58497FDB-ABB8-4B42-A35D-D95866E8C607}" destId="{83C55C3C-B47F-48CC-94EF-5A160D68DBC7}" srcOrd="3" destOrd="0" parTransId="{39F5C88C-11D4-4741-98C6-361EFD6D533D}" sibTransId="{6AE93EE8-C5FF-475A-9AF0-29EBA3EEDC33}"/>
    <dgm:cxn modelId="{F65D1AD3-8385-4C9B-9A1B-DE052213C9C0}" type="presOf" srcId="{83C55C3C-B47F-48CC-94EF-5A160D68DBC7}" destId="{A6EB8BC4-DE3F-4CDE-8933-086D88C3DB5A}" srcOrd="0" destOrd="0" presId="urn:microsoft.com/office/officeart/2005/8/layout/radial6"/>
    <dgm:cxn modelId="{60E54DE5-9A8B-47DB-9282-75C1A094891F}" type="presOf" srcId="{3E960F46-777F-47EA-B350-CC1E30CEFF88}" destId="{596682B3-824B-4A25-BF9E-58FF82CE6F3F}" srcOrd="0" destOrd="0" presId="urn:microsoft.com/office/officeart/2005/8/layout/radial6"/>
    <dgm:cxn modelId="{CCDED7E7-6ECA-4738-8B6F-133FF9A4A859}" srcId="{58497FDB-ABB8-4B42-A35D-D95866E8C607}" destId="{5E731DEA-C799-40AC-90D6-71345E0AAED7}" srcOrd="1" destOrd="0" parTransId="{8E3B646A-746F-4472-B1CC-669F2305BDF6}" sibTransId="{8075BBE5-C948-4374-B0AA-519FDCB64014}"/>
    <dgm:cxn modelId="{2F2C625C-491E-4E8B-BBCC-4BCB4FA2FE5A}" type="presParOf" srcId="{5056E464-37C7-4DE1-9922-55F2BE5658FC}" destId="{0DF4DCEE-DF56-4AC7-AC3E-1B0A468F02AA}" srcOrd="0" destOrd="0" presId="urn:microsoft.com/office/officeart/2005/8/layout/radial6"/>
    <dgm:cxn modelId="{1D0B0DA9-1FBB-47B4-93B8-05C6147FC95F}" type="presParOf" srcId="{5056E464-37C7-4DE1-9922-55F2BE5658FC}" destId="{8B39B361-BF79-4D37-9F90-5DD45330117F}" srcOrd="1" destOrd="0" presId="urn:microsoft.com/office/officeart/2005/8/layout/radial6"/>
    <dgm:cxn modelId="{E170E87D-DB04-45B1-93B9-2B874BEC3A62}" type="presParOf" srcId="{5056E464-37C7-4DE1-9922-55F2BE5658FC}" destId="{A37EB09E-0A85-4A2E-A61F-73356EED83D4}" srcOrd="2" destOrd="0" presId="urn:microsoft.com/office/officeart/2005/8/layout/radial6"/>
    <dgm:cxn modelId="{3D52A845-012D-473B-9D69-5AB15C0D4475}" type="presParOf" srcId="{5056E464-37C7-4DE1-9922-55F2BE5658FC}" destId="{875294E6-19B9-4C67-A0E8-E95B5B93EAFE}" srcOrd="3" destOrd="0" presId="urn:microsoft.com/office/officeart/2005/8/layout/radial6"/>
    <dgm:cxn modelId="{AF673D42-9AAC-4AFD-A896-D9BE663B3E20}" type="presParOf" srcId="{5056E464-37C7-4DE1-9922-55F2BE5658FC}" destId="{C524A54B-A6A5-41C4-B303-90660870947C}" srcOrd="4" destOrd="0" presId="urn:microsoft.com/office/officeart/2005/8/layout/radial6"/>
    <dgm:cxn modelId="{BCB50CE7-79C8-466E-A3B9-942D51499304}" type="presParOf" srcId="{5056E464-37C7-4DE1-9922-55F2BE5658FC}" destId="{BA2177AB-8948-439E-8DB8-48B085430078}" srcOrd="5" destOrd="0" presId="urn:microsoft.com/office/officeart/2005/8/layout/radial6"/>
    <dgm:cxn modelId="{2A21A144-7CD7-4F2E-B814-1C9366280648}" type="presParOf" srcId="{5056E464-37C7-4DE1-9922-55F2BE5658FC}" destId="{43A5F2B9-01E0-45D0-98B1-F3244C1A7ED8}" srcOrd="6" destOrd="0" presId="urn:microsoft.com/office/officeart/2005/8/layout/radial6"/>
    <dgm:cxn modelId="{6EBCC408-71A4-4F2D-BFDC-F631A8FAA8FA}" type="presParOf" srcId="{5056E464-37C7-4DE1-9922-55F2BE5658FC}" destId="{576079C1-F01E-43AB-B2AB-4D8C543F29E1}" srcOrd="7" destOrd="0" presId="urn:microsoft.com/office/officeart/2005/8/layout/radial6"/>
    <dgm:cxn modelId="{FDB41073-A870-4490-816D-850F3C29E0E1}" type="presParOf" srcId="{5056E464-37C7-4DE1-9922-55F2BE5658FC}" destId="{B3775F7C-6460-4B6A-B4D5-A040DA4B869B}" srcOrd="8" destOrd="0" presId="urn:microsoft.com/office/officeart/2005/8/layout/radial6"/>
    <dgm:cxn modelId="{54F55FD8-BF04-409B-825D-E1511BB83228}" type="presParOf" srcId="{5056E464-37C7-4DE1-9922-55F2BE5658FC}" destId="{596682B3-824B-4A25-BF9E-58FF82CE6F3F}" srcOrd="9" destOrd="0" presId="urn:microsoft.com/office/officeart/2005/8/layout/radial6"/>
    <dgm:cxn modelId="{41F9F467-87AE-4072-9FCE-186E46D10AD9}" type="presParOf" srcId="{5056E464-37C7-4DE1-9922-55F2BE5658FC}" destId="{A6EB8BC4-DE3F-4CDE-8933-086D88C3DB5A}" srcOrd="10" destOrd="0" presId="urn:microsoft.com/office/officeart/2005/8/layout/radial6"/>
    <dgm:cxn modelId="{54CDF953-7129-4B37-9306-A35ACA55869E}" type="presParOf" srcId="{5056E464-37C7-4DE1-9922-55F2BE5658FC}" destId="{9D2D23CE-0631-4A56-872E-056B7875F839}" srcOrd="11" destOrd="0" presId="urn:microsoft.com/office/officeart/2005/8/layout/radial6"/>
    <dgm:cxn modelId="{9998AC7A-4D19-4D2A-9102-7E8A48CBE4B4}" type="presParOf" srcId="{5056E464-37C7-4DE1-9922-55F2BE5658FC}" destId="{4A86A081-9E69-43FC-B9A7-D7B29AEC1BF1}"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196A01-96A2-4861-B524-68DF314C751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pPr rtl="1"/>
          <a:endParaRPr lang="ar-SA"/>
        </a:p>
      </dgm:t>
    </dgm:pt>
    <dgm:pt modelId="{58497FDB-ABB8-4B42-A35D-D95866E8C607}">
      <dgm:prSet phldrT="[نص]"/>
      <dgm:spPr/>
      <dgm:t>
        <a:bodyPr/>
        <a:lstStyle/>
        <a:p>
          <a:pPr rtl="1"/>
          <a:r>
            <a:rPr lang="ar-SA" dirty="0"/>
            <a:t>الترويج</a:t>
          </a:r>
        </a:p>
      </dgm:t>
    </dgm:pt>
    <dgm:pt modelId="{F14258AF-E54E-465C-B71C-90E638DE46A4}" type="parTrans" cxnId="{91F3E47B-985B-47EB-B1BB-7F88AC0E54C3}">
      <dgm:prSet/>
      <dgm:spPr/>
      <dgm:t>
        <a:bodyPr/>
        <a:lstStyle/>
        <a:p>
          <a:pPr rtl="1"/>
          <a:endParaRPr lang="ar-SA"/>
        </a:p>
      </dgm:t>
    </dgm:pt>
    <dgm:pt modelId="{234EB40A-8D8A-458F-A64A-62D6D6FBF92B}" type="sibTrans" cxnId="{91F3E47B-985B-47EB-B1BB-7F88AC0E54C3}">
      <dgm:prSet/>
      <dgm:spPr/>
      <dgm:t>
        <a:bodyPr/>
        <a:lstStyle/>
        <a:p>
          <a:pPr rtl="1"/>
          <a:endParaRPr lang="ar-SA"/>
        </a:p>
      </dgm:t>
    </dgm:pt>
    <dgm:pt modelId="{B33667EC-F1AF-439C-AB39-5DEED0131A68}">
      <dgm:prSet phldrT="[نص]"/>
      <dgm:spPr/>
      <dgm:t>
        <a:bodyPr/>
        <a:lstStyle/>
        <a:p>
          <a:pPr rtl="1"/>
          <a:r>
            <a:rPr lang="ar-SA" dirty="0"/>
            <a:t>المزيج التسويقي</a:t>
          </a:r>
        </a:p>
      </dgm:t>
    </dgm:pt>
    <dgm:pt modelId="{B1FBCC58-C7D5-4B35-A1BA-48AF28EF1BD0}" type="parTrans" cxnId="{2CFC7376-0490-478E-8E8C-82649451A8EC}">
      <dgm:prSet/>
      <dgm:spPr/>
      <dgm:t>
        <a:bodyPr/>
        <a:lstStyle/>
        <a:p>
          <a:pPr rtl="1"/>
          <a:endParaRPr lang="ar-SA"/>
        </a:p>
      </dgm:t>
    </dgm:pt>
    <dgm:pt modelId="{B7DD3262-B57B-4583-A8DF-C310D5153531}" type="sibTrans" cxnId="{2CFC7376-0490-478E-8E8C-82649451A8EC}">
      <dgm:prSet/>
      <dgm:spPr/>
      <dgm:t>
        <a:bodyPr/>
        <a:lstStyle/>
        <a:p>
          <a:pPr rtl="1"/>
          <a:endParaRPr lang="ar-SA"/>
        </a:p>
      </dgm:t>
    </dgm:pt>
    <dgm:pt modelId="{5E731DEA-C799-40AC-90D6-71345E0AAED7}">
      <dgm:prSet phldrT="[نص]"/>
      <dgm:spPr/>
      <dgm:t>
        <a:bodyPr/>
        <a:lstStyle/>
        <a:p>
          <a:pPr rtl="1"/>
          <a:r>
            <a:rPr lang="ar-SA" dirty="0"/>
            <a:t>الترويج التقليدي</a:t>
          </a:r>
        </a:p>
      </dgm:t>
    </dgm:pt>
    <dgm:pt modelId="{8E3B646A-746F-4472-B1CC-669F2305BDF6}" type="parTrans" cxnId="{CCDED7E7-6ECA-4738-8B6F-133FF9A4A859}">
      <dgm:prSet/>
      <dgm:spPr/>
      <dgm:t>
        <a:bodyPr/>
        <a:lstStyle/>
        <a:p>
          <a:pPr rtl="1"/>
          <a:endParaRPr lang="ar-SA"/>
        </a:p>
      </dgm:t>
    </dgm:pt>
    <dgm:pt modelId="{8075BBE5-C948-4374-B0AA-519FDCB64014}" type="sibTrans" cxnId="{CCDED7E7-6ECA-4738-8B6F-133FF9A4A859}">
      <dgm:prSet/>
      <dgm:spPr/>
      <dgm:t>
        <a:bodyPr/>
        <a:lstStyle/>
        <a:p>
          <a:pPr rtl="1"/>
          <a:endParaRPr lang="ar-SA"/>
        </a:p>
      </dgm:t>
    </dgm:pt>
    <dgm:pt modelId="{FF954620-597B-4E11-9E34-A70D9BC0A0EE}">
      <dgm:prSet phldrT="[نص]"/>
      <dgm:spPr/>
      <dgm:t>
        <a:bodyPr/>
        <a:lstStyle/>
        <a:p>
          <a:pPr rtl="1"/>
          <a:r>
            <a:rPr lang="ar-SA" dirty="0"/>
            <a:t>الترويج الالكتروني</a:t>
          </a:r>
        </a:p>
      </dgm:t>
    </dgm:pt>
    <dgm:pt modelId="{5469F97D-4C2D-4AAA-A889-17650A712A21}" type="parTrans" cxnId="{0EEE4FBC-6F6A-40ED-80A8-4E9E80B6501F}">
      <dgm:prSet/>
      <dgm:spPr/>
      <dgm:t>
        <a:bodyPr/>
        <a:lstStyle/>
        <a:p>
          <a:pPr rtl="1"/>
          <a:endParaRPr lang="ar-SA"/>
        </a:p>
      </dgm:t>
    </dgm:pt>
    <dgm:pt modelId="{3E960F46-777F-47EA-B350-CC1E30CEFF88}" type="sibTrans" cxnId="{0EEE4FBC-6F6A-40ED-80A8-4E9E80B6501F}">
      <dgm:prSet/>
      <dgm:spPr/>
      <dgm:t>
        <a:bodyPr/>
        <a:lstStyle/>
        <a:p>
          <a:pPr rtl="1"/>
          <a:endParaRPr lang="ar-SA"/>
        </a:p>
      </dgm:t>
    </dgm:pt>
    <dgm:pt modelId="{83C55C3C-B47F-48CC-94EF-5A160D68DBC7}">
      <dgm:prSet phldrT="[نص]"/>
      <dgm:spPr/>
      <dgm:t>
        <a:bodyPr/>
        <a:lstStyle/>
        <a:p>
          <a:pPr rtl="1"/>
          <a:r>
            <a:rPr lang="ar-SA" dirty="0"/>
            <a:t>العائد على التسويق</a:t>
          </a:r>
        </a:p>
      </dgm:t>
    </dgm:pt>
    <dgm:pt modelId="{39F5C88C-11D4-4741-98C6-361EFD6D533D}" type="parTrans" cxnId="{54B51BCC-7342-4388-BD41-9A249FB4FDE7}">
      <dgm:prSet/>
      <dgm:spPr/>
      <dgm:t>
        <a:bodyPr/>
        <a:lstStyle/>
        <a:p>
          <a:pPr rtl="1"/>
          <a:endParaRPr lang="ar-SA"/>
        </a:p>
      </dgm:t>
    </dgm:pt>
    <dgm:pt modelId="{6AE93EE8-C5FF-475A-9AF0-29EBA3EEDC33}" type="sibTrans" cxnId="{54B51BCC-7342-4388-BD41-9A249FB4FDE7}">
      <dgm:prSet/>
      <dgm:spPr/>
      <dgm:t>
        <a:bodyPr/>
        <a:lstStyle/>
        <a:p>
          <a:pPr rtl="1"/>
          <a:endParaRPr lang="ar-SA"/>
        </a:p>
      </dgm:t>
    </dgm:pt>
    <dgm:pt modelId="{5056E464-37C7-4DE1-9922-55F2BE5658FC}" type="pres">
      <dgm:prSet presAssocID="{B9196A01-96A2-4861-B524-68DF314C7510}" presName="Name0" presStyleCnt="0">
        <dgm:presLayoutVars>
          <dgm:chMax val="1"/>
          <dgm:dir/>
          <dgm:animLvl val="ctr"/>
          <dgm:resizeHandles val="exact"/>
        </dgm:presLayoutVars>
      </dgm:prSet>
      <dgm:spPr/>
    </dgm:pt>
    <dgm:pt modelId="{0DF4DCEE-DF56-4AC7-AC3E-1B0A468F02AA}" type="pres">
      <dgm:prSet presAssocID="{58497FDB-ABB8-4B42-A35D-D95866E8C607}" presName="centerShape" presStyleLbl="node0" presStyleIdx="0" presStyleCnt="1"/>
      <dgm:spPr/>
    </dgm:pt>
    <dgm:pt modelId="{8B39B361-BF79-4D37-9F90-5DD45330117F}" type="pres">
      <dgm:prSet presAssocID="{B33667EC-F1AF-439C-AB39-5DEED0131A68}" presName="node" presStyleLbl="node1" presStyleIdx="0" presStyleCnt="4">
        <dgm:presLayoutVars>
          <dgm:bulletEnabled val="1"/>
        </dgm:presLayoutVars>
      </dgm:prSet>
      <dgm:spPr/>
    </dgm:pt>
    <dgm:pt modelId="{A37EB09E-0A85-4A2E-A61F-73356EED83D4}" type="pres">
      <dgm:prSet presAssocID="{B33667EC-F1AF-439C-AB39-5DEED0131A68}" presName="dummy" presStyleCnt="0"/>
      <dgm:spPr/>
    </dgm:pt>
    <dgm:pt modelId="{875294E6-19B9-4C67-A0E8-E95B5B93EAFE}" type="pres">
      <dgm:prSet presAssocID="{B7DD3262-B57B-4583-A8DF-C310D5153531}" presName="sibTrans" presStyleLbl="sibTrans2D1" presStyleIdx="0" presStyleCnt="4"/>
      <dgm:spPr/>
    </dgm:pt>
    <dgm:pt modelId="{C524A54B-A6A5-41C4-B303-90660870947C}" type="pres">
      <dgm:prSet presAssocID="{5E731DEA-C799-40AC-90D6-71345E0AAED7}" presName="node" presStyleLbl="node1" presStyleIdx="1" presStyleCnt="4">
        <dgm:presLayoutVars>
          <dgm:bulletEnabled val="1"/>
        </dgm:presLayoutVars>
      </dgm:prSet>
      <dgm:spPr/>
    </dgm:pt>
    <dgm:pt modelId="{BA2177AB-8948-439E-8DB8-48B085430078}" type="pres">
      <dgm:prSet presAssocID="{5E731DEA-C799-40AC-90D6-71345E0AAED7}" presName="dummy" presStyleCnt="0"/>
      <dgm:spPr/>
    </dgm:pt>
    <dgm:pt modelId="{43A5F2B9-01E0-45D0-98B1-F3244C1A7ED8}" type="pres">
      <dgm:prSet presAssocID="{8075BBE5-C948-4374-B0AA-519FDCB64014}" presName="sibTrans" presStyleLbl="sibTrans2D1" presStyleIdx="1" presStyleCnt="4"/>
      <dgm:spPr/>
    </dgm:pt>
    <dgm:pt modelId="{576079C1-F01E-43AB-B2AB-4D8C543F29E1}" type="pres">
      <dgm:prSet presAssocID="{FF954620-597B-4E11-9E34-A70D9BC0A0EE}" presName="node" presStyleLbl="node1" presStyleIdx="2" presStyleCnt="4">
        <dgm:presLayoutVars>
          <dgm:bulletEnabled val="1"/>
        </dgm:presLayoutVars>
      </dgm:prSet>
      <dgm:spPr/>
    </dgm:pt>
    <dgm:pt modelId="{B3775F7C-6460-4B6A-B4D5-A040DA4B869B}" type="pres">
      <dgm:prSet presAssocID="{FF954620-597B-4E11-9E34-A70D9BC0A0EE}" presName="dummy" presStyleCnt="0"/>
      <dgm:spPr/>
    </dgm:pt>
    <dgm:pt modelId="{596682B3-824B-4A25-BF9E-58FF82CE6F3F}" type="pres">
      <dgm:prSet presAssocID="{3E960F46-777F-47EA-B350-CC1E30CEFF88}" presName="sibTrans" presStyleLbl="sibTrans2D1" presStyleIdx="2" presStyleCnt="4"/>
      <dgm:spPr/>
    </dgm:pt>
    <dgm:pt modelId="{A6EB8BC4-DE3F-4CDE-8933-086D88C3DB5A}" type="pres">
      <dgm:prSet presAssocID="{83C55C3C-B47F-48CC-94EF-5A160D68DBC7}" presName="node" presStyleLbl="node1" presStyleIdx="3" presStyleCnt="4">
        <dgm:presLayoutVars>
          <dgm:bulletEnabled val="1"/>
        </dgm:presLayoutVars>
      </dgm:prSet>
      <dgm:spPr/>
    </dgm:pt>
    <dgm:pt modelId="{9D2D23CE-0631-4A56-872E-056B7875F839}" type="pres">
      <dgm:prSet presAssocID="{83C55C3C-B47F-48CC-94EF-5A160D68DBC7}" presName="dummy" presStyleCnt="0"/>
      <dgm:spPr/>
    </dgm:pt>
    <dgm:pt modelId="{4A86A081-9E69-43FC-B9A7-D7B29AEC1BF1}" type="pres">
      <dgm:prSet presAssocID="{6AE93EE8-C5FF-475A-9AF0-29EBA3EEDC33}" presName="sibTrans" presStyleLbl="sibTrans2D1" presStyleIdx="3" presStyleCnt="4"/>
      <dgm:spPr/>
    </dgm:pt>
  </dgm:ptLst>
  <dgm:cxnLst>
    <dgm:cxn modelId="{1EBCB31D-6420-4BAE-95F2-F111A28AB527}" type="presOf" srcId="{58497FDB-ABB8-4B42-A35D-D95866E8C607}" destId="{0DF4DCEE-DF56-4AC7-AC3E-1B0A468F02AA}" srcOrd="0" destOrd="0" presId="urn:microsoft.com/office/officeart/2005/8/layout/radial6"/>
    <dgm:cxn modelId="{25DE7020-0136-4EA8-BF3B-B2CAE8D37A82}" type="presOf" srcId="{B9196A01-96A2-4861-B524-68DF314C7510}" destId="{5056E464-37C7-4DE1-9922-55F2BE5658FC}" srcOrd="0" destOrd="0" presId="urn:microsoft.com/office/officeart/2005/8/layout/radial6"/>
    <dgm:cxn modelId="{899AE543-C460-45F7-A027-8EC14D78A59B}" type="presOf" srcId="{8075BBE5-C948-4374-B0AA-519FDCB64014}" destId="{43A5F2B9-01E0-45D0-98B1-F3244C1A7ED8}" srcOrd="0" destOrd="0" presId="urn:microsoft.com/office/officeart/2005/8/layout/radial6"/>
    <dgm:cxn modelId="{48916565-E5AD-40C8-80D9-86A4CC1E499E}" type="presOf" srcId="{6AE93EE8-C5FF-475A-9AF0-29EBA3EEDC33}" destId="{4A86A081-9E69-43FC-B9A7-D7B29AEC1BF1}" srcOrd="0" destOrd="0" presId="urn:microsoft.com/office/officeart/2005/8/layout/radial6"/>
    <dgm:cxn modelId="{C563F845-E1B1-4923-B2A2-71477828EC1A}" type="presOf" srcId="{B33667EC-F1AF-439C-AB39-5DEED0131A68}" destId="{8B39B361-BF79-4D37-9F90-5DD45330117F}" srcOrd="0" destOrd="0" presId="urn:microsoft.com/office/officeart/2005/8/layout/radial6"/>
    <dgm:cxn modelId="{CF0FBB4B-B107-4D20-B527-FC63BFDC651A}" type="presOf" srcId="{FF954620-597B-4E11-9E34-A70D9BC0A0EE}" destId="{576079C1-F01E-43AB-B2AB-4D8C543F29E1}" srcOrd="0" destOrd="0" presId="urn:microsoft.com/office/officeart/2005/8/layout/radial6"/>
    <dgm:cxn modelId="{39588370-67A0-4BC4-B6CC-86C568846954}" type="presOf" srcId="{B7DD3262-B57B-4583-A8DF-C310D5153531}" destId="{875294E6-19B9-4C67-A0E8-E95B5B93EAFE}" srcOrd="0" destOrd="0" presId="urn:microsoft.com/office/officeart/2005/8/layout/radial6"/>
    <dgm:cxn modelId="{2CFC7376-0490-478E-8E8C-82649451A8EC}" srcId="{58497FDB-ABB8-4B42-A35D-D95866E8C607}" destId="{B33667EC-F1AF-439C-AB39-5DEED0131A68}" srcOrd="0" destOrd="0" parTransId="{B1FBCC58-C7D5-4B35-A1BA-48AF28EF1BD0}" sibTransId="{B7DD3262-B57B-4583-A8DF-C310D5153531}"/>
    <dgm:cxn modelId="{91F3E47B-985B-47EB-B1BB-7F88AC0E54C3}" srcId="{B9196A01-96A2-4861-B524-68DF314C7510}" destId="{58497FDB-ABB8-4B42-A35D-D95866E8C607}" srcOrd="0" destOrd="0" parTransId="{F14258AF-E54E-465C-B71C-90E638DE46A4}" sibTransId="{234EB40A-8D8A-458F-A64A-62D6D6FBF92B}"/>
    <dgm:cxn modelId="{0EEE4FBC-6F6A-40ED-80A8-4E9E80B6501F}" srcId="{58497FDB-ABB8-4B42-A35D-D95866E8C607}" destId="{FF954620-597B-4E11-9E34-A70D9BC0A0EE}" srcOrd="2" destOrd="0" parTransId="{5469F97D-4C2D-4AAA-A889-17650A712A21}" sibTransId="{3E960F46-777F-47EA-B350-CC1E30CEFF88}"/>
    <dgm:cxn modelId="{EE1FDBC8-A5F5-4277-A94A-0888E7FAC959}" type="presOf" srcId="{5E731DEA-C799-40AC-90D6-71345E0AAED7}" destId="{C524A54B-A6A5-41C4-B303-90660870947C}" srcOrd="0" destOrd="0" presId="urn:microsoft.com/office/officeart/2005/8/layout/radial6"/>
    <dgm:cxn modelId="{54B51BCC-7342-4388-BD41-9A249FB4FDE7}" srcId="{58497FDB-ABB8-4B42-A35D-D95866E8C607}" destId="{83C55C3C-B47F-48CC-94EF-5A160D68DBC7}" srcOrd="3" destOrd="0" parTransId="{39F5C88C-11D4-4741-98C6-361EFD6D533D}" sibTransId="{6AE93EE8-C5FF-475A-9AF0-29EBA3EEDC33}"/>
    <dgm:cxn modelId="{F65D1AD3-8385-4C9B-9A1B-DE052213C9C0}" type="presOf" srcId="{83C55C3C-B47F-48CC-94EF-5A160D68DBC7}" destId="{A6EB8BC4-DE3F-4CDE-8933-086D88C3DB5A}" srcOrd="0" destOrd="0" presId="urn:microsoft.com/office/officeart/2005/8/layout/radial6"/>
    <dgm:cxn modelId="{60E54DE5-9A8B-47DB-9282-75C1A094891F}" type="presOf" srcId="{3E960F46-777F-47EA-B350-CC1E30CEFF88}" destId="{596682B3-824B-4A25-BF9E-58FF82CE6F3F}" srcOrd="0" destOrd="0" presId="urn:microsoft.com/office/officeart/2005/8/layout/radial6"/>
    <dgm:cxn modelId="{CCDED7E7-6ECA-4738-8B6F-133FF9A4A859}" srcId="{58497FDB-ABB8-4B42-A35D-D95866E8C607}" destId="{5E731DEA-C799-40AC-90D6-71345E0AAED7}" srcOrd="1" destOrd="0" parTransId="{8E3B646A-746F-4472-B1CC-669F2305BDF6}" sibTransId="{8075BBE5-C948-4374-B0AA-519FDCB64014}"/>
    <dgm:cxn modelId="{2F2C625C-491E-4E8B-BBCC-4BCB4FA2FE5A}" type="presParOf" srcId="{5056E464-37C7-4DE1-9922-55F2BE5658FC}" destId="{0DF4DCEE-DF56-4AC7-AC3E-1B0A468F02AA}" srcOrd="0" destOrd="0" presId="urn:microsoft.com/office/officeart/2005/8/layout/radial6"/>
    <dgm:cxn modelId="{1D0B0DA9-1FBB-47B4-93B8-05C6147FC95F}" type="presParOf" srcId="{5056E464-37C7-4DE1-9922-55F2BE5658FC}" destId="{8B39B361-BF79-4D37-9F90-5DD45330117F}" srcOrd="1" destOrd="0" presId="urn:microsoft.com/office/officeart/2005/8/layout/radial6"/>
    <dgm:cxn modelId="{E170E87D-DB04-45B1-93B9-2B874BEC3A62}" type="presParOf" srcId="{5056E464-37C7-4DE1-9922-55F2BE5658FC}" destId="{A37EB09E-0A85-4A2E-A61F-73356EED83D4}" srcOrd="2" destOrd="0" presId="urn:microsoft.com/office/officeart/2005/8/layout/radial6"/>
    <dgm:cxn modelId="{3D52A845-012D-473B-9D69-5AB15C0D4475}" type="presParOf" srcId="{5056E464-37C7-4DE1-9922-55F2BE5658FC}" destId="{875294E6-19B9-4C67-A0E8-E95B5B93EAFE}" srcOrd="3" destOrd="0" presId="urn:microsoft.com/office/officeart/2005/8/layout/radial6"/>
    <dgm:cxn modelId="{AF673D42-9AAC-4AFD-A896-D9BE663B3E20}" type="presParOf" srcId="{5056E464-37C7-4DE1-9922-55F2BE5658FC}" destId="{C524A54B-A6A5-41C4-B303-90660870947C}" srcOrd="4" destOrd="0" presId="urn:microsoft.com/office/officeart/2005/8/layout/radial6"/>
    <dgm:cxn modelId="{BCB50CE7-79C8-466E-A3B9-942D51499304}" type="presParOf" srcId="{5056E464-37C7-4DE1-9922-55F2BE5658FC}" destId="{BA2177AB-8948-439E-8DB8-48B085430078}" srcOrd="5" destOrd="0" presId="urn:microsoft.com/office/officeart/2005/8/layout/radial6"/>
    <dgm:cxn modelId="{2A21A144-7CD7-4F2E-B814-1C9366280648}" type="presParOf" srcId="{5056E464-37C7-4DE1-9922-55F2BE5658FC}" destId="{43A5F2B9-01E0-45D0-98B1-F3244C1A7ED8}" srcOrd="6" destOrd="0" presId="urn:microsoft.com/office/officeart/2005/8/layout/radial6"/>
    <dgm:cxn modelId="{6EBCC408-71A4-4F2D-BFDC-F631A8FAA8FA}" type="presParOf" srcId="{5056E464-37C7-4DE1-9922-55F2BE5658FC}" destId="{576079C1-F01E-43AB-B2AB-4D8C543F29E1}" srcOrd="7" destOrd="0" presId="urn:microsoft.com/office/officeart/2005/8/layout/radial6"/>
    <dgm:cxn modelId="{FDB41073-A870-4490-816D-850F3C29E0E1}" type="presParOf" srcId="{5056E464-37C7-4DE1-9922-55F2BE5658FC}" destId="{B3775F7C-6460-4B6A-B4D5-A040DA4B869B}" srcOrd="8" destOrd="0" presId="urn:microsoft.com/office/officeart/2005/8/layout/radial6"/>
    <dgm:cxn modelId="{54F55FD8-BF04-409B-825D-E1511BB83228}" type="presParOf" srcId="{5056E464-37C7-4DE1-9922-55F2BE5658FC}" destId="{596682B3-824B-4A25-BF9E-58FF82CE6F3F}" srcOrd="9" destOrd="0" presId="urn:microsoft.com/office/officeart/2005/8/layout/radial6"/>
    <dgm:cxn modelId="{41F9F467-87AE-4072-9FCE-186E46D10AD9}" type="presParOf" srcId="{5056E464-37C7-4DE1-9922-55F2BE5658FC}" destId="{A6EB8BC4-DE3F-4CDE-8933-086D88C3DB5A}" srcOrd="10" destOrd="0" presId="urn:microsoft.com/office/officeart/2005/8/layout/radial6"/>
    <dgm:cxn modelId="{54CDF953-7129-4B37-9306-A35ACA55869E}" type="presParOf" srcId="{5056E464-37C7-4DE1-9922-55F2BE5658FC}" destId="{9D2D23CE-0631-4A56-872E-056B7875F839}" srcOrd="11" destOrd="0" presId="urn:microsoft.com/office/officeart/2005/8/layout/radial6"/>
    <dgm:cxn modelId="{9998AC7A-4D19-4D2A-9102-7E8A48CBE4B4}" type="presParOf" srcId="{5056E464-37C7-4DE1-9922-55F2BE5658FC}" destId="{4A86A081-9E69-43FC-B9A7-D7B29AEC1BF1}"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160974-19F1-4CF9-96D3-FEEB5B9D2FD6}" type="doc">
      <dgm:prSet loTypeId="urn:microsoft.com/office/officeart/2005/8/layout/default" loCatId="list" qsTypeId="urn:microsoft.com/office/officeart/2005/8/quickstyle/simple1" qsCatId="simple" csTypeId="urn:microsoft.com/office/officeart/2005/8/colors/accent1_2" csCatId="accent1" phldr="1"/>
      <dgm:spPr/>
      <dgm:t>
        <a:bodyPr/>
        <a:lstStyle/>
        <a:p>
          <a:pPr rtl="1"/>
          <a:endParaRPr lang="ar-SA"/>
        </a:p>
      </dgm:t>
    </dgm:pt>
    <dgm:pt modelId="{E0637F3E-4FC7-4CC4-9E00-49BBCA715E1D}">
      <dgm:prSet phldrT="[نص]"/>
      <dgm:spPr/>
      <dgm:t>
        <a:bodyPr/>
        <a:lstStyle/>
        <a:p>
          <a:pPr rtl="1"/>
          <a:r>
            <a:rPr lang="en-US" dirty="0"/>
            <a:t>Product</a:t>
          </a:r>
        </a:p>
        <a:p>
          <a:pPr rtl="1"/>
          <a:r>
            <a:rPr lang="ar-SA" dirty="0"/>
            <a:t>المنتج أو الخدمة</a:t>
          </a:r>
        </a:p>
        <a:p>
          <a:pPr rtl="1"/>
          <a:r>
            <a:rPr lang="ar-SA" dirty="0"/>
            <a:t>ما هي الأمور التي تميز المنتج وتجعله مرغوباً لدى العملاء</a:t>
          </a:r>
        </a:p>
      </dgm:t>
    </dgm:pt>
    <dgm:pt modelId="{E91FFA1E-CAD5-48AF-BFDD-7C40BCDF30D0}" type="parTrans" cxnId="{7B3C7F78-3AFD-4C38-9FD2-CD070731B9DD}">
      <dgm:prSet/>
      <dgm:spPr/>
      <dgm:t>
        <a:bodyPr/>
        <a:lstStyle/>
        <a:p>
          <a:pPr rtl="1"/>
          <a:endParaRPr lang="ar-SA"/>
        </a:p>
      </dgm:t>
    </dgm:pt>
    <dgm:pt modelId="{26872B69-3FD7-4FEA-8B82-281242FA8D34}" type="sibTrans" cxnId="{7B3C7F78-3AFD-4C38-9FD2-CD070731B9DD}">
      <dgm:prSet/>
      <dgm:spPr/>
      <dgm:t>
        <a:bodyPr/>
        <a:lstStyle/>
        <a:p>
          <a:pPr rtl="1"/>
          <a:endParaRPr lang="ar-SA"/>
        </a:p>
      </dgm:t>
    </dgm:pt>
    <dgm:pt modelId="{D7776ECE-8635-4DD8-9651-A189690AC5A2}">
      <dgm:prSet phldrT="[نص]"/>
      <dgm:spPr/>
      <dgm:t>
        <a:bodyPr/>
        <a:lstStyle/>
        <a:p>
          <a:pPr rtl="1"/>
          <a:r>
            <a:rPr lang="en-US" dirty="0"/>
            <a:t>Price</a:t>
          </a:r>
        </a:p>
        <a:p>
          <a:pPr rtl="1"/>
          <a:r>
            <a:rPr lang="ar-SA" dirty="0"/>
            <a:t>التسعير</a:t>
          </a:r>
        </a:p>
        <a:p>
          <a:pPr rtl="1"/>
          <a:r>
            <a:rPr lang="ar-SA" dirty="0"/>
            <a:t>هل هناك قيمة مضافة للعميل مقابل السعر</a:t>
          </a:r>
        </a:p>
      </dgm:t>
    </dgm:pt>
    <dgm:pt modelId="{DB144442-C2BE-4CF2-AD43-464288499F33}" type="parTrans" cxnId="{209C4695-1E2C-4520-B9A8-03DCB9C9C3CE}">
      <dgm:prSet/>
      <dgm:spPr/>
      <dgm:t>
        <a:bodyPr/>
        <a:lstStyle/>
        <a:p>
          <a:pPr rtl="1"/>
          <a:endParaRPr lang="ar-SA"/>
        </a:p>
      </dgm:t>
    </dgm:pt>
    <dgm:pt modelId="{487B1A9A-2C15-4047-9A8D-F6F51BC00CEE}" type="sibTrans" cxnId="{209C4695-1E2C-4520-B9A8-03DCB9C9C3CE}">
      <dgm:prSet/>
      <dgm:spPr/>
      <dgm:t>
        <a:bodyPr/>
        <a:lstStyle/>
        <a:p>
          <a:pPr rtl="1"/>
          <a:endParaRPr lang="ar-SA"/>
        </a:p>
      </dgm:t>
    </dgm:pt>
    <dgm:pt modelId="{76179670-08AA-4251-BDDD-04A92B4B7AA7}">
      <dgm:prSet phldrT="[نص]"/>
      <dgm:spPr/>
      <dgm:t>
        <a:bodyPr/>
        <a:lstStyle/>
        <a:p>
          <a:pPr rtl="1"/>
          <a:r>
            <a:rPr lang="en-US" dirty="0"/>
            <a:t>Place</a:t>
          </a:r>
        </a:p>
        <a:p>
          <a:pPr rtl="1"/>
          <a:r>
            <a:rPr lang="ar-SA" dirty="0"/>
            <a:t>الموقع</a:t>
          </a:r>
        </a:p>
        <a:p>
          <a:pPr rtl="1"/>
          <a:r>
            <a:rPr lang="ar-SA" dirty="0"/>
            <a:t>ما هو الموقع المكاني وطبيعة الموقع الالكتروني المناسبة لعملائك</a:t>
          </a:r>
        </a:p>
      </dgm:t>
    </dgm:pt>
    <dgm:pt modelId="{F0DFF097-415C-4B97-810E-49403CA6EBF8}" type="parTrans" cxnId="{89BCAFA5-06A0-4F3E-91DF-B75EEEE89DE7}">
      <dgm:prSet/>
      <dgm:spPr/>
      <dgm:t>
        <a:bodyPr/>
        <a:lstStyle/>
        <a:p>
          <a:pPr rtl="1"/>
          <a:endParaRPr lang="ar-SA"/>
        </a:p>
      </dgm:t>
    </dgm:pt>
    <dgm:pt modelId="{40513E55-9A1C-498A-8BD8-51F807617AF5}" type="sibTrans" cxnId="{89BCAFA5-06A0-4F3E-91DF-B75EEEE89DE7}">
      <dgm:prSet/>
      <dgm:spPr/>
      <dgm:t>
        <a:bodyPr/>
        <a:lstStyle/>
        <a:p>
          <a:pPr rtl="1"/>
          <a:endParaRPr lang="ar-SA"/>
        </a:p>
      </dgm:t>
    </dgm:pt>
    <dgm:pt modelId="{64047FA2-57AF-4658-84C2-98683F9BC2B7}">
      <dgm:prSet phldrT="[نص]"/>
      <dgm:spPr/>
      <dgm:t>
        <a:bodyPr/>
        <a:lstStyle/>
        <a:p>
          <a:pPr rtl="1"/>
          <a:r>
            <a:rPr lang="en-US" dirty="0"/>
            <a:t>Promotion</a:t>
          </a:r>
        </a:p>
        <a:p>
          <a:pPr rtl="1"/>
          <a:r>
            <a:rPr lang="ar-SA" dirty="0"/>
            <a:t>الترويج</a:t>
          </a:r>
        </a:p>
        <a:p>
          <a:pPr rtl="1"/>
          <a:r>
            <a:rPr lang="ar-SA" dirty="0"/>
            <a:t>ما هي قنوات التواصل والاعلام والاعلان المناسبة لعملائك</a:t>
          </a:r>
        </a:p>
      </dgm:t>
    </dgm:pt>
    <dgm:pt modelId="{C333C4A1-CD27-4988-9117-AC94EC174DE8}" type="parTrans" cxnId="{DC7175FB-5BFB-4973-A748-73AD675292C7}">
      <dgm:prSet/>
      <dgm:spPr/>
      <dgm:t>
        <a:bodyPr/>
        <a:lstStyle/>
        <a:p>
          <a:pPr rtl="1"/>
          <a:endParaRPr lang="ar-SA"/>
        </a:p>
      </dgm:t>
    </dgm:pt>
    <dgm:pt modelId="{B71BE069-3E21-4FB9-BE70-6FDB32C0B230}" type="sibTrans" cxnId="{DC7175FB-5BFB-4973-A748-73AD675292C7}">
      <dgm:prSet/>
      <dgm:spPr/>
      <dgm:t>
        <a:bodyPr/>
        <a:lstStyle/>
        <a:p>
          <a:pPr rtl="1"/>
          <a:endParaRPr lang="ar-SA"/>
        </a:p>
      </dgm:t>
    </dgm:pt>
    <dgm:pt modelId="{D83984B6-C492-4A59-929E-D84B05C97A8E}">
      <dgm:prSet phldrT="[نص]"/>
      <dgm:spPr/>
      <dgm:t>
        <a:bodyPr/>
        <a:lstStyle/>
        <a:p>
          <a:pPr rtl="1"/>
          <a:r>
            <a:rPr lang="ar-SA" dirty="0"/>
            <a:t>المزيج التسويقي </a:t>
          </a:r>
        </a:p>
        <a:p>
          <a:pPr rtl="1"/>
          <a:r>
            <a:rPr lang="en-US" dirty="0"/>
            <a:t>4 P’S</a:t>
          </a:r>
          <a:endParaRPr lang="ar-SA" dirty="0"/>
        </a:p>
      </dgm:t>
    </dgm:pt>
    <dgm:pt modelId="{2D593CD1-61B5-4946-B5D8-E4BFAB55BB3F}" type="parTrans" cxnId="{342EBB75-B50E-43E3-863A-C58877D60B3C}">
      <dgm:prSet/>
      <dgm:spPr/>
      <dgm:t>
        <a:bodyPr/>
        <a:lstStyle/>
        <a:p>
          <a:pPr rtl="1"/>
          <a:endParaRPr lang="ar-SA"/>
        </a:p>
      </dgm:t>
    </dgm:pt>
    <dgm:pt modelId="{75738F04-5A7B-4CDE-8A34-4DA9188ADBD4}" type="sibTrans" cxnId="{342EBB75-B50E-43E3-863A-C58877D60B3C}">
      <dgm:prSet/>
      <dgm:spPr/>
      <dgm:t>
        <a:bodyPr/>
        <a:lstStyle/>
        <a:p>
          <a:pPr rtl="1"/>
          <a:endParaRPr lang="ar-SA"/>
        </a:p>
      </dgm:t>
    </dgm:pt>
    <dgm:pt modelId="{B19AD22A-2ACF-43B8-A224-441E6E6FFBB2}" type="pres">
      <dgm:prSet presAssocID="{1D160974-19F1-4CF9-96D3-FEEB5B9D2FD6}" presName="diagram" presStyleCnt="0">
        <dgm:presLayoutVars>
          <dgm:dir/>
          <dgm:resizeHandles val="exact"/>
        </dgm:presLayoutVars>
      </dgm:prSet>
      <dgm:spPr/>
    </dgm:pt>
    <dgm:pt modelId="{05679A58-3981-4F13-B605-6DE403EE496E}" type="pres">
      <dgm:prSet presAssocID="{E0637F3E-4FC7-4CC4-9E00-49BBCA715E1D}" presName="node" presStyleLbl="node1" presStyleIdx="0" presStyleCnt="5">
        <dgm:presLayoutVars>
          <dgm:bulletEnabled val="1"/>
        </dgm:presLayoutVars>
      </dgm:prSet>
      <dgm:spPr/>
    </dgm:pt>
    <dgm:pt modelId="{6F6EAFB6-311C-476D-802C-2AB4AC8F408B}" type="pres">
      <dgm:prSet presAssocID="{26872B69-3FD7-4FEA-8B82-281242FA8D34}" presName="sibTrans" presStyleCnt="0"/>
      <dgm:spPr/>
    </dgm:pt>
    <dgm:pt modelId="{8BE571E3-FE57-46DA-A3FD-0E7D87D16100}" type="pres">
      <dgm:prSet presAssocID="{D7776ECE-8635-4DD8-9651-A189690AC5A2}" presName="node" presStyleLbl="node1" presStyleIdx="1" presStyleCnt="5">
        <dgm:presLayoutVars>
          <dgm:bulletEnabled val="1"/>
        </dgm:presLayoutVars>
      </dgm:prSet>
      <dgm:spPr/>
    </dgm:pt>
    <dgm:pt modelId="{E5D25ABA-AEE9-4435-B213-1FD4653AEA9E}" type="pres">
      <dgm:prSet presAssocID="{487B1A9A-2C15-4047-9A8D-F6F51BC00CEE}" presName="sibTrans" presStyleCnt="0"/>
      <dgm:spPr/>
    </dgm:pt>
    <dgm:pt modelId="{AC9BB799-3BDA-4502-A2DB-7B59E444B9F8}" type="pres">
      <dgm:prSet presAssocID="{76179670-08AA-4251-BDDD-04A92B4B7AA7}" presName="node" presStyleLbl="node1" presStyleIdx="2" presStyleCnt="5">
        <dgm:presLayoutVars>
          <dgm:bulletEnabled val="1"/>
        </dgm:presLayoutVars>
      </dgm:prSet>
      <dgm:spPr/>
    </dgm:pt>
    <dgm:pt modelId="{0EB27643-5C65-46B7-B938-F8D649C647DB}" type="pres">
      <dgm:prSet presAssocID="{40513E55-9A1C-498A-8BD8-51F807617AF5}" presName="sibTrans" presStyleCnt="0"/>
      <dgm:spPr/>
    </dgm:pt>
    <dgm:pt modelId="{C0228F0F-2278-45B4-9C0F-6BD0AD174E59}" type="pres">
      <dgm:prSet presAssocID="{64047FA2-57AF-4658-84C2-98683F9BC2B7}" presName="node" presStyleLbl="node1" presStyleIdx="3" presStyleCnt="5">
        <dgm:presLayoutVars>
          <dgm:bulletEnabled val="1"/>
        </dgm:presLayoutVars>
      </dgm:prSet>
      <dgm:spPr/>
    </dgm:pt>
    <dgm:pt modelId="{F75BDC79-6F1E-417C-9A96-EF6CF56FC8E1}" type="pres">
      <dgm:prSet presAssocID="{B71BE069-3E21-4FB9-BE70-6FDB32C0B230}" presName="sibTrans" presStyleCnt="0"/>
      <dgm:spPr/>
    </dgm:pt>
    <dgm:pt modelId="{A37B50A0-9089-4D83-BD13-800533358BBC}" type="pres">
      <dgm:prSet presAssocID="{D83984B6-C492-4A59-929E-D84B05C97A8E}" presName="node" presStyleLbl="node1" presStyleIdx="4" presStyleCnt="5">
        <dgm:presLayoutVars>
          <dgm:bulletEnabled val="1"/>
        </dgm:presLayoutVars>
      </dgm:prSet>
      <dgm:spPr/>
    </dgm:pt>
  </dgm:ptLst>
  <dgm:cxnLst>
    <dgm:cxn modelId="{CDDD0519-B99A-4BC5-953C-EF6C20B4FB3E}" type="presOf" srcId="{76179670-08AA-4251-BDDD-04A92B4B7AA7}" destId="{AC9BB799-3BDA-4502-A2DB-7B59E444B9F8}" srcOrd="0" destOrd="0" presId="urn:microsoft.com/office/officeart/2005/8/layout/default"/>
    <dgm:cxn modelId="{CB97EA2A-EDFE-43FD-8986-659BD41E36F2}" type="presOf" srcId="{E0637F3E-4FC7-4CC4-9E00-49BBCA715E1D}" destId="{05679A58-3981-4F13-B605-6DE403EE496E}" srcOrd="0" destOrd="0" presId="urn:microsoft.com/office/officeart/2005/8/layout/default"/>
    <dgm:cxn modelId="{00299E6D-C8D2-42B1-8607-98A721C4DB97}" type="presOf" srcId="{64047FA2-57AF-4658-84C2-98683F9BC2B7}" destId="{C0228F0F-2278-45B4-9C0F-6BD0AD174E59}" srcOrd="0" destOrd="0" presId="urn:microsoft.com/office/officeart/2005/8/layout/default"/>
    <dgm:cxn modelId="{342EBB75-B50E-43E3-863A-C58877D60B3C}" srcId="{1D160974-19F1-4CF9-96D3-FEEB5B9D2FD6}" destId="{D83984B6-C492-4A59-929E-D84B05C97A8E}" srcOrd="4" destOrd="0" parTransId="{2D593CD1-61B5-4946-B5D8-E4BFAB55BB3F}" sibTransId="{75738F04-5A7B-4CDE-8A34-4DA9188ADBD4}"/>
    <dgm:cxn modelId="{7B3C7F78-3AFD-4C38-9FD2-CD070731B9DD}" srcId="{1D160974-19F1-4CF9-96D3-FEEB5B9D2FD6}" destId="{E0637F3E-4FC7-4CC4-9E00-49BBCA715E1D}" srcOrd="0" destOrd="0" parTransId="{E91FFA1E-CAD5-48AF-BFDD-7C40BCDF30D0}" sibTransId="{26872B69-3FD7-4FEA-8B82-281242FA8D34}"/>
    <dgm:cxn modelId="{4D26A292-6999-4341-9977-2A1C8984EB4A}" type="presOf" srcId="{D7776ECE-8635-4DD8-9651-A189690AC5A2}" destId="{8BE571E3-FE57-46DA-A3FD-0E7D87D16100}" srcOrd="0" destOrd="0" presId="urn:microsoft.com/office/officeart/2005/8/layout/default"/>
    <dgm:cxn modelId="{209C4695-1E2C-4520-B9A8-03DCB9C9C3CE}" srcId="{1D160974-19F1-4CF9-96D3-FEEB5B9D2FD6}" destId="{D7776ECE-8635-4DD8-9651-A189690AC5A2}" srcOrd="1" destOrd="0" parTransId="{DB144442-C2BE-4CF2-AD43-464288499F33}" sibTransId="{487B1A9A-2C15-4047-9A8D-F6F51BC00CEE}"/>
    <dgm:cxn modelId="{89BCAFA5-06A0-4F3E-91DF-B75EEEE89DE7}" srcId="{1D160974-19F1-4CF9-96D3-FEEB5B9D2FD6}" destId="{76179670-08AA-4251-BDDD-04A92B4B7AA7}" srcOrd="2" destOrd="0" parTransId="{F0DFF097-415C-4B97-810E-49403CA6EBF8}" sibTransId="{40513E55-9A1C-498A-8BD8-51F807617AF5}"/>
    <dgm:cxn modelId="{C556B2C0-8B3A-4788-91A0-D72F6BD55A9E}" type="presOf" srcId="{1D160974-19F1-4CF9-96D3-FEEB5B9D2FD6}" destId="{B19AD22A-2ACF-43B8-A224-441E6E6FFBB2}" srcOrd="0" destOrd="0" presId="urn:microsoft.com/office/officeart/2005/8/layout/default"/>
    <dgm:cxn modelId="{F5F818F8-FF79-4715-8225-7C5C4CD47DFC}" type="presOf" srcId="{D83984B6-C492-4A59-929E-D84B05C97A8E}" destId="{A37B50A0-9089-4D83-BD13-800533358BBC}" srcOrd="0" destOrd="0" presId="urn:microsoft.com/office/officeart/2005/8/layout/default"/>
    <dgm:cxn modelId="{DC7175FB-5BFB-4973-A748-73AD675292C7}" srcId="{1D160974-19F1-4CF9-96D3-FEEB5B9D2FD6}" destId="{64047FA2-57AF-4658-84C2-98683F9BC2B7}" srcOrd="3" destOrd="0" parTransId="{C333C4A1-CD27-4988-9117-AC94EC174DE8}" sibTransId="{B71BE069-3E21-4FB9-BE70-6FDB32C0B230}"/>
    <dgm:cxn modelId="{15B072BB-43C6-4766-ACFD-8105F67B0C51}" type="presParOf" srcId="{B19AD22A-2ACF-43B8-A224-441E6E6FFBB2}" destId="{05679A58-3981-4F13-B605-6DE403EE496E}" srcOrd="0" destOrd="0" presId="urn:microsoft.com/office/officeart/2005/8/layout/default"/>
    <dgm:cxn modelId="{27888538-CAD6-4A14-93BF-CEBEE241CFE4}" type="presParOf" srcId="{B19AD22A-2ACF-43B8-A224-441E6E6FFBB2}" destId="{6F6EAFB6-311C-476D-802C-2AB4AC8F408B}" srcOrd="1" destOrd="0" presId="urn:microsoft.com/office/officeart/2005/8/layout/default"/>
    <dgm:cxn modelId="{888194B6-FA20-4214-B43B-1056AA84DAEC}" type="presParOf" srcId="{B19AD22A-2ACF-43B8-A224-441E6E6FFBB2}" destId="{8BE571E3-FE57-46DA-A3FD-0E7D87D16100}" srcOrd="2" destOrd="0" presId="urn:microsoft.com/office/officeart/2005/8/layout/default"/>
    <dgm:cxn modelId="{26D57FCF-EE3C-4E34-BB4E-E3657727EB08}" type="presParOf" srcId="{B19AD22A-2ACF-43B8-A224-441E6E6FFBB2}" destId="{E5D25ABA-AEE9-4435-B213-1FD4653AEA9E}" srcOrd="3" destOrd="0" presId="urn:microsoft.com/office/officeart/2005/8/layout/default"/>
    <dgm:cxn modelId="{A3DF6842-B07B-4159-83D9-74522BC726E3}" type="presParOf" srcId="{B19AD22A-2ACF-43B8-A224-441E6E6FFBB2}" destId="{AC9BB799-3BDA-4502-A2DB-7B59E444B9F8}" srcOrd="4" destOrd="0" presId="urn:microsoft.com/office/officeart/2005/8/layout/default"/>
    <dgm:cxn modelId="{F675500E-7D92-4A79-9220-D463823B5036}" type="presParOf" srcId="{B19AD22A-2ACF-43B8-A224-441E6E6FFBB2}" destId="{0EB27643-5C65-46B7-B938-F8D649C647DB}" srcOrd="5" destOrd="0" presId="urn:microsoft.com/office/officeart/2005/8/layout/default"/>
    <dgm:cxn modelId="{76DDB7AB-3175-4989-AB87-B6D43D3F3F27}" type="presParOf" srcId="{B19AD22A-2ACF-43B8-A224-441E6E6FFBB2}" destId="{C0228F0F-2278-45B4-9C0F-6BD0AD174E59}" srcOrd="6" destOrd="0" presId="urn:microsoft.com/office/officeart/2005/8/layout/default"/>
    <dgm:cxn modelId="{1F70F12F-ADEF-43D3-B44F-DBC263E688BE}" type="presParOf" srcId="{B19AD22A-2ACF-43B8-A224-441E6E6FFBB2}" destId="{F75BDC79-6F1E-417C-9A96-EF6CF56FC8E1}" srcOrd="7" destOrd="0" presId="urn:microsoft.com/office/officeart/2005/8/layout/default"/>
    <dgm:cxn modelId="{77BFA64F-3CE6-4E04-8DFB-11883DDB1D9D}" type="presParOf" srcId="{B19AD22A-2ACF-43B8-A224-441E6E6FFBB2}" destId="{A37B50A0-9089-4D83-BD13-800533358BB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160974-19F1-4CF9-96D3-FEEB5B9D2FD6}" type="doc">
      <dgm:prSet loTypeId="urn:microsoft.com/office/officeart/2005/8/layout/default" loCatId="list" qsTypeId="urn:microsoft.com/office/officeart/2005/8/quickstyle/simple1" qsCatId="simple" csTypeId="urn:microsoft.com/office/officeart/2005/8/colors/accent1_2" csCatId="accent1" phldr="1"/>
      <dgm:spPr/>
      <dgm:t>
        <a:bodyPr/>
        <a:lstStyle/>
        <a:p>
          <a:pPr rtl="1"/>
          <a:endParaRPr lang="ar-SA"/>
        </a:p>
      </dgm:t>
    </dgm:pt>
    <dgm:pt modelId="{E0637F3E-4FC7-4CC4-9E00-49BBCA715E1D}">
      <dgm:prSet phldrT="[نص]"/>
      <dgm:spPr/>
      <dgm:t>
        <a:bodyPr/>
        <a:lstStyle/>
        <a:p>
          <a:pPr rtl="1"/>
          <a:r>
            <a:rPr lang="en-US" dirty="0"/>
            <a:t>People</a:t>
          </a:r>
        </a:p>
        <a:p>
          <a:pPr rtl="1"/>
          <a:r>
            <a:rPr lang="ar-SA" dirty="0"/>
            <a:t>الموظفون</a:t>
          </a:r>
        </a:p>
        <a:p>
          <a:pPr rtl="1"/>
          <a:r>
            <a:rPr lang="ar-SA" dirty="0"/>
            <a:t>هل هم مناسبون لطبيعة عملائك واحتياجاتهم؟</a:t>
          </a:r>
        </a:p>
      </dgm:t>
    </dgm:pt>
    <dgm:pt modelId="{E91FFA1E-CAD5-48AF-BFDD-7C40BCDF30D0}" type="parTrans" cxnId="{7B3C7F78-3AFD-4C38-9FD2-CD070731B9DD}">
      <dgm:prSet/>
      <dgm:spPr/>
      <dgm:t>
        <a:bodyPr/>
        <a:lstStyle/>
        <a:p>
          <a:pPr rtl="1"/>
          <a:endParaRPr lang="ar-SA"/>
        </a:p>
      </dgm:t>
    </dgm:pt>
    <dgm:pt modelId="{26872B69-3FD7-4FEA-8B82-281242FA8D34}" type="sibTrans" cxnId="{7B3C7F78-3AFD-4C38-9FD2-CD070731B9DD}">
      <dgm:prSet/>
      <dgm:spPr/>
      <dgm:t>
        <a:bodyPr/>
        <a:lstStyle/>
        <a:p>
          <a:pPr rtl="1"/>
          <a:endParaRPr lang="ar-SA"/>
        </a:p>
      </dgm:t>
    </dgm:pt>
    <dgm:pt modelId="{D7776ECE-8635-4DD8-9651-A189690AC5A2}">
      <dgm:prSet phldrT="[نص]"/>
      <dgm:spPr/>
      <dgm:t>
        <a:bodyPr/>
        <a:lstStyle/>
        <a:p>
          <a:pPr rtl="1"/>
          <a:r>
            <a:rPr lang="en-US" dirty="0"/>
            <a:t>Process</a:t>
          </a:r>
        </a:p>
        <a:p>
          <a:pPr rtl="1"/>
          <a:r>
            <a:rPr lang="ar-SA" dirty="0"/>
            <a:t>العمليات</a:t>
          </a:r>
        </a:p>
        <a:p>
          <a:pPr rtl="1"/>
          <a:r>
            <a:rPr lang="ar-SA" dirty="0"/>
            <a:t>كيف تسير الأمور بسلاسة من مرحلة ما قبل طلب العميل الى ما بعد البيع</a:t>
          </a:r>
        </a:p>
      </dgm:t>
    </dgm:pt>
    <dgm:pt modelId="{DB144442-C2BE-4CF2-AD43-464288499F33}" type="parTrans" cxnId="{209C4695-1E2C-4520-B9A8-03DCB9C9C3CE}">
      <dgm:prSet/>
      <dgm:spPr/>
      <dgm:t>
        <a:bodyPr/>
        <a:lstStyle/>
        <a:p>
          <a:pPr rtl="1"/>
          <a:endParaRPr lang="ar-SA"/>
        </a:p>
      </dgm:t>
    </dgm:pt>
    <dgm:pt modelId="{487B1A9A-2C15-4047-9A8D-F6F51BC00CEE}" type="sibTrans" cxnId="{209C4695-1E2C-4520-B9A8-03DCB9C9C3CE}">
      <dgm:prSet/>
      <dgm:spPr/>
      <dgm:t>
        <a:bodyPr/>
        <a:lstStyle/>
        <a:p>
          <a:pPr rtl="1"/>
          <a:endParaRPr lang="ar-SA"/>
        </a:p>
      </dgm:t>
    </dgm:pt>
    <dgm:pt modelId="{76179670-08AA-4251-BDDD-04A92B4B7AA7}">
      <dgm:prSet phldrT="[نص]"/>
      <dgm:spPr/>
      <dgm:t>
        <a:bodyPr/>
        <a:lstStyle/>
        <a:p>
          <a:pPr rtl="1"/>
          <a:r>
            <a:rPr lang="en-US" dirty="0"/>
            <a:t>Physical environment</a:t>
          </a:r>
        </a:p>
        <a:p>
          <a:pPr rtl="1"/>
          <a:r>
            <a:rPr lang="ar-SA" dirty="0"/>
            <a:t>البيئة</a:t>
          </a:r>
        </a:p>
        <a:p>
          <a:pPr rtl="1"/>
          <a:r>
            <a:rPr lang="ar-SA" dirty="0"/>
            <a:t>هل تصميم المكان والألوان والأثاث مناسب لعملائك</a:t>
          </a:r>
        </a:p>
      </dgm:t>
    </dgm:pt>
    <dgm:pt modelId="{F0DFF097-415C-4B97-810E-49403CA6EBF8}" type="parTrans" cxnId="{89BCAFA5-06A0-4F3E-91DF-B75EEEE89DE7}">
      <dgm:prSet/>
      <dgm:spPr/>
      <dgm:t>
        <a:bodyPr/>
        <a:lstStyle/>
        <a:p>
          <a:pPr rtl="1"/>
          <a:endParaRPr lang="ar-SA"/>
        </a:p>
      </dgm:t>
    </dgm:pt>
    <dgm:pt modelId="{40513E55-9A1C-498A-8BD8-51F807617AF5}" type="sibTrans" cxnId="{89BCAFA5-06A0-4F3E-91DF-B75EEEE89DE7}">
      <dgm:prSet/>
      <dgm:spPr/>
      <dgm:t>
        <a:bodyPr/>
        <a:lstStyle/>
        <a:p>
          <a:pPr rtl="1"/>
          <a:endParaRPr lang="ar-SA"/>
        </a:p>
      </dgm:t>
    </dgm:pt>
    <dgm:pt modelId="{64047FA2-57AF-4658-84C2-98683F9BC2B7}">
      <dgm:prSet phldrT="[نص]"/>
      <dgm:spPr/>
      <dgm:t>
        <a:bodyPr/>
        <a:lstStyle/>
        <a:p>
          <a:pPr rtl="1"/>
          <a:r>
            <a:rPr lang="en-US" dirty="0"/>
            <a:t>Policies</a:t>
          </a:r>
        </a:p>
        <a:p>
          <a:pPr rtl="1"/>
          <a:r>
            <a:rPr lang="ar-SA" dirty="0"/>
            <a:t>السياسات</a:t>
          </a:r>
        </a:p>
        <a:p>
          <a:pPr rtl="1"/>
          <a:r>
            <a:rPr lang="ar-SA" dirty="0"/>
            <a:t>ما هي الأمور التي يجب مراعاتها (او الامتناع عنها) حتى لا تنفر عملائك</a:t>
          </a:r>
        </a:p>
      </dgm:t>
    </dgm:pt>
    <dgm:pt modelId="{C333C4A1-CD27-4988-9117-AC94EC174DE8}" type="parTrans" cxnId="{DC7175FB-5BFB-4973-A748-73AD675292C7}">
      <dgm:prSet/>
      <dgm:spPr/>
      <dgm:t>
        <a:bodyPr/>
        <a:lstStyle/>
        <a:p>
          <a:pPr rtl="1"/>
          <a:endParaRPr lang="ar-SA"/>
        </a:p>
      </dgm:t>
    </dgm:pt>
    <dgm:pt modelId="{B71BE069-3E21-4FB9-BE70-6FDB32C0B230}" type="sibTrans" cxnId="{DC7175FB-5BFB-4973-A748-73AD675292C7}">
      <dgm:prSet/>
      <dgm:spPr/>
      <dgm:t>
        <a:bodyPr/>
        <a:lstStyle/>
        <a:p>
          <a:pPr rtl="1"/>
          <a:endParaRPr lang="ar-SA"/>
        </a:p>
      </dgm:t>
    </dgm:pt>
    <dgm:pt modelId="{D83984B6-C492-4A59-929E-D84B05C97A8E}">
      <dgm:prSet phldrT="[نص]"/>
      <dgm:spPr/>
      <dgm:t>
        <a:bodyPr/>
        <a:lstStyle/>
        <a:p>
          <a:pPr rtl="1"/>
          <a:r>
            <a:rPr lang="ar-SA" dirty="0"/>
            <a:t>الداخلي</a:t>
          </a:r>
        </a:p>
        <a:p>
          <a:pPr rtl="1"/>
          <a:r>
            <a:rPr lang="en-US" dirty="0"/>
            <a:t>4 P’S</a:t>
          </a:r>
          <a:endParaRPr lang="ar-SA" dirty="0"/>
        </a:p>
      </dgm:t>
    </dgm:pt>
    <dgm:pt modelId="{2D593CD1-61B5-4946-B5D8-E4BFAB55BB3F}" type="parTrans" cxnId="{342EBB75-B50E-43E3-863A-C58877D60B3C}">
      <dgm:prSet/>
      <dgm:spPr/>
      <dgm:t>
        <a:bodyPr/>
        <a:lstStyle/>
        <a:p>
          <a:pPr rtl="1"/>
          <a:endParaRPr lang="ar-SA"/>
        </a:p>
      </dgm:t>
    </dgm:pt>
    <dgm:pt modelId="{75738F04-5A7B-4CDE-8A34-4DA9188ADBD4}" type="sibTrans" cxnId="{342EBB75-B50E-43E3-863A-C58877D60B3C}">
      <dgm:prSet/>
      <dgm:spPr/>
      <dgm:t>
        <a:bodyPr/>
        <a:lstStyle/>
        <a:p>
          <a:pPr rtl="1"/>
          <a:endParaRPr lang="ar-SA"/>
        </a:p>
      </dgm:t>
    </dgm:pt>
    <dgm:pt modelId="{B19AD22A-2ACF-43B8-A224-441E6E6FFBB2}" type="pres">
      <dgm:prSet presAssocID="{1D160974-19F1-4CF9-96D3-FEEB5B9D2FD6}" presName="diagram" presStyleCnt="0">
        <dgm:presLayoutVars>
          <dgm:dir/>
          <dgm:resizeHandles val="exact"/>
        </dgm:presLayoutVars>
      </dgm:prSet>
      <dgm:spPr/>
    </dgm:pt>
    <dgm:pt modelId="{05679A58-3981-4F13-B605-6DE403EE496E}" type="pres">
      <dgm:prSet presAssocID="{E0637F3E-4FC7-4CC4-9E00-49BBCA715E1D}" presName="node" presStyleLbl="node1" presStyleIdx="0" presStyleCnt="5">
        <dgm:presLayoutVars>
          <dgm:bulletEnabled val="1"/>
        </dgm:presLayoutVars>
      </dgm:prSet>
      <dgm:spPr/>
    </dgm:pt>
    <dgm:pt modelId="{6F6EAFB6-311C-476D-802C-2AB4AC8F408B}" type="pres">
      <dgm:prSet presAssocID="{26872B69-3FD7-4FEA-8B82-281242FA8D34}" presName="sibTrans" presStyleCnt="0"/>
      <dgm:spPr/>
    </dgm:pt>
    <dgm:pt modelId="{8BE571E3-FE57-46DA-A3FD-0E7D87D16100}" type="pres">
      <dgm:prSet presAssocID="{D7776ECE-8635-4DD8-9651-A189690AC5A2}" presName="node" presStyleLbl="node1" presStyleIdx="1" presStyleCnt="5">
        <dgm:presLayoutVars>
          <dgm:bulletEnabled val="1"/>
        </dgm:presLayoutVars>
      </dgm:prSet>
      <dgm:spPr/>
    </dgm:pt>
    <dgm:pt modelId="{E5D25ABA-AEE9-4435-B213-1FD4653AEA9E}" type="pres">
      <dgm:prSet presAssocID="{487B1A9A-2C15-4047-9A8D-F6F51BC00CEE}" presName="sibTrans" presStyleCnt="0"/>
      <dgm:spPr/>
    </dgm:pt>
    <dgm:pt modelId="{AC9BB799-3BDA-4502-A2DB-7B59E444B9F8}" type="pres">
      <dgm:prSet presAssocID="{76179670-08AA-4251-BDDD-04A92B4B7AA7}" presName="node" presStyleLbl="node1" presStyleIdx="2" presStyleCnt="5">
        <dgm:presLayoutVars>
          <dgm:bulletEnabled val="1"/>
        </dgm:presLayoutVars>
      </dgm:prSet>
      <dgm:spPr/>
    </dgm:pt>
    <dgm:pt modelId="{0EB27643-5C65-46B7-B938-F8D649C647DB}" type="pres">
      <dgm:prSet presAssocID="{40513E55-9A1C-498A-8BD8-51F807617AF5}" presName="sibTrans" presStyleCnt="0"/>
      <dgm:spPr/>
    </dgm:pt>
    <dgm:pt modelId="{C0228F0F-2278-45B4-9C0F-6BD0AD174E59}" type="pres">
      <dgm:prSet presAssocID="{64047FA2-57AF-4658-84C2-98683F9BC2B7}" presName="node" presStyleLbl="node1" presStyleIdx="3" presStyleCnt="5">
        <dgm:presLayoutVars>
          <dgm:bulletEnabled val="1"/>
        </dgm:presLayoutVars>
      </dgm:prSet>
      <dgm:spPr/>
    </dgm:pt>
    <dgm:pt modelId="{F75BDC79-6F1E-417C-9A96-EF6CF56FC8E1}" type="pres">
      <dgm:prSet presAssocID="{B71BE069-3E21-4FB9-BE70-6FDB32C0B230}" presName="sibTrans" presStyleCnt="0"/>
      <dgm:spPr/>
    </dgm:pt>
    <dgm:pt modelId="{A37B50A0-9089-4D83-BD13-800533358BBC}" type="pres">
      <dgm:prSet presAssocID="{D83984B6-C492-4A59-929E-D84B05C97A8E}" presName="node" presStyleLbl="node1" presStyleIdx="4" presStyleCnt="5">
        <dgm:presLayoutVars>
          <dgm:bulletEnabled val="1"/>
        </dgm:presLayoutVars>
      </dgm:prSet>
      <dgm:spPr/>
    </dgm:pt>
  </dgm:ptLst>
  <dgm:cxnLst>
    <dgm:cxn modelId="{CDDD0519-B99A-4BC5-953C-EF6C20B4FB3E}" type="presOf" srcId="{76179670-08AA-4251-BDDD-04A92B4B7AA7}" destId="{AC9BB799-3BDA-4502-A2DB-7B59E444B9F8}" srcOrd="0" destOrd="0" presId="urn:microsoft.com/office/officeart/2005/8/layout/default"/>
    <dgm:cxn modelId="{CB97EA2A-EDFE-43FD-8986-659BD41E36F2}" type="presOf" srcId="{E0637F3E-4FC7-4CC4-9E00-49BBCA715E1D}" destId="{05679A58-3981-4F13-B605-6DE403EE496E}" srcOrd="0" destOrd="0" presId="urn:microsoft.com/office/officeart/2005/8/layout/default"/>
    <dgm:cxn modelId="{00299E6D-C8D2-42B1-8607-98A721C4DB97}" type="presOf" srcId="{64047FA2-57AF-4658-84C2-98683F9BC2B7}" destId="{C0228F0F-2278-45B4-9C0F-6BD0AD174E59}" srcOrd="0" destOrd="0" presId="urn:microsoft.com/office/officeart/2005/8/layout/default"/>
    <dgm:cxn modelId="{342EBB75-B50E-43E3-863A-C58877D60B3C}" srcId="{1D160974-19F1-4CF9-96D3-FEEB5B9D2FD6}" destId="{D83984B6-C492-4A59-929E-D84B05C97A8E}" srcOrd="4" destOrd="0" parTransId="{2D593CD1-61B5-4946-B5D8-E4BFAB55BB3F}" sibTransId="{75738F04-5A7B-4CDE-8A34-4DA9188ADBD4}"/>
    <dgm:cxn modelId="{7B3C7F78-3AFD-4C38-9FD2-CD070731B9DD}" srcId="{1D160974-19F1-4CF9-96D3-FEEB5B9D2FD6}" destId="{E0637F3E-4FC7-4CC4-9E00-49BBCA715E1D}" srcOrd="0" destOrd="0" parTransId="{E91FFA1E-CAD5-48AF-BFDD-7C40BCDF30D0}" sibTransId="{26872B69-3FD7-4FEA-8B82-281242FA8D34}"/>
    <dgm:cxn modelId="{4D26A292-6999-4341-9977-2A1C8984EB4A}" type="presOf" srcId="{D7776ECE-8635-4DD8-9651-A189690AC5A2}" destId="{8BE571E3-FE57-46DA-A3FD-0E7D87D16100}" srcOrd="0" destOrd="0" presId="urn:microsoft.com/office/officeart/2005/8/layout/default"/>
    <dgm:cxn modelId="{209C4695-1E2C-4520-B9A8-03DCB9C9C3CE}" srcId="{1D160974-19F1-4CF9-96D3-FEEB5B9D2FD6}" destId="{D7776ECE-8635-4DD8-9651-A189690AC5A2}" srcOrd="1" destOrd="0" parTransId="{DB144442-C2BE-4CF2-AD43-464288499F33}" sibTransId="{487B1A9A-2C15-4047-9A8D-F6F51BC00CEE}"/>
    <dgm:cxn modelId="{89BCAFA5-06A0-4F3E-91DF-B75EEEE89DE7}" srcId="{1D160974-19F1-4CF9-96D3-FEEB5B9D2FD6}" destId="{76179670-08AA-4251-BDDD-04A92B4B7AA7}" srcOrd="2" destOrd="0" parTransId="{F0DFF097-415C-4B97-810E-49403CA6EBF8}" sibTransId="{40513E55-9A1C-498A-8BD8-51F807617AF5}"/>
    <dgm:cxn modelId="{C556B2C0-8B3A-4788-91A0-D72F6BD55A9E}" type="presOf" srcId="{1D160974-19F1-4CF9-96D3-FEEB5B9D2FD6}" destId="{B19AD22A-2ACF-43B8-A224-441E6E6FFBB2}" srcOrd="0" destOrd="0" presId="urn:microsoft.com/office/officeart/2005/8/layout/default"/>
    <dgm:cxn modelId="{F5F818F8-FF79-4715-8225-7C5C4CD47DFC}" type="presOf" srcId="{D83984B6-C492-4A59-929E-D84B05C97A8E}" destId="{A37B50A0-9089-4D83-BD13-800533358BBC}" srcOrd="0" destOrd="0" presId="urn:microsoft.com/office/officeart/2005/8/layout/default"/>
    <dgm:cxn modelId="{DC7175FB-5BFB-4973-A748-73AD675292C7}" srcId="{1D160974-19F1-4CF9-96D3-FEEB5B9D2FD6}" destId="{64047FA2-57AF-4658-84C2-98683F9BC2B7}" srcOrd="3" destOrd="0" parTransId="{C333C4A1-CD27-4988-9117-AC94EC174DE8}" sibTransId="{B71BE069-3E21-4FB9-BE70-6FDB32C0B230}"/>
    <dgm:cxn modelId="{15B072BB-43C6-4766-ACFD-8105F67B0C51}" type="presParOf" srcId="{B19AD22A-2ACF-43B8-A224-441E6E6FFBB2}" destId="{05679A58-3981-4F13-B605-6DE403EE496E}" srcOrd="0" destOrd="0" presId="urn:microsoft.com/office/officeart/2005/8/layout/default"/>
    <dgm:cxn modelId="{27888538-CAD6-4A14-93BF-CEBEE241CFE4}" type="presParOf" srcId="{B19AD22A-2ACF-43B8-A224-441E6E6FFBB2}" destId="{6F6EAFB6-311C-476D-802C-2AB4AC8F408B}" srcOrd="1" destOrd="0" presId="urn:microsoft.com/office/officeart/2005/8/layout/default"/>
    <dgm:cxn modelId="{888194B6-FA20-4214-B43B-1056AA84DAEC}" type="presParOf" srcId="{B19AD22A-2ACF-43B8-A224-441E6E6FFBB2}" destId="{8BE571E3-FE57-46DA-A3FD-0E7D87D16100}" srcOrd="2" destOrd="0" presId="urn:microsoft.com/office/officeart/2005/8/layout/default"/>
    <dgm:cxn modelId="{26D57FCF-EE3C-4E34-BB4E-E3657727EB08}" type="presParOf" srcId="{B19AD22A-2ACF-43B8-A224-441E6E6FFBB2}" destId="{E5D25ABA-AEE9-4435-B213-1FD4653AEA9E}" srcOrd="3" destOrd="0" presId="urn:microsoft.com/office/officeart/2005/8/layout/default"/>
    <dgm:cxn modelId="{A3DF6842-B07B-4159-83D9-74522BC726E3}" type="presParOf" srcId="{B19AD22A-2ACF-43B8-A224-441E6E6FFBB2}" destId="{AC9BB799-3BDA-4502-A2DB-7B59E444B9F8}" srcOrd="4" destOrd="0" presId="urn:microsoft.com/office/officeart/2005/8/layout/default"/>
    <dgm:cxn modelId="{F675500E-7D92-4A79-9220-D463823B5036}" type="presParOf" srcId="{B19AD22A-2ACF-43B8-A224-441E6E6FFBB2}" destId="{0EB27643-5C65-46B7-B938-F8D649C647DB}" srcOrd="5" destOrd="0" presId="urn:microsoft.com/office/officeart/2005/8/layout/default"/>
    <dgm:cxn modelId="{76DDB7AB-3175-4989-AB87-B6D43D3F3F27}" type="presParOf" srcId="{B19AD22A-2ACF-43B8-A224-441E6E6FFBB2}" destId="{C0228F0F-2278-45B4-9C0F-6BD0AD174E59}" srcOrd="6" destOrd="0" presId="urn:microsoft.com/office/officeart/2005/8/layout/default"/>
    <dgm:cxn modelId="{1F70F12F-ADEF-43D3-B44F-DBC263E688BE}" type="presParOf" srcId="{B19AD22A-2ACF-43B8-A224-441E6E6FFBB2}" destId="{F75BDC79-6F1E-417C-9A96-EF6CF56FC8E1}" srcOrd="7" destOrd="0" presId="urn:microsoft.com/office/officeart/2005/8/layout/default"/>
    <dgm:cxn modelId="{77BFA64F-3CE6-4E04-8DFB-11883DDB1D9D}" type="presParOf" srcId="{B19AD22A-2ACF-43B8-A224-441E6E6FFBB2}" destId="{A37B50A0-9089-4D83-BD13-800533358BB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E5A458-AB44-4324-A7C4-E493ABFB810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pPr rtl="1"/>
          <a:endParaRPr lang="ar-SA"/>
        </a:p>
      </dgm:t>
    </dgm:pt>
    <dgm:pt modelId="{2C506158-939B-49E0-946D-40CC19C3DDD1}">
      <dgm:prSet phldrT="[نص]"/>
      <dgm:spPr>
        <a:solidFill>
          <a:schemeClr val="accent4">
            <a:lumMod val="40000"/>
            <a:lumOff val="60000"/>
          </a:schemeClr>
        </a:solidFill>
      </dgm:spPr>
      <dgm:t>
        <a:bodyPr/>
        <a:lstStyle/>
        <a:p>
          <a:pPr rtl="1"/>
          <a:r>
            <a:rPr lang="ar-SA" b="1" dirty="0">
              <a:solidFill>
                <a:schemeClr val="tx1"/>
              </a:solidFill>
            </a:rPr>
            <a:t>سهولة </a:t>
          </a:r>
          <a:r>
            <a:rPr lang="ar-SA" b="1" dirty="0" err="1">
              <a:solidFill>
                <a:schemeClr val="tx1"/>
              </a:solidFill>
            </a:rPr>
            <a:t>الوصول (35%)</a:t>
          </a:r>
          <a:endParaRPr lang="ar-SA" b="1" dirty="0">
            <a:solidFill>
              <a:schemeClr val="tx1"/>
            </a:solidFill>
          </a:endParaRPr>
        </a:p>
      </dgm:t>
    </dgm:pt>
    <dgm:pt modelId="{AB109A2B-E0E8-4521-943F-1D7B09A3F82A}" type="parTrans" cxnId="{7F02AC11-D21E-497A-BDF6-E9CF6A29D62E}">
      <dgm:prSet/>
      <dgm:spPr/>
      <dgm:t>
        <a:bodyPr/>
        <a:lstStyle/>
        <a:p>
          <a:pPr rtl="1"/>
          <a:endParaRPr lang="ar-SA"/>
        </a:p>
      </dgm:t>
    </dgm:pt>
    <dgm:pt modelId="{7EF1EE4C-88B7-412F-B4EA-8C4585874F0A}" type="sibTrans" cxnId="{7F02AC11-D21E-497A-BDF6-E9CF6A29D62E}">
      <dgm:prSet/>
      <dgm:spPr/>
      <dgm:t>
        <a:bodyPr/>
        <a:lstStyle/>
        <a:p>
          <a:pPr rtl="1"/>
          <a:endParaRPr lang="ar-SA"/>
        </a:p>
      </dgm:t>
    </dgm:pt>
    <dgm:pt modelId="{5AC872ED-EFB0-4908-ABC1-CB99384DB40E}">
      <dgm:prSet phldrT="[نص]" custT="1"/>
      <dgm:spPr/>
      <dgm:t>
        <a:bodyPr/>
        <a:lstStyle/>
        <a:p>
          <a:pPr rtl="1"/>
          <a:r>
            <a:rPr lang="ar-SA" sz="1800" dirty="0" err="1"/>
            <a:t>قريب             (30%)</a:t>
          </a:r>
          <a:r>
            <a:rPr lang="ar-SA" sz="1800" dirty="0"/>
            <a:t>  </a:t>
          </a:r>
        </a:p>
      </dgm:t>
    </dgm:pt>
    <dgm:pt modelId="{4FD5A466-6C76-46B6-BDEF-E307928F32DC}" type="parTrans" cxnId="{E3CE8AB7-64D9-4335-BEF3-3DC2261D829E}">
      <dgm:prSet/>
      <dgm:spPr/>
      <dgm:t>
        <a:bodyPr/>
        <a:lstStyle/>
        <a:p>
          <a:pPr rtl="1"/>
          <a:endParaRPr lang="ar-SA"/>
        </a:p>
      </dgm:t>
    </dgm:pt>
    <dgm:pt modelId="{0EACAF94-8F9C-4CD4-9262-FD27B4617F46}" type="sibTrans" cxnId="{E3CE8AB7-64D9-4335-BEF3-3DC2261D829E}">
      <dgm:prSet/>
      <dgm:spPr/>
      <dgm:t>
        <a:bodyPr/>
        <a:lstStyle/>
        <a:p>
          <a:pPr rtl="1"/>
          <a:endParaRPr lang="ar-SA"/>
        </a:p>
      </dgm:t>
    </dgm:pt>
    <dgm:pt modelId="{5085F2FA-3045-4921-9702-1555D696B665}">
      <dgm:prSet phldrT="[نص]" custT="1"/>
      <dgm:spPr/>
      <dgm:t>
        <a:bodyPr/>
        <a:lstStyle/>
        <a:p>
          <a:pPr rtl="1"/>
          <a:r>
            <a:rPr lang="ar-SA" sz="1800" dirty="0"/>
            <a:t>مواعيد </a:t>
          </a:r>
          <a:r>
            <a:rPr lang="ar-SA" sz="1800" dirty="0" err="1"/>
            <a:t>سريعة   (30%)</a:t>
          </a:r>
          <a:endParaRPr lang="ar-SA" sz="1800" dirty="0"/>
        </a:p>
      </dgm:t>
    </dgm:pt>
    <dgm:pt modelId="{D043376E-A045-4F54-B565-A6896EEBFBB1}" type="parTrans" cxnId="{9C665DFC-ECC1-45AE-BE4B-4A243098AD0A}">
      <dgm:prSet/>
      <dgm:spPr/>
      <dgm:t>
        <a:bodyPr/>
        <a:lstStyle/>
        <a:p>
          <a:pPr rtl="1"/>
          <a:endParaRPr lang="ar-SA"/>
        </a:p>
      </dgm:t>
    </dgm:pt>
    <dgm:pt modelId="{6F002D59-A0C8-4129-8A82-1E148614A65F}" type="sibTrans" cxnId="{9C665DFC-ECC1-45AE-BE4B-4A243098AD0A}">
      <dgm:prSet/>
      <dgm:spPr/>
      <dgm:t>
        <a:bodyPr/>
        <a:lstStyle/>
        <a:p>
          <a:pPr rtl="1"/>
          <a:endParaRPr lang="ar-SA"/>
        </a:p>
      </dgm:t>
    </dgm:pt>
    <dgm:pt modelId="{46BA7BAC-D1B3-4548-B1DD-7634BA6F4121}">
      <dgm:prSet phldrT="[نص]"/>
      <dgm:spPr>
        <a:solidFill>
          <a:schemeClr val="accent2">
            <a:lumMod val="40000"/>
            <a:lumOff val="60000"/>
          </a:schemeClr>
        </a:solidFill>
      </dgm:spPr>
      <dgm:t>
        <a:bodyPr/>
        <a:lstStyle/>
        <a:p>
          <a:pPr rtl="1"/>
          <a:r>
            <a:rPr lang="ar-SA" b="1" dirty="0">
              <a:solidFill>
                <a:schemeClr val="tx1"/>
              </a:solidFill>
            </a:rPr>
            <a:t>العلاج </a:t>
          </a:r>
          <a:r>
            <a:rPr lang="ar-SA" b="1" dirty="0" err="1">
              <a:solidFill>
                <a:schemeClr val="tx1"/>
              </a:solidFill>
            </a:rPr>
            <a:t>الممتاز (40%)</a:t>
          </a:r>
          <a:endParaRPr lang="ar-SA" b="1" dirty="0">
            <a:solidFill>
              <a:schemeClr val="tx1"/>
            </a:solidFill>
          </a:endParaRPr>
        </a:p>
      </dgm:t>
    </dgm:pt>
    <dgm:pt modelId="{50A3CDF9-3C87-4CC3-B379-22B79DEA00A6}" type="parTrans" cxnId="{6CF27EAB-BCA7-4533-A14F-55CA59E44F18}">
      <dgm:prSet/>
      <dgm:spPr/>
      <dgm:t>
        <a:bodyPr/>
        <a:lstStyle/>
        <a:p>
          <a:pPr rtl="1"/>
          <a:endParaRPr lang="ar-SA"/>
        </a:p>
      </dgm:t>
    </dgm:pt>
    <dgm:pt modelId="{347BC168-5455-44B9-8B23-BDFDCA269E05}" type="sibTrans" cxnId="{6CF27EAB-BCA7-4533-A14F-55CA59E44F18}">
      <dgm:prSet/>
      <dgm:spPr/>
      <dgm:t>
        <a:bodyPr/>
        <a:lstStyle/>
        <a:p>
          <a:pPr rtl="1"/>
          <a:endParaRPr lang="ar-SA"/>
        </a:p>
      </dgm:t>
    </dgm:pt>
    <dgm:pt modelId="{84C4F6C4-B9E8-4D8D-922A-99224D3A06FB}">
      <dgm:prSet phldrT="[نص]" custT="1"/>
      <dgm:spPr/>
      <dgm:t>
        <a:bodyPr/>
        <a:lstStyle/>
        <a:p>
          <a:pPr rtl="1"/>
          <a:r>
            <a:rPr lang="ar-SA" sz="1800" dirty="0"/>
            <a:t>دكتور </a:t>
          </a:r>
          <a:r>
            <a:rPr lang="ar-SA" sz="1800" dirty="0" err="1"/>
            <a:t>متمكن     (50%)</a:t>
          </a:r>
          <a:endParaRPr lang="ar-SA" sz="1800" dirty="0"/>
        </a:p>
      </dgm:t>
    </dgm:pt>
    <dgm:pt modelId="{78C5BC34-CBEC-43C2-BBF4-8AE4E1E85BAE}" type="parTrans" cxnId="{9EB6F077-D1DD-43E0-AEF5-0D1FDE8C4D95}">
      <dgm:prSet/>
      <dgm:spPr/>
      <dgm:t>
        <a:bodyPr/>
        <a:lstStyle/>
        <a:p>
          <a:pPr rtl="1"/>
          <a:endParaRPr lang="ar-SA"/>
        </a:p>
      </dgm:t>
    </dgm:pt>
    <dgm:pt modelId="{E742FBA2-B20D-4D8A-8123-1900A0E7A8C5}" type="sibTrans" cxnId="{9EB6F077-D1DD-43E0-AEF5-0D1FDE8C4D95}">
      <dgm:prSet/>
      <dgm:spPr/>
      <dgm:t>
        <a:bodyPr/>
        <a:lstStyle/>
        <a:p>
          <a:pPr rtl="1"/>
          <a:endParaRPr lang="ar-SA"/>
        </a:p>
      </dgm:t>
    </dgm:pt>
    <dgm:pt modelId="{45B47BBF-7659-4755-A623-A04504DF24AB}">
      <dgm:prSet phldrT="[نص]"/>
      <dgm:spPr>
        <a:solidFill>
          <a:schemeClr val="accent4">
            <a:lumMod val="60000"/>
            <a:lumOff val="40000"/>
          </a:schemeClr>
        </a:solidFill>
      </dgm:spPr>
      <dgm:t>
        <a:bodyPr/>
        <a:lstStyle/>
        <a:p>
          <a:pPr rtl="1"/>
          <a:r>
            <a:rPr lang="ar-SA" b="1" dirty="0">
              <a:solidFill>
                <a:schemeClr val="tx1"/>
              </a:solidFill>
            </a:rPr>
            <a:t>احترام </a:t>
          </a:r>
          <a:r>
            <a:rPr lang="ar-SA" b="1" dirty="0" err="1">
              <a:solidFill>
                <a:schemeClr val="tx1"/>
              </a:solidFill>
            </a:rPr>
            <a:t>المريض (15%)</a:t>
          </a:r>
          <a:endParaRPr lang="ar-SA" b="1" dirty="0">
            <a:solidFill>
              <a:schemeClr val="tx1"/>
            </a:solidFill>
          </a:endParaRPr>
        </a:p>
      </dgm:t>
    </dgm:pt>
    <dgm:pt modelId="{41A4C0D9-7427-40B7-9BCE-7A819DC3F378}" type="parTrans" cxnId="{D7DEBE79-295C-45F7-9813-819C082CF18D}">
      <dgm:prSet/>
      <dgm:spPr/>
      <dgm:t>
        <a:bodyPr/>
        <a:lstStyle/>
        <a:p>
          <a:pPr rtl="1"/>
          <a:endParaRPr lang="ar-SA"/>
        </a:p>
      </dgm:t>
    </dgm:pt>
    <dgm:pt modelId="{4EC6B5ED-FA72-4705-81AE-D2ABD0B7A24A}" type="sibTrans" cxnId="{D7DEBE79-295C-45F7-9813-819C082CF18D}">
      <dgm:prSet/>
      <dgm:spPr/>
      <dgm:t>
        <a:bodyPr/>
        <a:lstStyle/>
        <a:p>
          <a:pPr rtl="1"/>
          <a:endParaRPr lang="ar-SA"/>
        </a:p>
      </dgm:t>
    </dgm:pt>
    <dgm:pt modelId="{809E4B58-F524-4571-AAA3-AC350C8DDCB6}">
      <dgm:prSet phldrT="[نص]" custT="1"/>
      <dgm:spPr/>
      <dgm:t>
        <a:bodyPr/>
        <a:lstStyle/>
        <a:p>
          <a:pPr rtl="1"/>
          <a:r>
            <a:rPr lang="ar-SA" sz="1800" dirty="0"/>
            <a:t>مستمع </a:t>
          </a:r>
          <a:r>
            <a:rPr lang="ar-SA" sz="1800" dirty="0" err="1"/>
            <a:t>جيد      (40%)</a:t>
          </a:r>
          <a:endParaRPr lang="ar-SA" sz="1800" dirty="0"/>
        </a:p>
      </dgm:t>
    </dgm:pt>
    <dgm:pt modelId="{2CBD6589-ED5C-46A9-9B87-0AB3437A306C}" type="parTrans" cxnId="{F6B89BB6-3876-4886-8A9A-30E71AA2761B}">
      <dgm:prSet/>
      <dgm:spPr/>
      <dgm:t>
        <a:bodyPr/>
        <a:lstStyle/>
        <a:p>
          <a:pPr rtl="1"/>
          <a:endParaRPr lang="ar-SA"/>
        </a:p>
      </dgm:t>
    </dgm:pt>
    <dgm:pt modelId="{DBA2E6BA-7162-421A-A04C-6336B30F04E5}" type="sibTrans" cxnId="{F6B89BB6-3876-4886-8A9A-30E71AA2761B}">
      <dgm:prSet/>
      <dgm:spPr/>
      <dgm:t>
        <a:bodyPr/>
        <a:lstStyle/>
        <a:p>
          <a:pPr rtl="1"/>
          <a:endParaRPr lang="ar-SA"/>
        </a:p>
      </dgm:t>
    </dgm:pt>
    <dgm:pt modelId="{6F54BBB8-4392-4CB4-8354-A3A63F3F505A}">
      <dgm:prSet/>
      <dgm:spPr>
        <a:solidFill>
          <a:schemeClr val="accent2">
            <a:lumMod val="20000"/>
            <a:lumOff val="80000"/>
          </a:schemeClr>
        </a:solidFill>
      </dgm:spPr>
      <dgm:t>
        <a:bodyPr/>
        <a:lstStyle/>
        <a:p>
          <a:pPr rtl="1"/>
          <a:r>
            <a:rPr lang="ar-SA" b="1" dirty="0">
              <a:solidFill>
                <a:schemeClr val="tx1"/>
              </a:solidFill>
            </a:rPr>
            <a:t>المبنى </a:t>
          </a:r>
          <a:r>
            <a:rPr lang="ar-SA" b="1" dirty="0" err="1">
              <a:solidFill>
                <a:schemeClr val="tx1"/>
              </a:solidFill>
            </a:rPr>
            <a:t>الجميل </a:t>
          </a:r>
          <a:r>
            <a:rPr lang="ar-SA" b="1" dirty="0">
              <a:solidFill>
                <a:schemeClr val="tx1"/>
              </a:solidFill>
            </a:rPr>
            <a:t>(10</a:t>
          </a:r>
          <a:r>
            <a:rPr lang="ar-SA" dirty="0" err="1">
              <a:solidFill>
                <a:schemeClr val="tx1"/>
              </a:solidFill>
            </a:rPr>
            <a:t>)%</a:t>
          </a:r>
          <a:endParaRPr lang="ar-SA" dirty="0">
            <a:solidFill>
              <a:schemeClr val="tx1"/>
            </a:solidFill>
          </a:endParaRPr>
        </a:p>
      </dgm:t>
    </dgm:pt>
    <dgm:pt modelId="{DBFA8F78-A4C3-4777-BB6C-DD329134AC3E}" type="parTrans" cxnId="{180ECFD7-C110-456E-ADF7-22DA0BC71C63}">
      <dgm:prSet/>
      <dgm:spPr/>
      <dgm:t>
        <a:bodyPr/>
        <a:lstStyle/>
        <a:p>
          <a:pPr rtl="1"/>
          <a:endParaRPr lang="ar-SA"/>
        </a:p>
      </dgm:t>
    </dgm:pt>
    <dgm:pt modelId="{312C1D0C-5FF5-4912-80C4-A182D4D768A7}" type="sibTrans" cxnId="{180ECFD7-C110-456E-ADF7-22DA0BC71C63}">
      <dgm:prSet/>
      <dgm:spPr/>
      <dgm:t>
        <a:bodyPr/>
        <a:lstStyle/>
        <a:p>
          <a:pPr rtl="1"/>
          <a:endParaRPr lang="ar-SA"/>
        </a:p>
      </dgm:t>
    </dgm:pt>
    <dgm:pt modelId="{62B29206-9A83-401B-A50A-519317ADCBFC}">
      <dgm:prSet phldrT="[نص]" custT="1"/>
      <dgm:spPr/>
      <dgm:t>
        <a:bodyPr/>
        <a:lstStyle/>
        <a:p>
          <a:pPr rtl="1"/>
          <a:r>
            <a:rPr lang="ar-SA" sz="1800" dirty="0"/>
            <a:t>مواصلات </a:t>
          </a:r>
          <a:r>
            <a:rPr lang="ar-SA" sz="1800" dirty="0" err="1"/>
            <a:t>عامة (20%)</a:t>
          </a:r>
          <a:endParaRPr lang="ar-SA" sz="1800" dirty="0"/>
        </a:p>
      </dgm:t>
    </dgm:pt>
    <dgm:pt modelId="{38E8F73A-341E-47E5-A86F-DF1EC36CAB18}" type="parTrans" cxnId="{D837253F-7DF9-49B9-8811-EF639B44C9A9}">
      <dgm:prSet/>
      <dgm:spPr/>
      <dgm:t>
        <a:bodyPr/>
        <a:lstStyle/>
        <a:p>
          <a:pPr rtl="1"/>
          <a:endParaRPr lang="ar-SA"/>
        </a:p>
      </dgm:t>
    </dgm:pt>
    <dgm:pt modelId="{7C49956C-A5D1-491D-AE7B-5B626F883612}" type="sibTrans" cxnId="{D837253F-7DF9-49B9-8811-EF639B44C9A9}">
      <dgm:prSet/>
      <dgm:spPr/>
      <dgm:t>
        <a:bodyPr/>
        <a:lstStyle/>
        <a:p>
          <a:pPr rtl="1"/>
          <a:endParaRPr lang="ar-SA"/>
        </a:p>
      </dgm:t>
    </dgm:pt>
    <dgm:pt modelId="{0FB43B33-FDFC-4A0E-8CB1-CCB3BE8AA267}">
      <dgm:prSet phldrT="[نص]" custT="1"/>
      <dgm:spPr/>
      <dgm:t>
        <a:bodyPr/>
        <a:lstStyle/>
        <a:p>
          <a:pPr rtl="1"/>
          <a:r>
            <a:rPr lang="ar-SA" sz="1800" dirty="0"/>
            <a:t>مواقف </a:t>
          </a:r>
          <a:r>
            <a:rPr lang="ar-SA" sz="1800" dirty="0" err="1"/>
            <a:t>سيارات  (10%)</a:t>
          </a:r>
          <a:endParaRPr lang="ar-SA" sz="1800" dirty="0"/>
        </a:p>
      </dgm:t>
    </dgm:pt>
    <dgm:pt modelId="{1AB765D4-35FA-426C-9EB4-BBB6B597D930}" type="parTrans" cxnId="{7B8FD782-E53C-4E27-A3D1-4B1A507A8A0A}">
      <dgm:prSet/>
      <dgm:spPr/>
      <dgm:t>
        <a:bodyPr/>
        <a:lstStyle/>
        <a:p>
          <a:pPr rtl="1"/>
          <a:endParaRPr lang="ar-SA"/>
        </a:p>
      </dgm:t>
    </dgm:pt>
    <dgm:pt modelId="{E69E22A1-AB3E-43A9-85FB-E0DE891B8556}" type="sibTrans" cxnId="{7B8FD782-E53C-4E27-A3D1-4B1A507A8A0A}">
      <dgm:prSet/>
      <dgm:spPr/>
      <dgm:t>
        <a:bodyPr/>
        <a:lstStyle/>
        <a:p>
          <a:pPr rtl="1"/>
          <a:endParaRPr lang="ar-SA"/>
        </a:p>
      </dgm:t>
    </dgm:pt>
    <dgm:pt modelId="{29BD850C-60AF-4191-A087-A14B935496DB}">
      <dgm:prSet phldrT="[نص]" custT="1"/>
      <dgm:spPr/>
      <dgm:t>
        <a:bodyPr/>
        <a:lstStyle/>
        <a:p>
          <a:pPr rtl="1"/>
          <a:r>
            <a:rPr lang="ar-SA" sz="1800" dirty="0"/>
            <a:t>سهولة </a:t>
          </a:r>
          <a:r>
            <a:rPr lang="ar-SA" sz="1800" dirty="0" err="1"/>
            <a:t>الوصول  (10%)</a:t>
          </a:r>
          <a:endParaRPr lang="ar-SA" sz="1800" dirty="0"/>
        </a:p>
      </dgm:t>
    </dgm:pt>
    <dgm:pt modelId="{458749E0-1CA8-4138-96FB-BACBC6CB49E8}" type="parTrans" cxnId="{4C98BDAA-0C13-4453-9F11-D45BBF52918A}">
      <dgm:prSet/>
      <dgm:spPr/>
      <dgm:t>
        <a:bodyPr/>
        <a:lstStyle/>
        <a:p>
          <a:pPr rtl="1"/>
          <a:endParaRPr lang="ar-SA"/>
        </a:p>
      </dgm:t>
    </dgm:pt>
    <dgm:pt modelId="{8EF1C7FA-567D-4915-B77B-64F908395F18}" type="sibTrans" cxnId="{4C98BDAA-0C13-4453-9F11-D45BBF52918A}">
      <dgm:prSet/>
      <dgm:spPr/>
      <dgm:t>
        <a:bodyPr/>
        <a:lstStyle/>
        <a:p>
          <a:pPr rtl="1"/>
          <a:endParaRPr lang="ar-SA"/>
        </a:p>
      </dgm:t>
    </dgm:pt>
    <dgm:pt modelId="{93BA46B5-0A3B-4005-9DB2-940C0EE1D439}">
      <dgm:prSet phldrT="[نص]" custT="1"/>
      <dgm:spPr/>
      <dgm:t>
        <a:bodyPr/>
        <a:lstStyle/>
        <a:p>
          <a:pPr rtl="1"/>
          <a:r>
            <a:rPr lang="ar-SA" sz="1800" dirty="0"/>
            <a:t>التشخيص </a:t>
          </a:r>
          <a:r>
            <a:rPr lang="ar-SA" sz="1800" dirty="0" err="1"/>
            <a:t>الفعال (15%)</a:t>
          </a:r>
          <a:endParaRPr lang="ar-SA" sz="1800" dirty="0"/>
        </a:p>
      </dgm:t>
    </dgm:pt>
    <dgm:pt modelId="{0251764F-45EC-417B-ADC0-AD76364AECCE}" type="parTrans" cxnId="{17281C32-0AD1-4845-8C04-A139B985C4A0}">
      <dgm:prSet/>
      <dgm:spPr/>
      <dgm:t>
        <a:bodyPr/>
        <a:lstStyle/>
        <a:p>
          <a:pPr rtl="1"/>
          <a:endParaRPr lang="ar-SA"/>
        </a:p>
      </dgm:t>
    </dgm:pt>
    <dgm:pt modelId="{2358BABC-D533-447D-9CCE-DCBCCDC2F66C}" type="sibTrans" cxnId="{17281C32-0AD1-4845-8C04-A139B985C4A0}">
      <dgm:prSet/>
      <dgm:spPr/>
      <dgm:t>
        <a:bodyPr/>
        <a:lstStyle/>
        <a:p>
          <a:pPr rtl="1"/>
          <a:endParaRPr lang="ar-SA"/>
        </a:p>
      </dgm:t>
    </dgm:pt>
    <dgm:pt modelId="{1A760A0D-373C-42E6-9A57-8989F555A38A}">
      <dgm:prSet phldrT="[نص]" custT="1"/>
      <dgm:spPr/>
      <dgm:t>
        <a:bodyPr/>
        <a:lstStyle/>
        <a:p>
          <a:pPr rtl="1"/>
          <a:r>
            <a:rPr lang="ar-SA" sz="1800" dirty="0"/>
            <a:t>التحويل </a:t>
          </a:r>
          <a:r>
            <a:rPr lang="ar-SA" sz="1800" dirty="0" err="1"/>
            <a:t>الفعال   (15%)</a:t>
          </a:r>
          <a:endParaRPr lang="ar-SA" sz="1800" dirty="0"/>
        </a:p>
      </dgm:t>
    </dgm:pt>
    <dgm:pt modelId="{3B32CF48-423E-4165-93D8-1EE41F3A7C7F}" type="parTrans" cxnId="{C50A0657-4703-40D4-A3C6-F76CB6A77C67}">
      <dgm:prSet/>
      <dgm:spPr/>
      <dgm:t>
        <a:bodyPr/>
        <a:lstStyle/>
        <a:p>
          <a:pPr rtl="1"/>
          <a:endParaRPr lang="ar-SA"/>
        </a:p>
      </dgm:t>
    </dgm:pt>
    <dgm:pt modelId="{8FA97678-1E07-445F-B491-E2F68BC214AC}" type="sibTrans" cxnId="{C50A0657-4703-40D4-A3C6-F76CB6A77C67}">
      <dgm:prSet/>
      <dgm:spPr/>
      <dgm:t>
        <a:bodyPr/>
        <a:lstStyle/>
        <a:p>
          <a:pPr rtl="1"/>
          <a:endParaRPr lang="ar-SA"/>
        </a:p>
      </dgm:t>
    </dgm:pt>
    <dgm:pt modelId="{72F8FD67-E216-4FCC-9CE4-E79742693AC9}">
      <dgm:prSet phldrT="[نص]" custT="1"/>
      <dgm:spPr/>
      <dgm:t>
        <a:bodyPr/>
        <a:lstStyle/>
        <a:p>
          <a:pPr rtl="1"/>
          <a:r>
            <a:rPr lang="ar-SA" sz="1800" dirty="0"/>
            <a:t>الوصفة </a:t>
          </a:r>
          <a:r>
            <a:rPr lang="ar-SA" sz="1800" dirty="0" err="1"/>
            <a:t>المناسبة (10%)</a:t>
          </a:r>
          <a:endParaRPr lang="ar-SA" sz="1800" dirty="0"/>
        </a:p>
      </dgm:t>
    </dgm:pt>
    <dgm:pt modelId="{EC514F62-3A63-4325-A9E3-78303BEC6B2E}" type="parTrans" cxnId="{D91173F9-D88B-4CDE-BC52-38788BBE93C5}">
      <dgm:prSet/>
      <dgm:spPr/>
      <dgm:t>
        <a:bodyPr/>
        <a:lstStyle/>
        <a:p>
          <a:pPr rtl="1"/>
          <a:endParaRPr lang="ar-SA"/>
        </a:p>
      </dgm:t>
    </dgm:pt>
    <dgm:pt modelId="{3E863439-4F06-4188-816A-6739E869A8CA}" type="sibTrans" cxnId="{D91173F9-D88B-4CDE-BC52-38788BBE93C5}">
      <dgm:prSet/>
      <dgm:spPr/>
      <dgm:t>
        <a:bodyPr/>
        <a:lstStyle/>
        <a:p>
          <a:pPr rtl="1"/>
          <a:endParaRPr lang="ar-SA"/>
        </a:p>
      </dgm:t>
    </dgm:pt>
    <dgm:pt modelId="{9EFEE85A-F562-406F-ABE3-8B66D773336B}">
      <dgm:prSet phldrT="[نص]" custT="1"/>
      <dgm:spPr/>
      <dgm:t>
        <a:bodyPr/>
        <a:lstStyle/>
        <a:p>
          <a:pPr rtl="1"/>
          <a:r>
            <a:rPr lang="ar-SA" sz="1800" dirty="0"/>
            <a:t>التمريض </a:t>
          </a:r>
          <a:r>
            <a:rPr lang="ar-SA" sz="1800" dirty="0" err="1"/>
            <a:t>الكفؤ</a:t>
          </a:r>
          <a:r>
            <a:rPr lang="ar-SA" sz="1800" dirty="0"/>
            <a:t>  </a:t>
          </a:r>
          <a:r>
            <a:rPr lang="ar-SA" sz="1800" dirty="0" err="1"/>
            <a:t>(10%)</a:t>
          </a:r>
          <a:endParaRPr lang="ar-SA" sz="1800" dirty="0"/>
        </a:p>
      </dgm:t>
    </dgm:pt>
    <dgm:pt modelId="{4B2B4965-A719-4A56-A1C3-3886E740AB17}" type="parTrans" cxnId="{264D4F4C-1155-4728-A84D-7E739F9961BF}">
      <dgm:prSet/>
      <dgm:spPr/>
      <dgm:t>
        <a:bodyPr/>
        <a:lstStyle/>
        <a:p>
          <a:pPr rtl="1"/>
          <a:endParaRPr lang="ar-SA"/>
        </a:p>
      </dgm:t>
    </dgm:pt>
    <dgm:pt modelId="{D06CF0AA-5235-45A6-A040-3638CEFB3B7D}" type="sibTrans" cxnId="{264D4F4C-1155-4728-A84D-7E739F9961BF}">
      <dgm:prSet/>
      <dgm:spPr/>
      <dgm:t>
        <a:bodyPr/>
        <a:lstStyle/>
        <a:p>
          <a:pPr rtl="1"/>
          <a:endParaRPr lang="ar-SA"/>
        </a:p>
      </dgm:t>
    </dgm:pt>
    <dgm:pt modelId="{D453D42A-1B0D-418C-93C0-D70E36F0718A}">
      <dgm:prSet phldrT="[نص]" custT="1"/>
      <dgm:spPr/>
      <dgm:t>
        <a:bodyPr/>
        <a:lstStyle/>
        <a:p>
          <a:pPr rtl="1"/>
          <a:r>
            <a:rPr lang="ar-SA" sz="1800" dirty="0" err="1"/>
            <a:t>صبور           (20%)</a:t>
          </a:r>
          <a:endParaRPr lang="ar-SA" sz="1800" dirty="0"/>
        </a:p>
      </dgm:t>
    </dgm:pt>
    <dgm:pt modelId="{F407C3D8-585F-403E-955F-DFFC92F7F250}" type="parTrans" cxnId="{9817BAC3-3356-4B13-87BB-63B5FFCA2075}">
      <dgm:prSet/>
      <dgm:spPr/>
      <dgm:t>
        <a:bodyPr/>
        <a:lstStyle/>
        <a:p>
          <a:pPr rtl="1"/>
          <a:endParaRPr lang="ar-SA"/>
        </a:p>
      </dgm:t>
    </dgm:pt>
    <dgm:pt modelId="{CC5764DF-EC4D-4999-B7FE-2C0AD2EC7579}" type="sibTrans" cxnId="{9817BAC3-3356-4B13-87BB-63B5FFCA2075}">
      <dgm:prSet/>
      <dgm:spPr/>
      <dgm:t>
        <a:bodyPr/>
        <a:lstStyle/>
        <a:p>
          <a:pPr rtl="1"/>
          <a:endParaRPr lang="ar-SA"/>
        </a:p>
      </dgm:t>
    </dgm:pt>
    <dgm:pt modelId="{9836E2BC-F89C-4379-9445-D8B55B2CAAFB}">
      <dgm:prSet phldrT="[نص]" custT="1"/>
      <dgm:spPr/>
      <dgm:t>
        <a:bodyPr/>
        <a:lstStyle/>
        <a:p>
          <a:pPr rtl="1"/>
          <a:r>
            <a:rPr lang="ar-SA" sz="1800" dirty="0" err="1"/>
            <a:t>متفهم            (20%)</a:t>
          </a:r>
          <a:endParaRPr lang="ar-SA" sz="1800" dirty="0"/>
        </a:p>
      </dgm:t>
    </dgm:pt>
    <dgm:pt modelId="{5FCB4AB9-549B-4C6A-A2B5-8A02821F6DB8}" type="parTrans" cxnId="{E3B3D88D-FF7F-4AAA-AACA-834D7FDA3933}">
      <dgm:prSet/>
      <dgm:spPr/>
      <dgm:t>
        <a:bodyPr/>
        <a:lstStyle/>
        <a:p>
          <a:pPr rtl="1"/>
          <a:endParaRPr lang="ar-SA"/>
        </a:p>
      </dgm:t>
    </dgm:pt>
    <dgm:pt modelId="{E4B2C413-B9BC-4851-9BE1-AC578223ED1B}" type="sibTrans" cxnId="{E3B3D88D-FF7F-4AAA-AACA-834D7FDA3933}">
      <dgm:prSet/>
      <dgm:spPr/>
      <dgm:t>
        <a:bodyPr/>
        <a:lstStyle/>
        <a:p>
          <a:pPr rtl="1"/>
          <a:endParaRPr lang="ar-SA"/>
        </a:p>
      </dgm:t>
    </dgm:pt>
    <dgm:pt modelId="{1A5E943E-C1B5-4538-A168-F9BED1B647D6}">
      <dgm:prSet phldrT="[نص]" custT="1"/>
      <dgm:spPr/>
      <dgm:t>
        <a:bodyPr/>
        <a:lstStyle/>
        <a:p>
          <a:pPr rtl="1"/>
          <a:r>
            <a:rPr lang="ar-SA" sz="1800" dirty="0"/>
            <a:t> </a:t>
          </a:r>
          <a:r>
            <a:rPr lang="ar-SA" sz="1800" dirty="0" err="1"/>
            <a:t>الخصوصية    (20%)</a:t>
          </a:r>
          <a:endParaRPr lang="ar-SA" sz="1800" dirty="0"/>
        </a:p>
      </dgm:t>
    </dgm:pt>
    <dgm:pt modelId="{53F4F41C-1A9D-4192-BBF5-35EA0371A4AB}" type="parTrans" cxnId="{731CCCB8-BEC4-4211-8729-BDD4CF567FF5}">
      <dgm:prSet/>
      <dgm:spPr/>
      <dgm:t>
        <a:bodyPr/>
        <a:lstStyle/>
        <a:p>
          <a:pPr rtl="1"/>
          <a:endParaRPr lang="ar-SA"/>
        </a:p>
      </dgm:t>
    </dgm:pt>
    <dgm:pt modelId="{92B4B794-ED4D-4437-AB65-B9290975B59A}" type="sibTrans" cxnId="{731CCCB8-BEC4-4211-8729-BDD4CF567FF5}">
      <dgm:prSet/>
      <dgm:spPr/>
      <dgm:t>
        <a:bodyPr/>
        <a:lstStyle/>
        <a:p>
          <a:pPr rtl="1"/>
          <a:endParaRPr lang="ar-SA"/>
        </a:p>
      </dgm:t>
    </dgm:pt>
    <dgm:pt modelId="{AAFB3C00-070C-41B8-8C96-FCBC7B7C0A8A}" type="pres">
      <dgm:prSet presAssocID="{C9E5A458-AB44-4324-A7C4-E493ABFB8103}" presName="composite" presStyleCnt="0">
        <dgm:presLayoutVars>
          <dgm:chMax val="5"/>
          <dgm:dir/>
          <dgm:animLvl val="ctr"/>
          <dgm:resizeHandles val="exact"/>
        </dgm:presLayoutVars>
      </dgm:prSet>
      <dgm:spPr/>
    </dgm:pt>
    <dgm:pt modelId="{42AD8824-8075-4D2D-9AF5-5B7CA525A0BF}" type="pres">
      <dgm:prSet presAssocID="{C9E5A458-AB44-4324-A7C4-E493ABFB8103}" presName="cycle" presStyleCnt="0"/>
      <dgm:spPr/>
    </dgm:pt>
    <dgm:pt modelId="{A77AA874-0264-4D32-9D84-3BD76B1EE3D0}" type="pres">
      <dgm:prSet presAssocID="{C9E5A458-AB44-4324-A7C4-E493ABFB8103}" presName="centerShape" presStyleCnt="0"/>
      <dgm:spPr/>
    </dgm:pt>
    <dgm:pt modelId="{DCAEE41E-4B1F-4CAC-B576-E6175477BF2E}" type="pres">
      <dgm:prSet presAssocID="{C9E5A458-AB44-4324-A7C4-E493ABFB8103}" presName="connSite" presStyleLbl="node1" presStyleIdx="0" presStyleCnt="5"/>
      <dgm:spPr/>
    </dgm:pt>
    <dgm:pt modelId="{8D0F1B0E-355F-4D26-99B0-5AD1485B37A1}" type="pres">
      <dgm:prSet presAssocID="{C9E5A458-AB44-4324-A7C4-E493ABFB8103}" presName="visible" presStyleLbl="node1" presStyleIdx="0" presStyleCnt="5" custScaleX="179673"/>
      <dgm:spPr>
        <a:solidFill>
          <a:schemeClr val="accent2">
            <a:lumMod val="60000"/>
            <a:lumOff val="40000"/>
          </a:schemeClr>
        </a:solidFill>
      </dgm:spPr>
    </dgm:pt>
    <dgm:pt modelId="{C9E1942D-077D-48F2-8077-99B05518B1C6}" type="pres">
      <dgm:prSet presAssocID="{AB109A2B-E0E8-4521-943F-1D7B09A3F82A}" presName="Name25" presStyleLbl="parChTrans1D1" presStyleIdx="0" presStyleCnt="4"/>
      <dgm:spPr/>
    </dgm:pt>
    <dgm:pt modelId="{42B8CC4D-DFC5-4E37-8741-E468E8259ACC}" type="pres">
      <dgm:prSet presAssocID="{2C506158-939B-49E0-946D-40CC19C3DDD1}" presName="node" presStyleCnt="0"/>
      <dgm:spPr/>
    </dgm:pt>
    <dgm:pt modelId="{78631FA3-904B-4172-9535-A70AE41919F1}" type="pres">
      <dgm:prSet presAssocID="{2C506158-939B-49E0-946D-40CC19C3DDD1}" presName="parentNode" presStyleLbl="node1" presStyleIdx="1" presStyleCnt="5" custScaleX="220398" custScaleY="152776" custLinFactX="115556" custLinFactNeighborX="200000">
        <dgm:presLayoutVars>
          <dgm:chMax val="1"/>
          <dgm:bulletEnabled val="1"/>
        </dgm:presLayoutVars>
      </dgm:prSet>
      <dgm:spPr/>
    </dgm:pt>
    <dgm:pt modelId="{FCE2DD98-F2DC-4F32-A417-A3C5AAB2E686}" type="pres">
      <dgm:prSet presAssocID="{2C506158-939B-49E0-946D-40CC19C3DDD1}" presName="childNode" presStyleLbl="revTx" presStyleIdx="0" presStyleCnt="3">
        <dgm:presLayoutVars>
          <dgm:bulletEnabled val="1"/>
        </dgm:presLayoutVars>
      </dgm:prSet>
      <dgm:spPr/>
    </dgm:pt>
    <dgm:pt modelId="{2D243D8B-7F3F-4F46-B89E-4A580A25159B}" type="pres">
      <dgm:prSet presAssocID="{50A3CDF9-3C87-4CC3-B379-22B79DEA00A6}" presName="Name25" presStyleLbl="parChTrans1D1" presStyleIdx="1" presStyleCnt="4"/>
      <dgm:spPr/>
    </dgm:pt>
    <dgm:pt modelId="{6E6A2765-29C1-42AC-9FA7-8F0E15A5F93E}" type="pres">
      <dgm:prSet presAssocID="{46BA7BAC-D1B3-4548-B1DD-7634BA6F4121}" presName="node" presStyleCnt="0"/>
      <dgm:spPr/>
    </dgm:pt>
    <dgm:pt modelId="{F0D92C7C-A9BE-4E22-B678-37F5E037CBDD}" type="pres">
      <dgm:prSet presAssocID="{46BA7BAC-D1B3-4548-B1DD-7634BA6F4121}" presName="parentNode" presStyleLbl="node1" presStyleIdx="2" presStyleCnt="5" custScaleX="215072" custScaleY="167193" custLinFactX="100000" custLinFactNeighborX="151208" custLinFactNeighborY="49602">
        <dgm:presLayoutVars>
          <dgm:chMax val="1"/>
          <dgm:bulletEnabled val="1"/>
        </dgm:presLayoutVars>
      </dgm:prSet>
      <dgm:spPr/>
    </dgm:pt>
    <dgm:pt modelId="{58311FB5-6E73-40E3-8604-DF78556912EA}" type="pres">
      <dgm:prSet presAssocID="{46BA7BAC-D1B3-4548-B1DD-7634BA6F4121}" presName="childNode" presStyleLbl="revTx" presStyleIdx="1" presStyleCnt="3">
        <dgm:presLayoutVars>
          <dgm:bulletEnabled val="1"/>
        </dgm:presLayoutVars>
      </dgm:prSet>
      <dgm:spPr/>
    </dgm:pt>
    <dgm:pt modelId="{616FBE0D-DDD3-48DF-B494-9CACC1C642DB}" type="pres">
      <dgm:prSet presAssocID="{41A4C0D9-7427-40B7-9BCE-7A819DC3F378}" presName="Name25" presStyleLbl="parChTrans1D1" presStyleIdx="2" presStyleCnt="4"/>
      <dgm:spPr/>
    </dgm:pt>
    <dgm:pt modelId="{FBDB8484-BD5B-475D-8223-9BB3EC215409}" type="pres">
      <dgm:prSet presAssocID="{45B47BBF-7659-4755-A623-A04504DF24AB}" presName="node" presStyleCnt="0"/>
      <dgm:spPr/>
    </dgm:pt>
    <dgm:pt modelId="{6FC49C32-6C0A-4BE0-B09E-E0E3FED5A782}" type="pres">
      <dgm:prSet presAssocID="{45B47BBF-7659-4755-A623-A04504DF24AB}" presName="parentNode" presStyleLbl="node1" presStyleIdx="3" presStyleCnt="5" custScaleX="226943" custScaleY="130335" custLinFactX="100000" custLinFactNeighborX="141846" custLinFactNeighborY="78412">
        <dgm:presLayoutVars>
          <dgm:chMax val="1"/>
          <dgm:bulletEnabled val="1"/>
        </dgm:presLayoutVars>
      </dgm:prSet>
      <dgm:spPr/>
    </dgm:pt>
    <dgm:pt modelId="{457C86B2-ED23-4F0D-BEE8-B8EDA1374D65}" type="pres">
      <dgm:prSet presAssocID="{45B47BBF-7659-4755-A623-A04504DF24AB}" presName="childNode" presStyleLbl="revTx" presStyleIdx="2" presStyleCnt="3">
        <dgm:presLayoutVars>
          <dgm:bulletEnabled val="1"/>
        </dgm:presLayoutVars>
      </dgm:prSet>
      <dgm:spPr/>
    </dgm:pt>
    <dgm:pt modelId="{D749182F-6CE0-4F0E-BD38-9A82D6DB2525}" type="pres">
      <dgm:prSet presAssocID="{DBFA8F78-A4C3-4777-BB6C-DD329134AC3E}" presName="Name25" presStyleLbl="parChTrans1D1" presStyleIdx="3" presStyleCnt="4"/>
      <dgm:spPr/>
    </dgm:pt>
    <dgm:pt modelId="{D3BC8743-1FCF-405C-8F3B-0D4261C38042}" type="pres">
      <dgm:prSet presAssocID="{6F54BBB8-4392-4CB4-8354-A3A63F3F505A}" presName="node" presStyleCnt="0"/>
      <dgm:spPr/>
    </dgm:pt>
    <dgm:pt modelId="{E3329DC1-1C77-4436-ADF6-5945742C50A3}" type="pres">
      <dgm:prSet presAssocID="{6F54BBB8-4392-4CB4-8354-A3A63F3F505A}" presName="parentNode" presStyleLbl="node1" presStyleIdx="4" presStyleCnt="5" custScaleX="222264" custScaleY="103188" custLinFactX="-30916" custLinFactNeighborX="-100000" custLinFactNeighborY="-14418">
        <dgm:presLayoutVars>
          <dgm:chMax val="1"/>
          <dgm:bulletEnabled val="1"/>
        </dgm:presLayoutVars>
      </dgm:prSet>
      <dgm:spPr/>
    </dgm:pt>
    <dgm:pt modelId="{2DBDE53D-22D4-4C6A-8422-B602882C5FE9}" type="pres">
      <dgm:prSet presAssocID="{6F54BBB8-4392-4CB4-8354-A3A63F3F505A}" presName="childNode" presStyleLbl="revTx" presStyleIdx="2" presStyleCnt="3">
        <dgm:presLayoutVars>
          <dgm:bulletEnabled val="1"/>
        </dgm:presLayoutVars>
      </dgm:prSet>
      <dgm:spPr/>
    </dgm:pt>
  </dgm:ptLst>
  <dgm:cxnLst>
    <dgm:cxn modelId="{DDE92200-0379-4AE2-980E-4C2B5D230924}" type="presOf" srcId="{84C4F6C4-B9E8-4D8D-922A-99224D3A06FB}" destId="{58311FB5-6E73-40E3-8604-DF78556912EA}" srcOrd="0" destOrd="0" presId="urn:microsoft.com/office/officeart/2005/8/layout/radial2"/>
    <dgm:cxn modelId="{8108A202-A23F-469A-9414-1366EBAF3338}" type="presOf" srcId="{2C506158-939B-49E0-946D-40CC19C3DDD1}" destId="{78631FA3-904B-4172-9535-A70AE41919F1}" srcOrd="0" destOrd="0" presId="urn:microsoft.com/office/officeart/2005/8/layout/radial2"/>
    <dgm:cxn modelId="{86B03010-8617-496C-88C4-26B8D5BDE13B}" type="presOf" srcId="{29BD850C-60AF-4191-A087-A14B935496DB}" destId="{FCE2DD98-F2DC-4F32-A417-A3C5AAB2E686}" srcOrd="0" destOrd="4" presId="urn:microsoft.com/office/officeart/2005/8/layout/radial2"/>
    <dgm:cxn modelId="{7F02AC11-D21E-497A-BDF6-E9CF6A29D62E}" srcId="{C9E5A458-AB44-4324-A7C4-E493ABFB8103}" destId="{2C506158-939B-49E0-946D-40CC19C3DDD1}" srcOrd="0" destOrd="0" parTransId="{AB109A2B-E0E8-4521-943F-1D7B09A3F82A}" sibTransId="{7EF1EE4C-88B7-412F-B4EA-8C4585874F0A}"/>
    <dgm:cxn modelId="{BECD2018-F1B4-4EF1-8126-0C4C064EE23E}" type="presOf" srcId="{DBFA8F78-A4C3-4777-BB6C-DD329134AC3E}" destId="{D749182F-6CE0-4F0E-BD38-9A82D6DB2525}" srcOrd="0" destOrd="0" presId="urn:microsoft.com/office/officeart/2005/8/layout/radial2"/>
    <dgm:cxn modelId="{17281C32-0AD1-4845-8C04-A139B985C4A0}" srcId="{46BA7BAC-D1B3-4548-B1DD-7634BA6F4121}" destId="{93BA46B5-0A3B-4005-9DB2-940C0EE1D439}" srcOrd="1" destOrd="0" parTransId="{0251764F-45EC-417B-ADC0-AD76364AECCE}" sibTransId="{2358BABC-D533-447D-9CCE-DCBCCDC2F66C}"/>
    <dgm:cxn modelId="{D837253F-7DF9-49B9-8811-EF639B44C9A9}" srcId="{2C506158-939B-49E0-946D-40CC19C3DDD1}" destId="{62B29206-9A83-401B-A50A-519317ADCBFC}" srcOrd="2" destOrd="0" parTransId="{38E8F73A-341E-47E5-A86F-DF1EC36CAB18}" sibTransId="{7C49956C-A5D1-491D-AE7B-5B626F883612}"/>
    <dgm:cxn modelId="{FE76655C-F091-4ED3-9ECC-DA180B2EF6B4}" type="presOf" srcId="{5AC872ED-EFB0-4908-ABC1-CB99384DB40E}" destId="{FCE2DD98-F2DC-4F32-A417-A3C5AAB2E686}" srcOrd="0" destOrd="0" presId="urn:microsoft.com/office/officeart/2005/8/layout/radial2"/>
    <dgm:cxn modelId="{BA112241-2D58-47FA-ABBF-85F30265450D}" type="presOf" srcId="{AB109A2B-E0E8-4521-943F-1D7B09A3F82A}" destId="{C9E1942D-077D-48F2-8077-99B05518B1C6}" srcOrd="0" destOrd="0" presId="urn:microsoft.com/office/officeart/2005/8/layout/radial2"/>
    <dgm:cxn modelId="{12CCDE47-22B3-45C2-9D4A-36D1620E0B3D}" type="presOf" srcId="{0FB43B33-FDFC-4A0E-8CB1-CCB3BE8AA267}" destId="{FCE2DD98-F2DC-4F32-A417-A3C5AAB2E686}" srcOrd="0" destOrd="3" presId="urn:microsoft.com/office/officeart/2005/8/layout/radial2"/>
    <dgm:cxn modelId="{264D4F4C-1155-4728-A84D-7E739F9961BF}" srcId="{46BA7BAC-D1B3-4548-B1DD-7634BA6F4121}" destId="{9EFEE85A-F562-406F-ABE3-8B66D773336B}" srcOrd="4" destOrd="0" parTransId="{4B2B4965-A719-4A56-A1C3-3886E740AB17}" sibTransId="{D06CF0AA-5235-45A6-A040-3638CEFB3B7D}"/>
    <dgm:cxn modelId="{EC547B6E-1685-459B-B155-E20A77356945}" type="presOf" srcId="{62B29206-9A83-401B-A50A-519317ADCBFC}" destId="{FCE2DD98-F2DC-4F32-A417-A3C5AAB2E686}" srcOrd="0" destOrd="2" presId="urn:microsoft.com/office/officeart/2005/8/layout/radial2"/>
    <dgm:cxn modelId="{0B0EB271-0C56-463F-83CF-12CA3224B7D7}" type="presOf" srcId="{1A5E943E-C1B5-4538-A168-F9BED1B647D6}" destId="{457C86B2-ED23-4F0D-BEE8-B8EDA1374D65}" srcOrd="0" destOrd="3" presId="urn:microsoft.com/office/officeart/2005/8/layout/radial2"/>
    <dgm:cxn modelId="{9ED9D575-5A16-4DD9-B221-CA8AF5C24B36}" type="presOf" srcId="{C9E5A458-AB44-4324-A7C4-E493ABFB8103}" destId="{AAFB3C00-070C-41B8-8C96-FCBC7B7C0A8A}" srcOrd="0" destOrd="0" presId="urn:microsoft.com/office/officeart/2005/8/layout/radial2"/>
    <dgm:cxn modelId="{C50A0657-4703-40D4-A3C6-F76CB6A77C67}" srcId="{46BA7BAC-D1B3-4548-B1DD-7634BA6F4121}" destId="{1A760A0D-373C-42E6-9A57-8989F555A38A}" srcOrd="2" destOrd="0" parTransId="{3B32CF48-423E-4165-93D8-1EE41F3A7C7F}" sibTransId="{8FA97678-1E07-445F-B491-E2F68BC214AC}"/>
    <dgm:cxn modelId="{9EB6F077-D1DD-43E0-AEF5-0D1FDE8C4D95}" srcId="{46BA7BAC-D1B3-4548-B1DD-7634BA6F4121}" destId="{84C4F6C4-B9E8-4D8D-922A-99224D3A06FB}" srcOrd="0" destOrd="0" parTransId="{78C5BC34-CBEC-43C2-BBF4-8AE4E1E85BAE}" sibTransId="{E742FBA2-B20D-4D8A-8123-1900A0E7A8C5}"/>
    <dgm:cxn modelId="{D7DEBE79-295C-45F7-9813-819C082CF18D}" srcId="{C9E5A458-AB44-4324-A7C4-E493ABFB8103}" destId="{45B47BBF-7659-4755-A623-A04504DF24AB}" srcOrd="2" destOrd="0" parTransId="{41A4C0D9-7427-40B7-9BCE-7A819DC3F378}" sibTransId="{4EC6B5ED-FA72-4705-81AE-D2ABD0B7A24A}"/>
    <dgm:cxn modelId="{BD8DD959-4556-4E84-91F9-5005F3D6C491}" type="presOf" srcId="{50A3CDF9-3C87-4CC3-B379-22B79DEA00A6}" destId="{2D243D8B-7F3F-4F46-B89E-4A580A25159B}" srcOrd="0" destOrd="0" presId="urn:microsoft.com/office/officeart/2005/8/layout/radial2"/>
    <dgm:cxn modelId="{7B8FD782-E53C-4E27-A3D1-4B1A507A8A0A}" srcId="{2C506158-939B-49E0-946D-40CC19C3DDD1}" destId="{0FB43B33-FDFC-4A0E-8CB1-CCB3BE8AA267}" srcOrd="3" destOrd="0" parTransId="{1AB765D4-35FA-426C-9EB4-BBB6B597D930}" sibTransId="{E69E22A1-AB3E-43A9-85FB-E0DE891B8556}"/>
    <dgm:cxn modelId="{E3B3D88D-FF7F-4AAA-AACA-834D7FDA3933}" srcId="{45B47BBF-7659-4755-A623-A04504DF24AB}" destId="{9836E2BC-F89C-4379-9445-D8B55B2CAAFB}" srcOrd="2" destOrd="0" parTransId="{5FCB4AB9-549B-4C6A-A2B5-8A02821F6DB8}" sibTransId="{E4B2C413-B9BC-4851-9BE1-AC578223ED1B}"/>
    <dgm:cxn modelId="{43FCD794-714E-42CD-BD4E-907A5B569774}" type="presOf" srcId="{93BA46B5-0A3B-4005-9DB2-940C0EE1D439}" destId="{58311FB5-6E73-40E3-8604-DF78556912EA}" srcOrd="0" destOrd="1" presId="urn:microsoft.com/office/officeart/2005/8/layout/radial2"/>
    <dgm:cxn modelId="{4CD7CB96-85D1-4951-B480-89EFD21062F4}" type="presOf" srcId="{809E4B58-F524-4571-AAA3-AC350C8DDCB6}" destId="{457C86B2-ED23-4F0D-BEE8-B8EDA1374D65}" srcOrd="0" destOrd="0" presId="urn:microsoft.com/office/officeart/2005/8/layout/radial2"/>
    <dgm:cxn modelId="{7CC61A9B-6F63-41EA-8D74-B1B086A45216}" type="presOf" srcId="{46BA7BAC-D1B3-4548-B1DD-7634BA6F4121}" destId="{F0D92C7C-A9BE-4E22-B678-37F5E037CBDD}" srcOrd="0" destOrd="0" presId="urn:microsoft.com/office/officeart/2005/8/layout/radial2"/>
    <dgm:cxn modelId="{73D82CA9-8ED9-4FA9-8DE9-4118018C0B9D}" type="presOf" srcId="{6F54BBB8-4392-4CB4-8354-A3A63F3F505A}" destId="{E3329DC1-1C77-4436-ADF6-5945742C50A3}" srcOrd="0" destOrd="0" presId="urn:microsoft.com/office/officeart/2005/8/layout/radial2"/>
    <dgm:cxn modelId="{99018AA9-20A3-40AC-A5D0-7E74885454D3}" type="presOf" srcId="{41A4C0D9-7427-40B7-9BCE-7A819DC3F378}" destId="{616FBE0D-DDD3-48DF-B494-9CACC1C642DB}" srcOrd="0" destOrd="0" presId="urn:microsoft.com/office/officeart/2005/8/layout/radial2"/>
    <dgm:cxn modelId="{4C98BDAA-0C13-4453-9F11-D45BBF52918A}" srcId="{2C506158-939B-49E0-946D-40CC19C3DDD1}" destId="{29BD850C-60AF-4191-A087-A14B935496DB}" srcOrd="4" destOrd="0" parTransId="{458749E0-1CA8-4138-96FB-BACBC6CB49E8}" sibTransId="{8EF1C7FA-567D-4915-B77B-64F908395F18}"/>
    <dgm:cxn modelId="{6CF27EAB-BCA7-4533-A14F-55CA59E44F18}" srcId="{C9E5A458-AB44-4324-A7C4-E493ABFB8103}" destId="{46BA7BAC-D1B3-4548-B1DD-7634BA6F4121}" srcOrd="1" destOrd="0" parTransId="{50A3CDF9-3C87-4CC3-B379-22B79DEA00A6}" sibTransId="{347BC168-5455-44B9-8B23-BDFDCA269E05}"/>
    <dgm:cxn modelId="{3F29E7AF-7460-423B-A51F-9262C904D946}" type="presOf" srcId="{5085F2FA-3045-4921-9702-1555D696B665}" destId="{FCE2DD98-F2DC-4F32-A417-A3C5AAB2E686}" srcOrd="0" destOrd="1" presId="urn:microsoft.com/office/officeart/2005/8/layout/radial2"/>
    <dgm:cxn modelId="{F6B89BB6-3876-4886-8A9A-30E71AA2761B}" srcId="{45B47BBF-7659-4755-A623-A04504DF24AB}" destId="{809E4B58-F524-4571-AAA3-AC350C8DDCB6}" srcOrd="0" destOrd="0" parTransId="{2CBD6589-ED5C-46A9-9B87-0AB3437A306C}" sibTransId="{DBA2E6BA-7162-421A-A04C-6336B30F04E5}"/>
    <dgm:cxn modelId="{E3CE8AB7-64D9-4335-BEF3-3DC2261D829E}" srcId="{2C506158-939B-49E0-946D-40CC19C3DDD1}" destId="{5AC872ED-EFB0-4908-ABC1-CB99384DB40E}" srcOrd="0" destOrd="0" parTransId="{4FD5A466-6C76-46B6-BDEF-E307928F32DC}" sibTransId="{0EACAF94-8F9C-4CD4-9262-FD27B4617F46}"/>
    <dgm:cxn modelId="{731CCCB8-BEC4-4211-8729-BDD4CF567FF5}" srcId="{45B47BBF-7659-4755-A623-A04504DF24AB}" destId="{1A5E943E-C1B5-4538-A168-F9BED1B647D6}" srcOrd="3" destOrd="0" parTransId="{53F4F41C-1A9D-4192-BBF5-35EA0371A4AB}" sibTransId="{92B4B794-ED4D-4437-AB65-B9290975B59A}"/>
    <dgm:cxn modelId="{EA59A8BE-B7E2-4A39-9148-D9FFC2FD0115}" type="presOf" srcId="{D453D42A-1B0D-418C-93C0-D70E36F0718A}" destId="{457C86B2-ED23-4F0D-BEE8-B8EDA1374D65}" srcOrd="0" destOrd="1" presId="urn:microsoft.com/office/officeart/2005/8/layout/radial2"/>
    <dgm:cxn modelId="{9D71B9BF-A912-46E1-B391-807B1203BE8E}" type="presOf" srcId="{1A760A0D-373C-42E6-9A57-8989F555A38A}" destId="{58311FB5-6E73-40E3-8604-DF78556912EA}" srcOrd="0" destOrd="2" presId="urn:microsoft.com/office/officeart/2005/8/layout/radial2"/>
    <dgm:cxn modelId="{9817BAC3-3356-4B13-87BB-63B5FFCA2075}" srcId="{45B47BBF-7659-4755-A623-A04504DF24AB}" destId="{D453D42A-1B0D-418C-93C0-D70E36F0718A}" srcOrd="1" destOrd="0" parTransId="{F407C3D8-585F-403E-955F-DFFC92F7F250}" sibTransId="{CC5764DF-EC4D-4999-B7FE-2C0AD2EC7579}"/>
    <dgm:cxn modelId="{F8EF2FD7-5245-406A-88D7-8342030DB6F0}" type="presOf" srcId="{72F8FD67-E216-4FCC-9CE4-E79742693AC9}" destId="{58311FB5-6E73-40E3-8604-DF78556912EA}" srcOrd="0" destOrd="3" presId="urn:microsoft.com/office/officeart/2005/8/layout/radial2"/>
    <dgm:cxn modelId="{180ECFD7-C110-456E-ADF7-22DA0BC71C63}" srcId="{C9E5A458-AB44-4324-A7C4-E493ABFB8103}" destId="{6F54BBB8-4392-4CB4-8354-A3A63F3F505A}" srcOrd="3" destOrd="0" parTransId="{DBFA8F78-A4C3-4777-BB6C-DD329134AC3E}" sibTransId="{312C1D0C-5FF5-4912-80C4-A182D4D768A7}"/>
    <dgm:cxn modelId="{63BD50F8-20E3-47AF-89D7-F4E588B003B3}" type="presOf" srcId="{45B47BBF-7659-4755-A623-A04504DF24AB}" destId="{6FC49C32-6C0A-4BE0-B09E-E0E3FED5A782}" srcOrd="0" destOrd="0" presId="urn:microsoft.com/office/officeart/2005/8/layout/radial2"/>
    <dgm:cxn modelId="{C54BB5F8-0EB1-43ED-B3F0-6B1EB62593DF}" type="presOf" srcId="{9836E2BC-F89C-4379-9445-D8B55B2CAAFB}" destId="{457C86B2-ED23-4F0D-BEE8-B8EDA1374D65}" srcOrd="0" destOrd="2" presId="urn:microsoft.com/office/officeart/2005/8/layout/radial2"/>
    <dgm:cxn modelId="{F3B5E9F8-BA9B-4788-A6B8-665DD9BAFB27}" type="presOf" srcId="{9EFEE85A-F562-406F-ABE3-8B66D773336B}" destId="{58311FB5-6E73-40E3-8604-DF78556912EA}" srcOrd="0" destOrd="4" presId="urn:microsoft.com/office/officeart/2005/8/layout/radial2"/>
    <dgm:cxn modelId="{D91173F9-D88B-4CDE-BC52-38788BBE93C5}" srcId="{46BA7BAC-D1B3-4548-B1DD-7634BA6F4121}" destId="{72F8FD67-E216-4FCC-9CE4-E79742693AC9}" srcOrd="3" destOrd="0" parTransId="{EC514F62-3A63-4325-A9E3-78303BEC6B2E}" sibTransId="{3E863439-4F06-4188-816A-6739E869A8CA}"/>
    <dgm:cxn modelId="{9C665DFC-ECC1-45AE-BE4B-4A243098AD0A}" srcId="{2C506158-939B-49E0-946D-40CC19C3DDD1}" destId="{5085F2FA-3045-4921-9702-1555D696B665}" srcOrd="1" destOrd="0" parTransId="{D043376E-A045-4F54-B565-A6896EEBFBB1}" sibTransId="{6F002D59-A0C8-4129-8A82-1E148614A65F}"/>
    <dgm:cxn modelId="{84EE853A-7EAE-4E21-8469-EBE6B28D432E}" type="presParOf" srcId="{AAFB3C00-070C-41B8-8C96-FCBC7B7C0A8A}" destId="{42AD8824-8075-4D2D-9AF5-5B7CA525A0BF}" srcOrd="0" destOrd="0" presId="urn:microsoft.com/office/officeart/2005/8/layout/radial2"/>
    <dgm:cxn modelId="{0C7ACB5B-5AED-4F51-B564-D5D1ED18A7A4}" type="presParOf" srcId="{42AD8824-8075-4D2D-9AF5-5B7CA525A0BF}" destId="{A77AA874-0264-4D32-9D84-3BD76B1EE3D0}" srcOrd="0" destOrd="0" presId="urn:microsoft.com/office/officeart/2005/8/layout/radial2"/>
    <dgm:cxn modelId="{74CF33D6-28B7-4466-A124-047706A919D7}" type="presParOf" srcId="{A77AA874-0264-4D32-9D84-3BD76B1EE3D0}" destId="{DCAEE41E-4B1F-4CAC-B576-E6175477BF2E}" srcOrd="0" destOrd="0" presId="urn:microsoft.com/office/officeart/2005/8/layout/radial2"/>
    <dgm:cxn modelId="{65976CBD-6B72-47FD-920B-D2748CB0FBDB}" type="presParOf" srcId="{A77AA874-0264-4D32-9D84-3BD76B1EE3D0}" destId="{8D0F1B0E-355F-4D26-99B0-5AD1485B37A1}" srcOrd="1" destOrd="0" presId="urn:microsoft.com/office/officeart/2005/8/layout/radial2"/>
    <dgm:cxn modelId="{CC892329-69B4-4250-8F9B-8E7687F7130A}" type="presParOf" srcId="{42AD8824-8075-4D2D-9AF5-5B7CA525A0BF}" destId="{C9E1942D-077D-48F2-8077-99B05518B1C6}" srcOrd="1" destOrd="0" presId="urn:microsoft.com/office/officeart/2005/8/layout/radial2"/>
    <dgm:cxn modelId="{A100DD8E-C59B-40B7-980B-A3308D01C219}" type="presParOf" srcId="{42AD8824-8075-4D2D-9AF5-5B7CA525A0BF}" destId="{42B8CC4D-DFC5-4E37-8741-E468E8259ACC}" srcOrd="2" destOrd="0" presId="urn:microsoft.com/office/officeart/2005/8/layout/radial2"/>
    <dgm:cxn modelId="{DF938714-69C8-4C2B-A69F-AE0312A3742E}" type="presParOf" srcId="{42B8CC4D-DFC5-4E37-8741-E468E8259ACC}" destId="{78631FA3-904B-4172-9535-A70AE41919F1}" srcOrd="0" destOrd="0" presId="urn:microsoft.com/office/officeart/2005/8/layout/radial2"/>
    <dgm:cxn modelId="{7E62074B-8392-4825-862B-FBB50FD3D26B}" type="presParOf" srcId="{42B8CC4D-DFC5-4E37-8741-E468E8259ACC}" destId="{FCE2DD98-F2DC-4F32-A417-A3C5AAB2E686}" srcOrd="1" destOrd="0" presId="urn:microsoft.com/office/officeart/2005/8/layout/radial2"/>
    <dgm:cxn modelId="{E86E36D7-009F-4F1F-8D8E-594D9836826B}" type="presParOf" srcId="{42AD8824-8075-4D2D-9AF5-5B7CA525A0BF}" destId="{2D243D8B-7F3F-4F46-B89E-4A580A25159B}" srcOrd="3" destOrd="0" presId="urn:microsoft.com/office/officeart/2005/8/layout/radial2"/>
    <dgm:cxn modelId="{E0563C5F-017B-4496-85FF-96D84E05125F}" type="presParOf" srcId="{42AD8824-8075-4D2D-9AF5-5B7CA525A0BF}" destId="{6E6A2765-29C1-42AC-9FA7-8F0E15A5F93E}" srcOrd="4" destOrd="0" presId="urn:microsoft.com/office/officeart/2005/8/layout/radial2"/>
    <dgm:cxn modelId="{E2803666-DE02-4CA6-8CA1-8B9BDF7953AD}" type="presParOf" srcId="{6E6A2765-29C1-42AC-9FA7-8F0E15A5F93E}" destId="{F0D92C7C-A9BE-4E22-B678-37F5E037CBDD}" srcOrd="0" destOrd="0" presId="urn:microsoft.com/office/officeart/2005/8/layout/radial2"/>
    <dgm:cxn modelId="{DDD3BEEB-72BB-4DC0-94A6-CA81349F80CD}" type="presParOf" srcId="{6E6A2765-29C1-42AC-9FA7-8F0E15A5F93E}" destId="{58311FB5-6E73-40E3-8604-DF78556912EA}" srcOrd="1" destOrd="0" presId="urn:microsoft.com/office/officeart/2005/8/layout/radial2"/>
    <dgm:cxn modelId="{0195EB2D-0797-4ACC-BAA5-C9A43C0044E1}" type="presParOf" srcId="{42AD8824-8075-4D2D-9AF5-5B7CA525A0BF}" destId="{616FBE0D-DDD3-48DF-B494-9CACC1C642DB}" srcOrd="5" destOrd="0" presId="urn:microsoft.com/office/officeart/2005/8/layout/radial2"/>
    <dgm:cxn modelId="{98B41072-3FCD-4730-84C3-5FD851B5F4DF}" type="presParOf" srcId="{42AD8824-8075-4D2D-9AF5-5B7CA525A0BF}" destId="{FBDB8484-BD5B-475D-8223-9BB3EC215409}" srcOrd="6" destOrd="0" presId="urn:microsoft.com/office/officeart/2005/8/layout/radial2"/>
    <dgm:cxn modelId="{B9F6058D-7CDF-4D96-8AAA-D2624D83DE1E}" type="presParOf" srcId="{FBDB8484-BD5B-475D-8223-9BB3EC215409}" destId="{6FC49C32-6C0A-4BE0-B09E-E0E3FED5A782}" srcOrd="0" destOrd="0" presId="urn:microsoft.com/office/officeart/2005/8/layout/radial2"/>
    <dgm:cxn modelId="{0F3B7F0B-F895-4F04-9414-75ECD25B7D96}" type="presParOf" srcId="{FBDB8484-BD5B-475D-8223-9BB3EC215409}" destId="{457C86B2-ED23-4F0D-BEE8-B8EDA1374D65}" srcOrd="1" destOrd="0" presId="urn:microsoft.com/office/officeart/2005/8/layout/radial2"/>
    <dgm:cxn modelId="{67D40261-017D-4B04-9AF6-63A04384E5CC}" type="presParOf" srcId="{42AD8824-8075-4D2D-9AF5-5B7CA525A0BF}" destId="{D749182F-6CE0-4F0E-BD38-9A82D6DB2525}" srcOrd="7" destOrd="0" presId="urn:microsoft.com/office/officeart/2005/8/layout/radial2"/>
    <dgm:cxn modelId="{4F46A625-FD62-430E-BA5F-E8A7A752818A}" type="presParOf" srcId="{42AD8824-8075-4D2D-9AF5-5B7CA525A0BF}" destId="{D3BC8743-1FCF-405C-8F3B-0D4261C38042}" srcOrd="8" destOrd="0" presId="urn:microsoft.com/office/officeart/2005/8/layout/radial2"/>
    <dgm:cxn modelId="{2A32B74E-FBA3-42E3-8DCD-1AE87D1D2539}" type="presParOf" srcId="{D3BC8743-1FCF-405C-8F3B-0D4261C38042}" destId="{E3329DC1-1C77-4436-ADF6-5945742C50A3}" srcOrd="0" destOrd="0" presId="urn:microsoft.com/office/officeart/2005/8/layout/radial2"/>
    <dgm:cxn modelId="{9F92FCC5-4BA1-4B70-912C-12EDADB652E8}" type="presParOf" srcId="{D3BC8743-1FCF-405C-8F3B-0D4261C38042}" destId="{2DBDE53D-22D4-4C6A-8422-B602882C5FE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6E924AA-E266-4D4F-A21F-062F5DE51756}" type="doc">
      <dgm:prSet loTypeId="urn:microsoft.com/office/officeart/2005/8/layout/cycle4" loCatId="cycle" qsTypeId="urn:microsoft.com/office/officeart/2005/8/quickstyle/simple1" qsCatId="simple" csTypeId="urn:microsoft.com/office/officeart/2005/8/colors/accent1_2" csCatId="accent1" phldr="1"/>
      <dgm:spPr/>
      <dgm:t>
        <a:bodyPr/>
        <a:lstStyle/>
        <a:p>
          <a:pPr rtl="1"/>
          <a:endParaRPr lang="ar-SA"/>
        </a:p>
      </dgm:t>
    </dgm:pt>
    <dgm:pt modelId="{472BA095-33E3-41F3-88A4-A23B3E00435C}">
      <dgm:prSet phldrT="[نص]"/>
      <dgm:spPr/>
      <dgm:t>
        <a:bodyPr/>
        <a:lstStyle/>
        <a:p>
          <a:pPr rtl="1"/>
          <a:r>
            <a:rPr lang="ar-SA" dirty="0"/>
            <a:t>الجودة (40%)</a:t>
          </a:r>
        </a:p>
      </dgm:t>
    </dgm:pt>
    <dgm:pt modelId="{BECD5804-F5D8-4F03-84C8-2B5FC7F96FC4}" type="parTrans" cxnId="{9B3261D0-8B8A-4B0E-92DE-FFB178B2B5E3}">
      <dgm:prSet/>
      <dgm:spPr/>
      <dgm:t>
        <a:bodyPr/>
        <a:lstStyle/>
        <a:p>
          <a:pPr rtl="1"/>
          <a:endParaRPr lang="ar-SA"/>
        </a:p>
      </dgm:t>
    </dgm:pt>
    <dgm:pt modelId="{881307A3-8434-4EA8-BA22-E1AE6BC3FD9B}" type="sibTrans" cxnId="{9B3261D0-8B8A-4B0E-92DE-FFB178B2B5E3}">
      <dgm:prSet/>
      <dgm:spPr/>
      <dgm:t>
        <a:bodyPr/>
        <a:lstStyle/>
        <a:p>
          <a:pPr rtl="1"/>
          <a:endParaRPr lang="ar-SA"/>
        </a:p>
      </dgm:t>
    </dgm:pt>
    <dgm:pt modelId="{988D5161-EC83-4E9C-ABA8-4037622EBB59}">
      <dgm:prSet phldrT="[نص]"/>
      <dgm:spPr/>
      <dgm:t>
        <a:bodyPr/>
        <a:lstStyle/>
        <a:p>
          <a:pPr rtl="1"/>
          <a:r>
            <a:rPr lang="ar-SA" dirty="0"/>
            <a:t>النظافة</a:t>
          </a:r>
        </a:p>
      </dgm:t>
    </dgm:pt>
    <dgm:pt modelId="{FF927179-7A82-440D-83B1-E031A708387B}" type="parTrans" cxnId="{E11C3670-DE21-419C-91BC-49203AD46D03}">
      <dgm:prSet/>
      <dgm:spPr/>
      <dgm:t>
        <a:bodyPr/>
        <a:lstStyle/>
        <a:p>
          <a:pPr rtl="1"/>
          <a:endParaRPr lang="ar-SA"/>
        </a:p>
      </dgm:t>
    </dgm:pt>
    <dgm:pt modelId="{BAD09845-979B-4D59-A89D-0F43FA40838E}" type="sibTrans" cxnId="{E11C3670-DE21-419C-91BC-49203AD46D03}">
      <dgm:prSet/>
      <dgm:spPr/>
      <dgm:t>
        <a:bodyPr/>
        <a:lstStyle/>
        <a:p>
          <a:pPr rtl="1"/>
          <a:endParaRPr lang="ar-SA"/>
        </a:p>
      </dgm:t>
    </dgm:pt>
    <dgm:pt modelId="{B000078C-7B46-4C2C-B178-C15F8FE9F5A6}">
      <dgm:prSet phldrT="[نص]"/>
      <dgm:spPr/>
      <dgm:t>
        <a:bodyPr/>
        <a:lstStyle/>
        <a:p>
          <a:pPr rtl="1"/>
          <a:r>
            <a:rPr lang="ar-SA" dirty="0"/>
            <a:t>الخدمة (20%)</a:t>
          </a:r>
        </a:p>
      </dgm:t>
    </dgm:pt>
    <dgm:pt modelId="{96423D70-3C6E-4707-9F13-D4BE80C51F8E}" type="parTrans" cxnId="{1EE57B30-A253-4E5C-B7DA-64F01A27223D}">
      <dgm:prSet/>
      <dgm:spPr/>
      <dgm:t>
        <a:bodyPr/>
        <a:lstStyle/>
        <a:p>
          <a:pPr rtl="1"/>
          <a:endParaRPr lang="ar-SA"/>
        </a:p>
      </dgm:t>
    </dgm:pt>
    <dgm:pt modelId="{A46EE3D7-68F8-4052-9D89-7073D1CC2970}" type="sibTrans" cxnId="{1EE57B30-A253-4E5C-B7DA-64F01A27223D}">
      <dgm:prSet/>
      <dgm:spPr/>
      <dgm:t>
        <a:bodyPr/>
        <a:lstStyle/>
        <a:p>
          <a:pPr rtl="1"/>
          <a:endParaRPr lang="ar-SA"/>
        </a:p>
      </dgm:t>
    </dgm:pt>
    <dgm:pt modelId="{429B9B81-E640-4B6C-920A-05CC48E0F0BC}">
      <dgm:prSet phldrT="[نص]"/>
      <dgm:spPr/>
      <dgm:t>
        <a:bodyPr/>
        <a:lstStyle/>
        <a:p>
          <a:pPr rtl="1"/>
          <a:r>
            <a:rPr lang="ar-SA" dirty="0"/>
            <a:t>الزي الرسمي</a:t>
          </a:r>
        </a:p>
      </dgm:t>
    </dgm:pt>
    <dgm:pt modelId="{5FA9EB0D-E632-48B4-B93F-07AD466A3EA2}" type="parTrans" cxnId="{6A5DF587-137C-4207-BF76-AF0171772935}">
      <dgm:prSet/>
      <dgm:spPr/>
      <dgm:t>
        <a:bodyPr/>
        <a:lstStyle/>
        <a:p>
          <a:pPr rtl="1"/>
          <a:endParaRPr lang="ar-SA"/>
        </a:p>
      </dgm:t>
    </dgm:pt>
    <dgm:pt modelId="{4B45717A-3654-45DE-BFE7-FAF256E886A0}" type="sibTrans" cxnId="{6A5DF587-137C-4207-BF76-AF0171772935}">
      <dgm:prSet/>
      <dgm:spPr/>
      <dgm:t>
        <a:bodyPr/>
        <a:lstStyle/>
        <a:p>
          <a:pPr rtl="1"/>
          <a:endParaRPr lang="ar-SA"/>
        </a:p>
      </dgm:t>
    </dgm:pt>
    <dgm:pt modelId="{4A5E0CE6-EA83-48F3-92D8-E8B6035255A5}">
      <dgm:prSet phldrT="[نص]"/>
      <dgm:spPr/>
      <dgm:t>
        <a:bodyPr/>
        <a:lstStyle/>
        <a:p>
          <a:pPr rtl="1"/>
          <a:r>
            <a:rPr lang="ar-SA" dirty="0"/>
            <a:t>المقر (10%)</a:t>
          </a:r>
        </a:p>
      </dgm:t>
    </dgm:pt>
    <dgm:pt modelId="{A65D2FD6-9AC8-4566-8964-17882E6AFEB4}" type="parTrans" cxnId="{32D53240-4460-4CEC-A832-CEA29ECA70FF}">
      <dgm:prSet/>
      <dgm:spPr/>
      <dgm:t>
        <a:bodyPr/>
        <a:lstStyle/>
        <a:p>
          <a:pPr rtl="1"/>
          <a:endParaRPr lang="ar-SA"/>
        </a:p>
      </dgm:t>
    </dgm:pt>
    <dgm:pt modelId="{503709DE-AE93-411E-AEFD-2CFF2578C473}" type="sibTrans" cxnId="{32D53240-4460-4CEC-A832-CEA29ECA70FF}">
      <dgm:prSet/>
      <dgm:spPr/>
      <dgm:t>
        <a:bodyPr/>
        <a:lstStyle/>
        <a:p>
          <a:pPr rtl="1"/>
          <a:endParaRPr lang="ar-SA"/>
        </a:p>
      </dgm:t>
    </dgm:pt>
    <dgm:pt modelId="{916EFE29-A749-4D3E-AC37-D35B37697661}">
      <dgm:prSet phldrT="[نص]"/>
      <dgm:spPr/>
      <dgm:t>
        <a:bodyPr/>
        <a:lstStyle/>
        <a:p>
          <a:pPr rtl="1"/>
          <a:r>
            <a:rPr lang="ar-SA" dirty="0"/>
            <a:t>الديكورات</a:t>
          </a:r>
        </a:p>
      </dgm:t>
    </dgm:pt>
    <dgm:pt modelId="{589B0755-B4E0-4432-A212-F1BB9895DF89}" type="parTrans" cxnId="{EEA72063-2880-4758-B84D-476F0036BC60}">
      <dgm:prSet/>
      <dgm:spPr/>
      <dgm:t>
        <a:bodyPr/>
        <a:lstStyle/>
        <a:p>
          <a:pPr rtl="1"/>
          <a:endParaRPr lang="ar-SA"/>
        </a:p>
      </dgm:t>
    </dgm:pt>
    <dgm:pt modelId="{262DF224-2ADB-4CE5-83E2-1F70028670C7}" type="sibTrans" cxnId="{EEA72063-2880-4758-B84D-476F0036BC60}">
      <dgm:prSet/>
      <dgm:spPr/>
      <dgm:t>
        <a:bodyPr/>
        <a:lstStyle/>
        <a:p>
          <a:pPr rtl="1"/>
          <a:endParaRPr lang="ar-SA"/>
        </a:p>
      </dgm:t>
    </dgm:pt>
    <dgm:pt modelId="{64331D75-1CF0-449A-A478-C737638D68BC}">
      <dgm:prSet phldrT="[نص]"/>
      <dgm:spPr/>
      <dgm:t>
        <a:bodyPr/>
        <a:lstStyle/>
        <a:p>
          <a:pPr rtl="1"/>
          <a:r>
            <a:rPr lang="ar-SA" dirty="0"/>
            <a:t>السعر (%30)</a:t>
          </a:r>
        </a:p>
      </dgm:t>
    </dgm:pt>
    <dgm:pt modelId="{8D44A5B1-9948-4EC9-862F-03D80AB74931}" type="parTrans" cxnId="{A3AD61DA-602C-4A9A-B8E3-F0165ED848A1}">
      <dgm:prSet/>
      <dgm:spPr/>
      <dgm:t>
        <a:bodyPr/>
        <a:lstStyle/>
        <a:p>
          <a:pPr rtl="1"/>
          <a:endParaRPr lang="ar-SA"/>
        </a:p>
      </dgm:t>
    </dgm:pt>
    <dgm:pt modelId="{FD1EB2F0-677F-48E2-8E92-3B61245C7EC2}" type="sibTrans" cxnId="{A3AD61DA-602C-4A9A-B8E3-F0165ED848A1}">
      <dgm:prSet/>
      <dgm:spPr/>
      <dgm:t>
        <a:bodyPr/>
        <a:lstStyle/>
        <a:p>
          <a:pPr rtl="1"/>
          <a:endParaRPr lang="ar-SA"/>
        </a:p>
      </dgm:t>
    </dgm:pt>
    <dgm:pt modelId="{FBDC8E61-A35B-4AF9-873D-F891307F3A16}">
      <dgm:prSet phldrT="[نص]"/>
      <dgm:spPr/>
      <dgm:t>
        <a:bodyPr/>
        <a:lstStyle/>
        <a:p>
          <a:pPr rtl="1"/>
          <a:r>
            <a:rPr lang="ar-SA" dirty="0"/>
            <a:t>العروض في أوقات المناسبات</a:t>
          </a:r>
        </a:p>
      </dgm:t>
    </dgm:pt>
    <dgm:pt modelId="{999FCB3F-079F-4E1F-A189-79F04239F9D1}" type="parTrans" cxnId="{C1199026-DC1C-4B94-B5A8-16BF41EE4296}">
      <dgm:prSet/>
      <dgm:spPr/>
      <dgm:t>
        <a:bodyPr/>
        <a:lstStyle/>
        <a:p>
          <a:pPr rtl="1"/>
          <a:endParaRPr lang="ar-SA"/>
        </a:p>
      </dgm:t>
    </dgm:pt>
    <dgm:pt modelId="{790CDA55-F8B9-4FB7-9516-48EF3D511230}" type="sibTrans" cxnId="{C1199026-DC1C-4B94-B5A8-16BF41EE4296}">
      <dgm:prSet/>
      <dgm:spPr/>
      <dgm:t>
        <a:bodyPr/>
        <a:lstStyle/>
        <a:p>
          <a:pPr rtl="1"/>
          <a:endParaRPr lang="ar-SA"/>
        </a:p>
      </dgm:t>
    </dgm:pt>
    <dgm:pt modelId="{B6697A14-1262-4417-9812-9457B6EDBE15}">
      <dgm:prSet phldrT="[نص]"/>
      <dgm:spPr/>
      <dgm:t>
        <a:bodyPr/>
        <a:lstStyle/>
        <a:p>
          <a:pPr rtl="1"/>
          <a:r>
            <a:rPr lang="ar-SA" dirty="0"/>
            <a:t>الأدوات الصحية</a:t>
          </a:r>
        </a:p>
      </dgm:t>
    </dgm:pt>
    <dgm:pt modelId="{F9E67504-EBCB-4E15-B909-551DDCFC724B}" type="parTrans" cxnId="{A2AE3F1E-6668-4C7E-9887-5948F64716AD}">
      <dgm:prSet/>
      <dgm:spPr/>
      <dgm:t>
        <a:bodyPr/>
        <a:lstStyle/>
        <a:p>
          <a:pPr rtl="1"/>
          <a:endParaRPr lang="ar-SA"/>
        </a:p>
      </dgm:t>
    </dgm:pt>
    <dgm:pt modelId="{4ADE6747-584F-48E5-87EE-789D6F12CC56}" type="sibTrans" cxnId="{A2AE3F1E-6668-4C7E-9887-5948F64716AD}">
      <dgm:prSet/>
      <dgm:spPr/>
      <dgm:t>
        <a:bodyPr/>
        <a:lstStyle/>
        <a:p>
          <a:pPr rtl="1"/>
          <a:endParaRPr lang="ar-SA"/>
        </a:p>
      </dgm:t>
    </dgm:pt>
    <dgm:pt modelId="{B979FC14-648C-40ED-9D15-F06FF5DAD527}">
      <dgm:prSet phldrT="[نص]"/>
      <dgm:spPr/>
      <dgm:t>
        <a:bodyPr/>
        <a:lstStyle/>
        <a:p>
          <a:pPr rtl="1"/>
          <a:r>
            <a:rPr lang="ar-SA" dirty="0"/>
            <a:t>مكونات الأكل</a:t>
          </a:r>
        </a:p>
      </dgm:t>
    </dgm:pt>
    <dgm:pt modelId="{E90C9D28-418D-42CD-8720-61824585D26A}" type="parTrans" cxnId="{32F353EC-A130-413F-B79D-C4E5BC5AB032}">
      <dgm:prSet/>
      <dgm:spPr/>
      <dgm:t>
        <a:bodyPr/>
        <a:lstStyle/>
        <a:p>
          <a:pPr rtl="1"/>
          <a:endParaRPr lang="ar-SA"/>
        </a:p>
      </dgm:t>
    </dgm:pt>
    <dgm:pt modelId="{7B102061-90E5-4E66-A20B-9C26BB732871}" type="sibTrans" cxnId="{32F353EC-A130-413F-B79D-C4E5BC5AB032}">
      <dgm:prSet/>
      <dgm:spPr/>
      <dgm:t>
        <a:bodyPr/>
        <a:lstStyle/>
        <a:p>
          <a:pPr rtl="1"/>
          <a:endParaRPr lang="ar-SA"/>
        </a:p>
      </dgm:t>
    </dgm:pt>
    <dgm:pt modelId="{A33943DC-21D5-4BA9-A38C-E3B566B826F9}">
      <dgm:prSet phldrT="[نص]"/>
      <dgm:spPr/>
      <dgm:t>
        <a:bodyPr/>
        <a:lstStyle/>
        <a:p>
          <a:pPr rtl="1"/>
          <a:r>
            <a:rPr lang="ar-SA" dirty="0"/>
            <a:t>طريقة الاستقبال</a:t>
          </a:r>
        </a:p>
      </dgm:t>
    </dgm:pt>
    <dgm:pt modelId="{6299552C-68FC-4100-A935-FA2C443BE9FA}" type="parTrans" cxnId="{41450212-91AE-4D76-80B6-CEF204664342}">
      <dgm:prSet/>
      <dgm:spPr/>
      <dgm:t>
        <a:bodyPr/>
        <a:lstStyle/>
        <a:p>
          <a:pPr rtl="1"/>
          <a:endParaRPr lang="ar-SA"/>
        </a:p>
      </dgm:t>
    </dgm:pt>
    <dgm:pt modelId="{817EEB4A-8549-43CE-A2FA-0A0A6814453A}" type="sibTrans" cxnId="{41450212-91AE-4D76-80B6-CEF204664342}">
      <dgm:prSet/>
      <dgm:spPr/>
      <dgm:t>
        <a:bodyPr/>
        <a:lstStyle/>
        <a:p>
          <a:pPr rtl="1"/>
          <a:endParaRPr lang="ar-SA"/>
        </a:p>
      </dgm:t>
    </dgm:pt>
    <dgm:pt modelId="{E3FB4C0B-6865-4928-94FA-EB9EFEFF1602}">
      <dgm:prSet phldrT="[نص]"/>
      <dgm:spPr/>
      <dgm:t>
        <a:bodyPr/>
        <a:lstStyle/>
        <a:p>
          <a:pPr rtl="1"/>
          <a:r>
            <a:rPr lang="ar-SA" dirty="0"/>
            <a:t>سرعة الخدمة</a:t>
          </a:r>
        </a:p>
      </dgm:t>
    </dgm:pt>
    <dgm:pt modelId="{23E0B17A-BBC4-452F-8FC3-2F4E8E797950}" type="parTrans" cxnId="{3D866EA8-95DF-4B21-86DA-704490A21175}">
      <dgm:prSet/>
      <dgm:spPr/>
      <dgm:t>
        <a:bodyPr/>
        <a:lstStyle/>
        <a:p>
          <a:pPr rtl="1"/>
          <a:endParaRPr lang="ar-SA"/>
        </a:p>
      </dgm:t>
    </dgm:pt>
    <dgm:pt modelId="{5A4673B4-BA21-44F7-A7DE-1B94FF2CD252}" type="sibTrans" cxnId="{3D866EA8-95DF-4B21-86DA-704490A21175}">
      <dgm:prSet/>
      <dgm:spPr/>
      <dgm:t>
        <a:bodyPr/>
        <a:lstStyle/>
        <a:p>
          <a:pPr rtl="1"/>
          <a:endParaRPr lang="ar-SA"/>
        </a:p>
      </dgm:t>
    </dgm:pt>
    <dgm:pt modelId="{906D6F00-4A95-4127-9995-8951E59664B0}">
      <dgm:prSet phldrT="[نص]"/>
      <dgm:spPr/>
      <dgm:t>
        <a:bodyPr/>
        <a:lstStyle/>
        <a:p>
          <a:pPr rtl="1"/>
          <a:r>
            <a:rPr lang="ar-SA" dirty="0"/>
            <a:t>تعامل الموظفين</a:t>
          </a:r>
        </a:p>
      </dgm:t>
    </dgm:pt>
    <dgm:pt modelId="{D6DDC45B-9E49-4642-A61A-D00A036C8531}" type="parTrans" cxnId="{6A865AA9-5DA9-4FA2-820A-BAE41DF20F5A}">
      <dgm:prSet/>
      <dgm:spPr/>
      <dgm:t>
        <a:bodyPr/>
        <a:lstStyle/>
        <a:p>
          <a:pPr rtl="1"/>
          <a:endParaRPr lang="ar-SA"/>
        </a:p>
      </dgm:t>
    </dgm:pt>
    <dgm:pt modelId="{6B00BC56-E593-4D67-A25E-314C71E81FA5}" type="sibTrans" cxnId="{6A865AA9-5DA9-4FA2-820A-BAE41DF20F5A}">
      <dgm:prSet/>
      <dgm:spPr/>
      <dgm:t>
        <a:bodyPr/>
        <a:lstStyle/>
        <a:p>
          <a:pPr rtl="1"/>
          <a:endParaRPr lang="ar-SA"/>
        </a:p>
      </dgm:t>
    </dgm:pt>
    <dgm:pt modelId="{2488AE0F-20CE-4C0F-AC28-A222C9572013}">
      <dgm:prSet phldrT="[نص]"/>
      <dgm:spPr/>
      <dgm:t>
        <a:bodyPr/>
        <a:lstStyle/>
        <a:p>
          <a:pPr rtl="1"/>
          <a:r>
            <a:rPr lang="ar-SA" dirty="0"/>
            <a:t>مناسب</a:t>
          </a:r>
        </a:p>
      </dgm:t>
    </dgm:pt>
    <dgm:pt modelId="{E3D6D48B-DC77-403D-BD97-7DCA132769FD}" type="parTrans" cxnId="{43B27B04-131A-40A2-BE25-7D74CA773C0D}">
      <dgm:prSet/>
      <dgm:spPr/>
      <dgm:t>
        <a:bodyPr/>
        <a:lstStyle/>
        <a:p>
          <a:pPr rtl="1"/>
          <a:endParaRPr lang="ar-SA"/>
        </a:p>
      </dgm:t>
    </dgm:pt>
    <dgm:pt modelId="{F82F4A25-9021-43E7-8E11-A6DC5C405CED}" type="sibTrans" cxnId="{43B27B04-131A-40A2-BE25-7D74CA773C0D}">
      <dgm:prSet/>
      <dgm:spPr/>
      <dgm:t>
        <a:bodyPr/>
        <a:lstStyle/>
        <a:p>
          <a:pPr rtl="1"/>
          <a:endParaRPr lang="ar-SA"/>
        </a:p>
      </dgm:t>
    </dgm:pt>
    <dgm:pt modelId="{7A63ED73-A68D-48A2-A800-C0407ECB9DB5}">
      <dgm:prSet phldrT="[نص]"/>
      <dgm:spPr/>
      <dgm:t>
        <a:bodyPr/>
        <a:lstStyle/>
        <a:p>
          <a:pPr rtl="1"/>
          <a:r>
            <a:rPr lang="ar-SA" dirty="0"/>
            <a:t>أماكن الجلوس</a:t>
          </a:r>
        </a:p>
      </dgm:t>
    </dgm:pt>
    <dgm:pt modelId="{787564F5-7878-4E1C-80CC-910DCBB98706}" type="parTrans" cxnId="{D8074FF7-C4EB-4C0E-A662-AAB81E3D1CB3}">
      <dgm:prSet/>
      <dgm:spPr/>
      <dgm:t>
        <a:bodyPr/>
        <a:lstStyle/>
        <a:p>
          <a:pPr rtl="1"/>
          <a:endParaRPr lang="ar-SA"/>
        </a:p>
      </dgm:t>
    </dgm:pt>
    <dgm:pt modelId="{D74C8ADA-A0AE-4658-B3D5-2C5F9057A622}" type="sibTrans" cxnId="{D8074FF7-C4EB-4C0E-A662-AAB81E3D1CB3}">
      <dgm:prSet/>
      <dgm:spPr/>
      <dgm:t>
        <a:bodyPr/>
        <a:lstStyle/>
        <a:p>
          <a:pPr rtl="1"/>
          <a:endParaRPr lang="ar-SA"/>
        </a:p>
      </dgm:t>
    </dgm:pt>
    <dgm:pt modelId="{9425974C-33B5-4A95-868F-06C3E04593F8}">
      <dgm:prSet phldrT="[نص]"/>
      <dgm:spPr/>
      <dgm:t>
        <a:bodyPr/>
        <a:lstStyle/>
        <a:p>
          <a:pPr rtl="1"/>
          <a:r>
            <a:rPr lang="ar-SA" dirty="0"/>
            <a:t>الموقع وتوفر مواقف للسيارات</a:t>
          </a:r>
        </a:p>
      </dgm:t>
    </dgm:pt>
    <dgm:pt modelId="{74FAFF0D-3BC5-4B01-AEBC-47F336DA2941}" type="parTrans" cxnId="{CDC63734-7636-4B8F-BE7D-A1910327C673}">
      <dgm:prSet/>
      <dgm:spPr/>
      <dgm:t>
        <a:bodyPr/>
        <a:lstStyle/>
        <a:p>
          <a:pPr rtl="1"/>
          <a:endParaRPr lang="ar-SA"/>
        </a:p>
      </dgm:t>
    </dgm:pt>
    <dgm:pt modelId="{3859088A-CD4A-4901-B733-826C3A8C4D49}" type="sibTrans" cxnId="{CDC63734-7636-4B8F-BE7D-A1910327C673}">
      <dgm:prSet/>
      <dgm:spPr/>
      <dgm:t>
        <a:bodyPr/>
        <a:lstStyle/>
        <a:p>
          <a:pPr rtl="1"/>
          <a:endParaRPr lang="ar-SA"/>
        </a:p>
      </dgm:t>
    </dgm:pt>
    <dgm:pt modelId="{74845D67-4209-4A87-BD7B-26A2183FA423}">
      <dgm:prSet phldrT="[نص]"/>
      <dgm:spPr/>
      <dgm:t>
        <a:bodyPr/>
        <a:lstStyle/>
        <a:p>
          <a:pPr rtl="1"/>
          <a:r>
            <a:rPr lang="ar-SA" dirty="0"/>
            <a:t>ألأماكن المخصصة للطلب الداخلي والخارجي وأماكن الانتظار</a:t>
          </a:r>
        </a:p>
      </dgm:t>
    </dgm:pt>
    <dgm:pt modelId="{52842061-3FC4-4BB2-AB09-7D401A2D8C80}" type="parTrans" cxnId="{6422CA6F-8082-4CCF-A789-12D11547BB7E}">
      <dgm:prSet/>
      <dgm:spPr/>
      <dgm:t>
        <a:bodyPr/>
        <a:lstStyle/>
        <a:p>
          <a:pPr rtl="1"/>
          <a:endParaRPr lang="ar-SA"/>
        </a:p>
      </dgm:t>
    </dgm:pt>
    <dgm:pt modelId="{CDCD474B-7E3F-4396-AC01-446247201190}" type="sibTrans" cxnId="{6422CA6F-8082-4CCF-A789-12D11547BB7E}">
      <dgm:prSet/>
      <dgm:spPr/>
      <dgm:t>
        <a:bodyPr/>
        <a:lstStyle/>
        <a:p>
          <a:pPr rtl="1"/>
          <a:endParaRPr lang="ar-SA"/>
        </a:p>
      </dgm:t>
    </dgm:pt>
    <dgm:pt modelId="{21DFFB33-B4D3-4532-97D8-3475D90CE8AB}" type="pres">
      <dgm:prSet presAssocID="{66E924AA-E266-4D4F-A21F-062F5DE51756}" presName="cycleMatrixDiagram" presStyleCnt="0">
        <dgm:presLayoutVars>
          <dgm:chMax val="1"/>
          <dgm:dir/>
          <dgm:animLvl val="lvl"/>
          <dgm:resizeHandles val="exact"/>
        </dgm:presLayoutVars>
      </dgm:prSet>
      <dgm:spPr/>
    </dgm:pt>
    <dgm:pt modelId="{2544B59E-688E-4F64-8114-3CFD86BFEFA6}" type="pres">
      <dgm:prSet presAssocID="{66E924AA-E266-4D4F-A21F-062F5DE51756}" presName="children" presStyleCnt="0"/>
      <dgm:spPr/>
    </dgm:pt>
    <dgm:pt modelId="{4B545FEB-02F5-4BBC-9359-4AA81FC80B1A}" type="pres">
      <dgm:prSet presAssocID="{66E924AA-E266-4D4F-A21F-062F5DE51756}" presName="child1group" presStyleCnt="0"/>
      <dgm:spPr/>
    </dgm:pt>
    <dgm:pt modelId="{E0F7E3EA-B177-47C5-88A4-2BE83B7F6573}" type="pres">
      <dgm:prSet presAssocID="{66E924AA-E266-4D4F-A21F-062F5DE51756}" presName="child1" presStyleLbl="bgAcc1" presStyleIdx="0" presStyleCnt="4"/>
      <dgm:spPr/>
    </dgm:pt>
    <dgm:pt modelId="{E541D487-05C8-4DBC-82CF-230CA6435404}" type="pres">
      <dgm:prSet presAssocID="{66E924AA-E266-4D4F-A21F-062F5DE51756}" presName="child1Text" presStyleLbl="bgAcc1" presStyleIdx="0" presStyleCnt="4">
        <dgm:presLayoutVars>
          <dgm:bulletEnabled val="1"/>
        </dgm:presLayoutVars>
      </dgm:prSet>
      <dgm:spPr/>
    </dgm:pt>
    <dgm:pt modelId="{98986765-F9B9-4EFA-A94C-3A786717B10D}" type="pres">
      <dgm:prSet presAssocID="{66E924AA-E266-4D4F-A21F-062F5DE51756}" presName="child2group" presStyleCnt="0"/>
      <dgm:spPr/>
    </dgm:pt>
    <dgm:pt modelId="{13053DA4-9550-4FE4-9FF9-1BFDED35F289}" type="pres">
      <dgm:prSet presAssocID="{66E924AA-E266-4D4F-A21F-062F5DE51756}" presName="child2" presStyleLbl="bgAcc1" presStyleIdx="1" presStyleCnt="4"/>
      <dgm:spPr/>
    </dgm:pt>
    <dgm:pt modelId="{6F6DC5ED-2E4D-4C32-A21D-12DA3232026F}" type="pres">
      <dgm:prSet presAssocID="{66E924AA-E266-4D4F-A21F-062F5DE51756}" presName="child2Text" presStyleLbl="bgAcc1" presStyleIdx="1" presStyleCnt="4">
        <dgm:presLayoutVars>
          <dgm:bulletEnabled val="1"/>
        </dgm:presLayoutVars>
      </dgm:prSet>
      <dgm:spPr/>
    </dgm:pt>
    <dgm:pt modelId="{B12A0CD5-AA03-47FB-BA6D-3CFAB78D6763}" type="pres">
      <dgm:prSet presAssocID="{66E924AA-E266-4D4F-A21F-062F5DE51756}" presName="child3group" presStyleCnt="0"/>
      <dgm:spPr/>
    </dgm:pt>
    <dgm:pt modelId="{91668147-5B25-4D76-A3A6-22B2D2F15874}" type="pres">
      <dgm:prSet presAssocID="{66E924AA-E266-4D4F-A21F-062F5DE51756}" presName="child3" presStyleLbl="bgAcc1" presStyleIdx="2" presStyleCnt="4"/>
      <dgm:spPr/>
    </dgm:pt>
    <dgm:pt modelId="{09BAA9AA-0FDC-49CD-BA34-CFE754322258}" type="pres">
      <dgm:prSet presAssocID="{66E924AA-E266-4D4F-A21F-062F5DE51756}" presName="child3Text" presStyleLbl="bgAcc1" presStyleIdx="2" presStyleCnt="4">
        <dgm:presLayoutVars>
          <dgm:bulletEnabled val="1"/>
        </dgm:presLayoutVars>
      </dgm:prSet>
      <dgm:spPr/>
    </dgm:pt>
    <dgm:pt modelId="{55940A96-8BBA-4B73-8ADB-A6326ED78592}" type="pres">
      <dgm:prSet presAssocID="{66E924AA-E266-4D4F-A21F-062F5DE51756}" presName="child4group" presStyleCnt="0"/>
      <dgm:spPr/>
    </dgm:pt>
    <dgm:pt modelId="{990B6F7A-7FA6-4F64-B2FF-B839E6A23FFB}" type="pres">
      <dgm:prSet presAssocID="{66E924AA-E266-4D4F-A21F-062F5DE51756}" presName="child4" presStyleLbl="bgAcc1" presStyleIdx="3" presStyleCnt="4"/>
      <dgm:spPr/>
    </dgm:pt>
    <dgm:pt modelId="{CC061D96-8705-438E-B4F7-3F67C2A24296}" type="pres">
      <dgm:prSet presAssocID="{66E924AA-E266-4D4F-A21F-062F5DE51756}" presName="child4Text" presStyleLbl="bgAcc1" presStyleIdx="3" presStyleCnt="4">
        <dgm:presLayoutVars>
          <dgm:bulletEnabled val="1"/>
        </dgm:presLayoutVars>
      </dgm:prSet>
      <dgm:spPr/>
    </dgm:pt>
    <dgm:pt modelId="{939AA674-271E-4741-A0F2-971D81350E40}" type="pres">
      <dgm:prSet presAssocID="{66E924AA-E266-4D4F-A21F-062F5DE51756}" presName="childPlaceholder" presStyleCnt="0"/>
      <dgm:spPr/>
    </dgm:pt>
    <dgm:pt modelId="{9CB936D1-9AE4-430B-AC0A-E091AA30857F}" type="pres">
      <dgm:prSet presAssocID="{66E924AA-E266-4D4F-A21F-062F5DE51756}" presName="circle" presStyleCnt="0"/>
      <dgm:spPr/>
    </dgm:pt>
    <dgm:pt modelId="{243AEA9B-B49E-4E55-9D67-EE34B3D15309}" type="pres">
      <dgm:prSet presAssocID="{66E924AA-E266-4D4F-A21F-062F5DE51756}" presName="quadrant1" presStyleLbl="node1" presStyleIdx="0" presStyleCnt="4">
        <dgm:presLayoutVars>
          <dgm:chMax val="1"/>
          <dgm:bulletEnabled val="1"/>
        </dgm:presLayoutVars>
      </dgm:prSet>
      <dgm:spPr/>
    </dgm:pt>
    <dgm:pt modelId="{7190EF5E-C74B-46D5-A031-34CED2A0856B}" type="pres">
      <dgm:prSet presAssocID="{66E924AA-E266-4D4F-A21F-062F5DE51756}" presName="quadrant2" presStyleLbl="node1" presStyleIdx="1" presStyleCnt="4" custLinFactNeighborX="-2309" custLinFactNeighborY="-2375">
        <dgm:presLayoutVars>
          <dgm:chMax val="1"/>
          <dgm:bulletEnabled val="1"/>
        </dgm:presLayoutVars>
      </dgm:prSet>
      <dgm:spPr/>
    </dgm:pt>
    <dgm:pt modelId="{16B0D49A-54BA-495D-81DF-1AE254DCDDB2}" type="pres">
      <dgm:prSet presAssocID="{66E924AA-E266-4D4F-A21F-062F5DE51756}" presName="quadrant3" presStyleLbl="node1" presStyleIdx="2" presStyleCnt="4">
        <dgm:presLayoutVars>
          <dgm:chMax val="1"/>
          <dgm:bulletEnabled val="1"/>
        </dgm:presLayoutVars>
      </dgm:prSet>
      <dgm:spPr/>
    </dgm:pt>
    <dgm:pt modelId="{AC322B8A-D54E-4AF5-82F0-76F35F1B7834}" type="pres">
      <dgm:prSet presAssocID="{66E924AA-E266-4D4F-A21F-062F5DE51756}" presName="quadrant4" presStyleLbl="node1" presStyleIdx="3" presStyleCnt="4">
        <dgm:presLayoutVars>
          <dgm:chMax val="1"/>
          <dgm:bulletEnabled val="1"/>
        </dgm:presLayoutVars>
      </dgm:prSet>
      <dgm:spPr/>
    </dgm:pt>
    <dgm:pt modelId="{6A7BA423-0330-479D-8BCF-8D6EDAAA1D65}" type="pres">
      <dgm:prSet presAssocID="{66E924AA-E266-4D4F-A21F-062F5DE51756}" presName="quadrantPlaceholder" presStyleCnt="0"/>
      <dgm:spPr/>
    </dgm:pt>
    <dgm:pt modelId="{7549213E-DFEE-4CEB-914B-52B1E27A8806}" type="pres">
      <dgm:prSet presAssocID="{66E924AA-E266-4D4F-A21F-062F5DE51756}" presName="center1" presStyleLbl="fgShp" presStyleIdx="0" presStyleCnt="2"/>
      <dgm:spPr/>
    </dgm:pt>
    <dgm:pt modelId="{C3A4BBC0-0EAF-4C89-BBDF-ABDF5069DC2A}" type="pres">
      <dgm:prSet presAssocID="{66E924AA-E266-4D4F-A21F-062F5DE51756}" presName="center2" presStyleLbl="fgShp" presStyleIdx="1" presStyleCnt="2"/>
      <dgm:spPr/>
    </dgm:pt>
  </dgm:ptLst>
  <dgm:cxnLst>
    <dgm:cxn modelId="{32F93302-CB41-49BE-BAB4-2671CFFC482A}" type="presOf" srcId="{906D6F00-4A95-4127-9995-8951E59664B0}" destId="{6F6DC5ED-2E4D-4C32-A21D-12DA3232026F}" srcOrd="1" destOrd="3" presId="urn:microsoft.com/office/officeart/2005/8/layout/cycle4"/>
    <dgm:cxn modelId="{43B27B04-131A-40A2-BE25-7D74CA773C0D}" srcId="{64331D75-1CF0-449A-A478-C737638D68BC}" destId="{2488AE0F-20CE-4C0F-AC28-A222C9572013}" srcOrd="1" destOrd="0" parTransId="{E3D6D48B-DC77-403D-BD97-7DCA132769FD}" sibTransId="{F82F4A25-9021-43E7-8E11-A6DC5C405CED}"/>
    <dgm:cxn modelId="{41450212-91AE-4D76-80B6-CEF204664342}" srcId="{B000078C-7B46-4C2C-B178-C15F8FE9F5A6}" destId="{A33943DC-21D5-4BA9-A38C-E3B566B826F9}" srcOrd="1" destOrd="0" parTransId="{6299552C-68FC-4100-A935-FA2C443BE9FA}" sibTransId="{817EEB4A-8549-43CE-A2FA-0A0A6814453A}"/>
    <dgm:cxn modelId="{7F5E4818-9139-4D7C-BDAB-008DCE8FCAB6}" type="presOf" srcId="{A33943DC-21D5-4BA9-A38C-E3B566B826F9}" destId="{6F6DC5ED-2E4D-4C32-A21D-12DA3232026F}" srcOrd="1" destOrd="1" presId="urn:microsoft.com/office/officeart/2005/8/layout/cycle4"/>
    <dgm:cxn modelId="{A2AE3F1E-6668-4C7E-9887-5948F64716AD}" srcId="{472BA095-33E3-41F3-88A4-A23B3E00435C}" destId="{B6697A14-1262-4417-9812-9457B6EDBE15}" srcOrd="1" destOrd="0" parTransId="{F9E67504-EBCB-4E15-B909-551DDCFC724B}" sibTransId="{4ADE6747-584F-48E5-87EE-789D6F12CC56}"/>
    <dgm:cxn modelId="{C1199026-DC1C-4B94-B5A8-16BF41EE4296}" srcId="{64331D75-1CF0-449A-A478-C737638D68BC}" destId="{FBDC8E61-A35B-4AF9-873D-F891307F3A16}" srcOrd="0" destOrd="0" parTransId="{999FCB3F-079F-4E1F-A189-79F04239F9D1}" sibTransId="{790CDA55-F8B9-4FB7-9516-48EF3D511230}"/>
    <dgm:cxn modelId="{19D0E026-0B31-431F-A95C-9A616CE232A9}" type="presOf" srcId="{988D5161-EC83-4E9C-ABA8-4037622EBB59}" destId="{E0F7E3EA-B177-47C5-88A4-2BE83B7F6573}" srcOrd="0" destOrd="0" presId="urn:microsoft.com/office/officeart/2005/8/layout/cycle4"/>
    <dgm:cxn modelId="{1EE57B30-A253-4E5C-B7DA-64F01A27223D}" srcId="{66E924AA-E266-4D4F-A21F-062F5DE51756}" destId="{B000078C-7B46-4C2C-B178-C15F8FE9F5A6}" srcOrd="1" destOrd="0" parTransId="{96423D70-3C6E-4707-9F13-D4BE80C51F8E}" sibTransId="{A46EE3D7-68F8-4052-9D89-7073D1CC2970}"/>
    <dgm:cxn modelId="{B42BA131-5BA9-4FCF-BCE8-285F122C915E}" type="presOf" srcId="{916EFE29-A749-4D3E-AC37-D35B37697661}" destId="{09BAA9AA-0FDC-49CD-BA34-CFE754322258}" srcOrd="1" destOrd="0" presId="urn:microsoft.com/office/officeart/2005/8/layout/cycle4"/>
    <dgm:cxn modelId="{CDC63734-7636-4B8F-BE7D-A1910327C673}" srcId="{4A5E0CE6-EA83-48F3-92D8-E8B6035255A5}" destId="{9425974C-33B5-4A95-868F-06C3E04593F8}" srcOrd="2" destOrd="0" parTransId="{74FAFF0D-3BC5-4B01-AEBC-47F336DA2941}" sibTransId="{3859088A-CD4A-4901-B733-826C3A8C4D49}"/>
    <dgm:cxn modelId="{98F3463A-E613-405E-AC50-4B4269526181}" type="presOf" srcId="{9425974C-33B5-4A95-868F-06C3E04593F8}" destId="{09BAA9AA-0FDC-49CD-BA34-CFE754322258}" srcOrd="1" destOrd="2" presId="urn:microsoft.com/office/officeart/2005/8/layout/cycle4"/>
    <dgm:cxn modelId="{3DA5143C-AAD3-4E55-B951-C6E41AF96482}" type="presOf" srcId="{472BA095-33E3-41F3-88A4-A23B3E00435C}" destId="{243AEA9B-B49E-4E55-9D67-EE34B3D15309}" srcOrd="0" destOrd="0" presId="urn:microsoft.com/office/officeart/2005/8/layout/cycle4"/>
    <dgm:cxn modelId="{32D53240-4460-4CEC-A832-CEA29ECA70FF}" srcId="{66E924AA-E266-4D4F-A21F-062F5DE51756}" destId="{4A5E0CE6-EA83-48F3-92D8-E8B6035255A5}" srcOrd="2" destOrd="0" parTransId="{A65D2FD6-9AC8-4566-8964-17882E6AFEB4}" sibTransId="{503709DE-AE93-411E-AEFD-2CFF2578C473}"/>
    <dgm:cxn modelId="{1130B35D-0058-4838-9897-DF25908CF33C}" type="presOf" srcId="{B979FC14-648C-40ED-9D15-F06FF5DAD527}" destId="{E0F7E3EA-B177-47C5-88A4-2BE83B7F6573}" srcOrd="0" destOrd="2" presId="urn:microsoft.com/office/officeart/2005/8/layout/cycle4"/>
    <dgm:cxn modelId="{ED496D5F-5EF7-48FE-93EA-217DC23B7015}" type="presOf" srcId="{E3FB4C0B-6865-4928-94FA-EB9EFEFF1602}" destId="{13053DA4-9550-4FE4-9FF9-1BFDED35F289}" srcOrd="0" destOrd="2" presId="urn:microsoft.com/office/officeart/2005/8/layout/cycle4"/>
    <dgm:cxn modelId="{8C9F895F-A267-412C-A5E3-11CCE08A419B}" type="presOf" srcId="{429B9B81-E640-4B6C-920A-05CC48E0F0BC}" destId="{6F6DC5ED-2E4D-4C32-A21D-12DA3232026F}" srcOrd="1" destOrd="0" presId="urn:microsoft.com/office/officeart/2005/8/layout/cycle4"/>
    <dgm:cxn modelId="{EEA72063-2880-4758-B84D-476F0036BC60}" srcId="{4A5E0CE6-EA83-48F3-92D8-E8B6035255A5}" destId="{916EFE29-A749-4D3E-AC37-D35B37697661}" srcOrd="0" destOrd="0" parTransId="{589B0755-B4E0-4432-A212-F1BB9895DF89}" sibTransId="{262DF224-2ADB-4CE5-83E2-1F70028670C7}"/>
    <dgm:cxn modelId="{3AE3FB64-0E4C-4EB8-8BB1-3214C935311F}" type="presOf" srcId="{E3FB4C0B-6865-4928-94FA-EB9EFEFF1602}" destId="{6F6DC5ED-2E4D-4C32-A21D-12DA3232026F}" srcOrd="1" destOrd="2" presId="urn:microsoft.com/office/officeart/2005/8/layout/cycle4"/>
    <dgm:cxn modelId="{6422CA6F-8082-4CCF-A789-12D11547BB7E}" srcId="{4A5E0CE6-EA83-48F3-92D8-E8B6035255A5}" destId="{74845D67-4209-4A87-BD7B-26A2183FA423}" srcOrd="3" destOrd="0" parTransId="{52842061-3FC4-4BB2-AB09-7D401A2D8C80}" sibTransId="{CDCD474B-7E3F-4396-AC01-446247201190}"/>
    <dgm:cxn modelId="{E11C3670-DE21-419C-91BC-49203AD46D03}" srcId="{472BA095-33E3-41F3-88A4-A23B3E00435C}" destId="{988D5161-EC83-4E9C-ABA8-4037622EBB59}" srcOrd="0" destOrd="0" parTransId="{FF927179-7A82-440D-83B1-E031A708387B}" sibTransId="{BAD09845-979B-4D59-A89D-0F43FA40838E}"/>
    <dgm:cxn modelId="{AB02CA7B-0012-49E5-BFF2-D2892BA64C6E}" type="presOf" srcId="{429B9B81-E640-4B6C-920A-05CC48E0F0BC}" destId="{13053DA4-9550-4FE4-9FF9-1BFDED35F289}" srcOrd="0" destOrd="0" presId="urn:microsoft.com/office/officeart/2005/8/layout/cycle4"/>
    <dgm:cxn modelId="{691EA583-3F32-4822-B397-5061CECB1553}" type="presOf" srcId="{B000078C-7B46-4C2C-B178-C15F8FE9F5A6}" destId="{7190EF5E-C74B-46D5-A031-34CED2A0856B}" srcOrd="0" destOrd="0" presId="urn:microsoft.com/office/officeart/2005/8/layout/cycle4"/>
    <dgm:cxn modelId="{6A5DF587-137C-4207-BF76-AF0171772935}" srcId="{B000078C-7B46-4C2C-B178-C15F8FE9F5A6}" destId="{429B9B81-E640-4B6C-920A-05CC48E0F0BC}" srcOrd="0" destOrd="0" parTransId="{5FA9EB0D-E632-48B4-B93F-07AD466A3EA2}" sibTransId="{4B45717A-3654-45DE-BFE7-FAF256E886A0}"/>
    <dgm:cxn modelId="{A3BBF9A1-2209-44FF-818C-708579FE8BB3}" type="presOf" srcId="{FBDC8E61-A35B-4AF9-873D-F891307F3A16}" destId="{CC061D96-8705-438E-B4F7-3F67C2A24296}" srcOrd="1" destOrd="0" presId="urn:microsoft.com/office/officeart/2005/8/layout/cycle4"/>
    <dgm:cxn modelId="{D43885A2-C8E0-4446-884C-6B63378DC782}" type="presOf" srcId="{916EFE29-A749-4D3E-AC37-D35B37697661}" destId="{91668147-5B25-4D76-A3A6-22B2D2F15874}" srcOrd="0" destOrd="0" presId="urn:microsoft.com/office/officeart/2005/8/layout/cycle4"/>
    <dgm:cxn modelId="{4FA467A5-D08D-4B83-A830-A6DD1761428F}" type="presOf" srcId="{74845D67-4209-4A87-BD7B-26A2183FA423}" destId="{91668147-5B25-4D76-A3A6-22B2D2F15874}" srcOrd="0" destOrd="3" presId="urn:microsoft.com/office/officeart/2005/8/layout/cycle4"/>
    <dgm:cxn modelId="{9C351DA6-EB2C-4843-BA8E-FB4F3B9E6DFD}" type="presOf" srcId="{66E924AA-E266-4D4F-A21F-062F5DE51756}" destId="{21DFFB33-B4D3-4532-97D8-3475D90CE8AB}" srcOrd="0" destOrd="0" presId="urn:microsoft.com/office/officeart/2005/8/layout/cycle4"/>
    <dgm:cxn modelId="{B2DD63A7-C575-4776-9149-B439B1874876}" type="presOf" srcId="{906D6F00-4A95-4127-9995-8951E59664B0}" destId="{13053DA4-9550-4FE4-9FF9-1BFDED35F289}" srcOrd="0" destOrd="3" presId="urn:microsoft.com/office/officeart/2005/8/layout/cycle4"/>
    <dgm:cxn modelId="{3D866EA8-95DF-4B21-86DA-704490A21175}" srcId="{B000078C-7B46-4C2C-B178-C15F8FE9F5A6}" destId="{E3FB4C0B-6865-4928-94FA-EB9EFEFF1602}" srcOrd="2" destOrd="0" parTransId="{23E0B17A-BBC4-452F-8FC3-2F4E8E797950}" sibTransId="{5A4673B4-BA21-44F7-A7DE-1B94FF2CD252}"/>
    <dgm:cxn modelId="{6A865AA9-5DA9-4FA2-820A-BAE41DF20F5A}" srcId="{B000078C-7B46-4C2C-B178-C15F8FE9F5A6}" destId="{906D6F00-4A95-4127-9995-8951E59664B0}" srcOrd="3" destOrd="0" parTransId="{D6DDC45B-9E49-4642-A61A-D00A036C8531}" sibTransId="{6B00BC56-E593-4D67-A25E-314C71E81FA5}"/>
    <dgm:cxn modelId="{EC0A09B3-18F6-4F92-A660-78B17A29B26D}" type="presOf" srcId="{B6697A14-1262-4417-9812-9457B6EDBE15}" destId="{E0F7E3EA-B177-47C5-88A4-2BE83B7F6573}" srcOrd="0" destOrd="1" presId="urn:microsoft.com/office/officeart/2005/8/layout/cycle4"/>
    <dgm:cxn modelId="{F950DAB3-75EF-4248-A652-383772847D73}" type="presOf" srcId="{9425974C-33B5-4A95-868F-06C3E04593F8}" destId="{91668147-5B25-4D76-A3A6-22B2D2F15874}" srcOrd="0" destOrd="2" presId="urn:microsoft.com/office/officeart/2005/8/layout/cycle4"/>
    <dgm:cxn modelId="{F02CFAB8-01B9-4A7B-ACC4-E873569FE983}" type="presOf" srcId="{2488AE0F-20CE-4C0F-AC28-A222C9572013}" destId="{990B6F7A-7FA6-4F64-B2FF-B839E6A23FFB}" srcOrd="0" destOrd="1" presId="urn:microsoft.com/office/officeart/2005/8/layout/cycle4"/>
    <dgm:cxn modelId="{47CD36C4-72CC-4699-96AC-D99458132BFB}" type="presOf" srcId="{64331D75-1CF0-449A-A478-C737638D68BC}" destId="{AC322B8A-D54E-4AF5-82F0-76F35F1B7834}" srcOrd="0" destOrd="0" presId="urn:microsoft.com/office/officeart/2005/8/layout/cycle4"/>
    <dgm:cxn modelId="{A0A43EC5-00EE-4DB9-A7F2-F7400DD05752}" type="presOf" srcId="{988D5161-EC83-4E9C-ABA8-4037622EBB59}" destId="{E541D487-05C8-4DBC-82CF-230CA6435404}" srcOrd="1" destOrd="0" presId="urn:microsoft.com/office/officeart/2005/8/layout/cycle4"/>
    <dgm:cxn modelId="{DB33D3C7-14A6-4404-99CF-B9EA196EA98F}" type="presOf" srcId="{FBDC8E61-A35B-4AF9-873D-F891307F3A16}" destId="{990B6F7A-7FA6-4F64-B2FF-B839E6A23FFB}" srcOrd="0" destOrd="0" presId="urn:microsoft.com/office/officeart/2005/8/layout/cycle4"/>
    <dgm:cxn modelId="{9B3261D0-8B8A-4B0E-92DE-FFB178B2B5E3}" srcId="{66E924AA-E266-4D4F-A21F-062F5DE51756}" destId="{472BA095-33E3-41F3-88A4-A23B3E00435C}" srcOrd="0" destOrd="0" parTransId="{BECD5804-F5D8-4F03-84C8-2B5FC7F96FC4}" sibTransId="{881307A3-8434-4EA8-BA22-E1AE6BC3FD9B}"/>
    <dgm:cxn modelId="{A3AD61DA-602C-4A9A-B8E3-F0165ED848A1}" srcId="{66E924AA-E266-4D4F-A21F-062F5DE51756}" destId="{64331D75-1CF0-449A-A478-C737638D68BC}" srcOrd="3" destOrd="0" parTransId="{8D44A5B1-9948-4EC9-862F-03D80AB74931}" sibTransId="{FD1EB2F0-677F-48E2-8E92-3B61245C7EC2}"/>
    <dgm:cxn modelId="{B2A5B3DA-D808-4645-8864-EC02F3DF731B}" type="presOf" srcId="{2488AE0F-20CE-4C0F-AC28-A222C9572013}" destId="{CC061D96-8705-438E-B4F7-3F67C2A24296}" srcOrd="1" destOrd="1" presId="urn:microsoft.com/office/officeart/2005/8/layout/cycle4"/>
    <dgm:cxn modelId="{125B19DB-C435-4E0B-8772-BB3ADD38FB9A}" type="presOf" srcId="{7A63ED73-A68D-48A2-A800-C0407ECB9DB5}" destId="{09BAA9AA-0FDC-49CD-BA34-CFE754322258}" srcOrd="1" destOrd="1" presId="urn:microsoft.com/office/officeart/2005/8/layout/cycle4"/>
    <dgm:cxn modelId="{1AED69DF-F86C-404B-ADFF-4BEA04A7D7EE}" type="presOf" srcId="{74845D67-4209-4A87-BD7B-26A2183FA423}" destId="{09BAA9AA-0FDC-49CD-BA34-CFE754322258}" srcOrd="1" destOrd="3" presId="urn:microsoft.com/office/officeart/2005/8/layout/cycle4"/>
    <dgm:cxn modelId="{B7E2A5E2-ADB7-4056-A242-D8BC5E2BBDE4}" type="presOf" srcId="{A33943DC-21D5-4BA9-A38C-E3B566B826F9}" destId="{13053DA4-9550-4FE4-9FF9-1BFDED35F289}" srcOrd="0" destOrd="1" presId="urn:microsoft.com/office/officeart/2005/8/layout/cycle4"/>
    <dgm:cxn modelId="{32F353EC-A130-413F-B79D-C4E5BC5AB032}" srcId="{472BA095-33E3-41F3-88A4-A23B3E00435C}" destId="{B979FC14-648C-40ED-9D15-F06FF5DAD527}" srcOrd="2" destOrd="0" parTransId="{E90C9D28-418D-42CD-8720-61824585D26A}" sibTransId="{7B102061-90E5-4E66-A20B-9C26BB732871}"/>
    <dgm:cxn modelId="{D44818ED-0F9C-442A-8373-65C068914A7C}" type="presOf" srcId="{7A63ED73-A68D-48A2-A800-C0407ECB9DB5}" destId="{91668147-5B25-4D76-A3A6-22B2D2F15874}" srcOrd="0" destOrd="1" presId="urn:microsoft.com/office/officeart/2005/8/layout/cycle4"/>
    <dgm:cxn modelId="{F19D42ED-9442-4047-8133-1AE81ACBDCC1}" type="presOf" srcId="{B6697A14-1262-4417-9812-9457B6EDBE15}" destId="{E541D487-05C8-4DBC-82CF-230CA6435404}" srcOrd="1" destOrd="1" presId="urn:microsoft.com/office/officeart/2005/8/layout/cycle4"/>
    <dgm:cxn modelId="{AE5570F3-7F22-4A95-95E7-96038CFBD8A3}" type="presOf" srcId="{B979FC14-648C-40ED-9D15-F06FF5DAD527}" destId="{E541D487-05C8-4DBC-82CF-230CA6435404}" srcOrd="1" destOrd="2" presId="urn:microsoft.com/office/officeart/2005/8/layout/cycle4"/>
    <dgm:cxn modelId="{39C267F5-7B03-40F2-B149-CACFD930305C}" type="presOf" srcId="{4A5E0CE6-EA83-48F3-92D8-E8B6035255A5}" destId="{16B0D49A-54BA-495D-81DF-1AE254DCDDB2}" srcOrd="0" destOrd="0" presId="urn:microsoft.com/office/officeart/2005/8/layout/cycle4"/>
    <dgm:cxn modelId="{D8074FF7-C4EB-4C0E-A662-AAB81E3D1CB3}" srcId="{4A5E0CE6-EA83-48F3-92D8-E8B6035255A5}" destId="{7A63ED73-A68D-48A2-A800-C0407ECB9DB5}" srcOrd="1" destOrd="0" parTransId="{787564F5-7878-4E1C-80CC-910DCBB98706}" sibTransId="{D74C8ADA-A0AE-4658-B3D5-2C5F9057A622}"/>
    <dgm:cxn modelId="{C77FBA79-6620-4F81-A6CA-5CDF45F8B9EE}" type="presParOf" srcId="{21DFFB33-B4D3-4532-97D8-3475D90CE8AB}" destId="{2544B59E-688E-4F64-8114-3CFD86BFEFA6}" srcOrd="0" destOrd="0" presId="urn:microsoft.com/office/officeart/2005/8/layout/cycle4"/>
    <dgm:cxn modelId="{6495F0F4-0148-4668-B969-E3E0E5D2D911}" type="presParOf" srcId="{2544B59E-688E-4F64-8114-3CFD86BFEFA6}" destId="{4B545FEB-02F5-4BBC-9359-4AA81FC80B1A}" srcOrd="0" destOrd="0" presId="urn:microsoft.com/office/officeart/2005/8/layout/cycle4"/>
    <dgm:cxn modelId="{14395B57-7455-4F6C-B2AE-467338ECFB43}" type="presParOf" srcId="{4B545FEB-02F5-4BBC-9359-4AA81FC80B1A}" destId="{E0F7E3EA-B177-47C5-88A4-2BE83B7F6573}" srcOrd="0" destOrd="0" presId="urn:microsoft.com/office/officeart/2005/8/layout/cycle4"/>
    <dgm:cxn modelId="{EC156210-0388-46B3-B428-D1C0349106B0}" type="presParOf" srcId="{4B545FEB-02F5-4BBC-9359-4AA81FC80B1A}" destId="{E541D487-05C8-4DBC-82CF-230CA6435404}" srcOrd="1" destOrd="0" presId="urn:microsoft.com/office/officeart/2005/8/layout/cycle4"/>
    <dgm:cxn modelId="{293DD23E-B91A-4D28-BE98-834150ECDDAD}" type="presParOf" srcId="{2544B59E-688E-4F64-8114-3CFD86BFEFA6}" destId="{98986765-F9B9-4EFA-A94C-3A786717B10D}" srcOrd="1" destOrd="0" presId="urn:microsoft.com/office/officeart/2005/8/layout/cycle4"/>
    <dgm:cxn modelId="{6537098C-26B5-4145-83D0-9696990B9CB7}" type="presParOf" srcId="{98986765-F9B9-4EFA-A94C-3A786717B10D}" destId="{13053DA4-9550-4FE4-9FF9-1BFDED35F289}" srcOrd="0" destOrd="0" presId="urn:microsoft.com/office/officeart/2005/8/layout/cycle4"/>
    <dgm:cxn modelId="{0D21EFB2-1C8E-437D-8522-B0563BF67C30}" type="presParOf" srcId="{98986765-F9B9-4EFA-A94C-3A786717B10D}" destId="{6F6DC5ED-2E4D-4C32-A21D-12DA3232026F}" srcOrd="1" destOrd="0" presId="urn:microsoft.com/office/officeart/2005/8/layout/cycle4"/>
    <dgm:cxn modelId="{E20B9DD4-BA19-4AC4-8055-E094FBADE3FF}" type="presParOf" srcId="{2544B59E-688E-4F64-8114-3CFD86BFEFA6}" destId="{B12A0CD5-AA03-47FB-BA6D-3CFAB78D6763}" srcOrd="2" destOrd="0" presId="urn:microsoft.com/office/officeart/2005/8/layout/cycle4"/>
    <dgm:cxn modelId="{C2DCFB8C-7B0A-473F-BD77-7C62FBB5C6FD}" type="presParOf" srcId="{B12A0CD5-AA03-47FB-BA6D-3CFAB78D6763}" destId="{91668147-5B25-4D76-A3A6-22B2D2F15874}" srcOrd="0" destOrd="0" presId="urn:microsoft.com/office/officeart/2005/8/layout/cycle4"/>
    <dgm:cxn modelId="{2050C475-5F9B-4820-B28D-015E577AC19E}" type="presParOf" srcId="{B12A0CD5-AA03-47FB-BA6D-3CFAB78D6763}" destId="{09BAA9AA-0FDC-49CD-BA34-CFE754322258}" srcOrd="1" destOrd="0" presId="urn:microsoft.com/office/officeart/2005/8/layout/cycle4"/>
    <dgm:cxn modelId="{01EA7E07-23CA-4984-9961-E30F5A9CCCC4}" type="presParOf" srcId="{2544B59E-688E-4F64-8114-3CFD86BFEFA6}" destId="{55940A96-8BBA-4B73-8ADB-A6326ED78592}" srcOrd="3" destOrd="0" presId="urn:microsoft.com/office/officeart/2005/8/layout/cycle4"/>
    <dgm:cxn modelId="{C5A5714A-0AB5-46AB-B402-CD46C735BAD1}" type="presParOf" srcId="{55940A96-8BBA-4B73-8ADB-A6326ED78592}" destId="{990B6F7A-7FA6-4F64-B2FF-B839E6A23FFB}" srcOrd="0" destOrd="0" presId="urn:microsoft.com/office/officeart/2005/8/layout/cycle4"/>
    <dgm:cxn modelId="{19D066FE-B747-4536-9BEC-9E3E5FD29CAD}" type="presParOf" srcId="{55940A96-8BBA-4B73-8ADB-A6326ED78592}" destId="{CC061D96-8705-438E-B4F7-3F67C2A24296}" srcOrd="1" destOrd="0" presId="urn:microsoft.com/office/officeart/2005/8/layout/cycle4"/>
    <dgm:cxn modelId="{B20DC1B0-97C7-484D-9B9C-7F2E7445EC7D}" type="presParOf" srcId="{2544B59E-688E-4F64-8114-3CFD86BFEFA6}" destId="{939AA674-271E-4741-A0F2-971D81350E40}" srcOrd="4" destOrd="0" presId="urn:microsoft.com/office/officeart/2005/8/layout/cycle4"/>
    <dgm:cxn modelId="{C901BF33-B6F3-4FE7-BD2B-E4CFA85D35F8}" type="presParOf" srcId="{21DFFB33-B4D3-4532-97D8-3475D90CE8AB}" destId="{9CB936D1-9AE4-430B-AC0A-E091AA30857F}" srcOrd="1" destOrd="0" presId="urn:microsoft.com/office/officeart/2005/8/layout/cycle4"/>
    <dgm:cxn modelId="{94DB99EF-B7F8-4692-9BE6-6260204A5C65}" type="presParOf" srcId="{9CB936D1-9AE4-430B-AC0A-E091AA30857F}" destId="{243AEA9B-B49E-4E55-9D67-EE34B3D15309}" srcOrd="0" destOrd="0" presId="urn:microsoft.com/office/officeart/2005/8/layout/cycle4"/>
    <dgm:cxn modelId="{B0113FA8-D621-4F6E-BD3F-DA690EE258F6}" type="presParOf" srcId="{9CB936D1-9AE4-430B-AC0A-E091AA30857F}" destId="{7190EF5E-C74B-46D5-A031-34CED2A0856B}" srcOrd="1" destOrd="0" presId="urn:microsoft.com/office/officeart/2005/8/layout/cycle4"/>
    <dgm:cxn modelId="{7508E95F-5214-4414-A2AC-02DE2660600D}" type="presParOf" srcId="{9CB936D1-9AE4-430B-AC0A-E091AA30857F}" destId="{16B0D49A-54BA-495D-81DF-1AE254DCDDB2}" srcOrd="2" destOrd="0" presId="urn:microsoft.com/office/officeart/2005/8/layout/cycle4"/>
    <dgm:cxn modelId="{66B2DF2F-5284-4AAB-A7E0-AD65214BADB1}" type="presParOf" srcId="{9CB936D1-9AE4-430B-AC0A-E091AA30857F}" destId="{AC322B8A-D54E-4AF5-82F0-76F35F1B7834}" srcOrd="3" destOrd="0" presId="urn:microsoft.com/office/officeart/2005/8/layout/cycle4"/>
    <dgm:cxn modelId="{8174B869-4912-42D1-AFEF-E3FA176639DC}" type="presParOf" srcId="{9CB936D1-9AE4-430B-AC0A-E091AA30857F}" destId="{6A7BA423-0330-479D-8BCF-8D6EDAAA1D65}" srcOrd="4" destOrd="0" presId="urn:microsoft.com/office/officeart/2005/8/layout/cycle4"/>
    <dgm:cxn modelId="{12B80008-4C37-46CB-A185-46BF06D71C03}" type="presParOf" srcId="{21DFFB33-B4D3-4532-97D8-3475D90CE8AB}" destId="{7549213E-DFEE-4CEB-914B-52B1E27A8806}" srcOrd="2" destOrd="0" presId="urn:microsoft.com/office/officeart/2005/8/layout/cycle4"/>
    <dgm:cxn modelId="{0FF56613-B20E-42AD-A424-92C1E8321A10}" type="presParOf" srcId="{21DFFB33-B4D3-4532-97D8-3475D90CE8AB}" destId="{C3A4BBC0-0EAF-4C89-BBDF-ABDF5069DC2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6A081-9E69-43FC-B9A7-D7B29AEC1BF1}">
      <dsp:nvSpPr>
        <dsp:cNvPr id="0" name=""/>
        <dsp:cNvSpPr/>
      </dsp:nvSpPr>
      <dsp:spPr>
        <a:xfrm>
          <a:off x="2519197" y="466727"/>
          <a:ext cx="3119014" cy="3119014"/>
        </a:xfrm>
        <a:prstGeom prst="blockArc">
          <a:avLst>
            <a:gd name="adj1" fmla="val 10800000"/>
            <a:gd name="adj2" fmla="val 162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6682B3-824B-4A25-BF9E-58FF82CE6F3F}">
      <dsp:nvSpPr>
        <dsp:cNvPr id="0" name=""/>
        <dsp:cNvSpPr/>
      </dsp:nvSpPr>
      <dsp:spPr>
        <a:xfrm>
          <a:off x="2519197" y="466727"/>
          <a:ext cx="3119014" cy="3119014"/>
        </a:xfrm>
        <a:prstGeom prst="blockArc">
          <a:avLst>
            <a:gd name="adj1" fmla="val 5400000"/>
            <a:gd name="adj2" fmla="val 108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A5F2B9-01E0-45D0-98B1-F3244C1A7ED8}">
      <dsp:nvSpPr>
        <dsp:cNvPr id="0" name=""/>
        <dsp:cNvSpPr/>
      </dsp:nvSpPr>
      <dsp:spPr>
        <a:xfrm>
          <a:off x="2519197" y="466727"/>
          <a:ext cx="3119014" cy="3119014"/>
        </a:xfrm>
        <a:prstGeom prst="blockArc">
          <a:avLst>
            <a:gd name="adj1" fmla="val 0"/>
            <a:gd name="adj2" fmla="val 54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5294E6-19B9-4C67-A0E8-E95B5B93EAFE}">
      <dsp:nvSpPr>
        <dsp:cNvPr id="0" name=""/>
        <dsp:cNvSpPr/>
      </dsp:nvSpPr>
      <dsp:spPr>
        <a:xfrm>
          <a:off x="2519197" y="466727"/>
          <a:ext cx="3119014" cy="3119014"/>
        </a:xfrm>
        <a:prstGeom prst="blockArc">
          <a:avLst>
            <a:gd name="adj1" fmla="val 16200000"/>
            <a:gd name="adj2" fmla="val 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F4DCEE-DF56-4AC7-AC3E-1B0A468F02AA}">
      <dsp:nvSpPr>
        <dsp:cNvPr id="0" name=""/>
        <dsp:cNvSpPr/>
      </dsp:nvSpPr>
      <dsp:spPr>
        <a:xfrm>
          <a:off x="3361745" y="1309275"/>
          <a:ext cx="1433919" cy="1433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rtl="1">
            <a:lnSpc>
              <a:spcPct val="90000"/>
            </a:lnSpc>
            <a:spcBef>
              <a:spcPct val="0"/>
            </a:spcBef>
            <a:spcAft>
              <a:spcPct val="35000"/>
            </a:spcAft>
            <a:buNone/>
          </a:pPr>
          <a:r>
            <a:rPr lang="ar-SA" sz="3800" kern="1200" dirty="0"/>
            <a:t>الهوية</a:t>
          </a:r>
        </a:p>
      </dsp:txBody>
      <dsp:txXfrm>
        <a:off x="3571738" y="1519268"/>
        <a:ext cx="1013933" cy="1013933"/>
      </dsp:txXfrm>
    </dsp:sp>
    <dsp:sp modelId="{8B39B361-BF79-4D37-9F90-5DD45330117F}">
      <dsp:nvSpPr>
        <dsp:cNvPr id="0" name=""/>
        <dsp:cNvSpPr/>
      </dsp:nvSpPr>
      <dsp:spPr>
        <a:xfrm>
          <a:off x="3576833" y="990"/>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1">
            <a:lnSpc>
              <a:spcPct val="90000"/>
            </a:lnSpc>
            <a:spcBef>
              <a:spcPct val="0"/>
            </a:spcBef>
            <a:spcAft>
              <a:spcPct val="35000"/>
            </a:spcAft>
            <a:buNone/>
          </a:pPr>
          <a:r>
            <a:rPr lang="ar-SA" sz="1400" kern="1200" dirty="0"/>
            <a:t>الاسم</a:t>
          </a:r>
        </a:p>
        <a:p>
          <a:pPr marL="0" lvl="0" indent="0" algn="ctr" defTabSz="622300" rtl="1">
            <a:lnSpc>
              <a:spcPct val="90000"/>
            </a:lnSpc>
            <a:spcBef>
              <a:spcPct val="0"/>
            </a:spcBef>
            <a:spcAft>
              <a:spcPct val="35000"/>
            </a:spcAft>
            <a:buNone/>
          </a:pPr>
          <a:r>
            <a:rPr lang="en-US" sz="1400" kern="1200" dirty="0"/>
            <a:t>Name</a:t>
          </a:r>
          <a:endParaRPr lang="ar-SA" sz="1400" kern="1200" dirty="0"/>
        </a:p>
      </dsp:txBody>
      <dsp:txXfrm>
        <a:off x="3723828" y="147985"/>
        <a:ext cx="709753" cy="709753"/>
      </dsp:txXfrm>
    </dsp:sp>
    <dsp:sp modelId="{C524A54B-A6A5-41C4-B303-90660870947C}">
      <dsp:nvSpPr>
        <dsp:cNvPr id="0" name=""/>
        <dsp:cNvSpPr/>
      </dsp:nvSpPr>
      <dsp:spPr>
        <a:xfrm>
          <a:off x="5100205" y="1524363"/>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1">
            <a:lnSpc>
              <a:spcPct val="90000"/>
            </a:lnSpc>
            <a:spcBef>
              <a:spcPct val="0"/>
            </a:spcBef>
            <a:spcAft>
              <a:spcPct val="35000"/>
            </a:spcAft>
            <a:buNone/>
          </a:pPr>
          <a:r>
            <a:rPr lang="ar-SA" sz="1400" kern="1200" dirty="0"/>
            <a:t>الشعار المرسوم</a:t>
          </a:r>
        </a:p>
        <a:p>
          <a:pPr marL="0" lvl="0" indent="0" algn="ctr" defTabSz="622300" rtl="1">
            <a:lnSpc>
              <a:spcPct val="90000"/>
            </a:lnSpc>
            <a:spcBef>
              <a:spcPct val="0"/>
            </a:spcBef>
            <a:spcAft>
              <a:spcPct val="35000"/>
            </a:spcAft>
            <a:buNone/>
          </a:pPr>
          <a:r>
            <a:rPr lang="en-US" sz="1400" kern="1200" dirty="0"/>
            <a:t>Logo</a:t>
          </a:r>
          <a:endParaRPr lang="ar-SA" sz="1400" kern="1200" dirty="0"/>
        </a:p>
      </dsp:txBody>
      <dsp:txXfrm>
        <a:off x="5247200" y="1671358"/>
        <a:ext cx="709753" cy="709753"/>
      </dsp:txXfrm>
    </dsp:sp>
    <dsp:sp modelId="{576079C1-F01E-43AB-B2AB-4D8C543F29E1}">
      <dsp:nvSpPr>
        <dsp:cNvPr id="0" name=""/>
        <dsp:cNvSpPr/>
      </dsp:nvSpPr>
      <dsp:spPr>
        <a:xfrm>
          <a:off x="3576833" y="3047735"/>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1">
            <a:lnSpc>
              <a:spcPct val="90000"/>
            </a:lnSpc>
            <a:spcBef>
              <a:spcPct val="0"/>
            </a:spcBef>
            <a:spcAft>
              <a:spcPct val="35000"/>
            </a:spcAft>
            <a:buNone/>
          </a:pPr>
          <a:r>
            <a:rPr lang="ar-SA" sz="1400" kern="1200" dirty="0"/>
            <a:t>الشعار اللفظي</a:t>
          </a:r>
        </a:p>
        <a:p>
          <a:pPr marL="0" lvl="0" indent="0" algn="ctr" defTabSz="622300" rtl="1">
            <a:lnSpc>
              <a:spcPct val="90000"/>
            </a:lnSpc>
            <a:spcBef>
              <a:spcPct val="0"/>
            </a:spcBef>
            <a:spcAft>
              <a:spcPct val="35000"/>
            </a:spcAft>
            <a:buNone/>
          </a:pPr>
          <a:r>
            <a:rPr lang="en-US" sz="1400" kern="1200" dirty="0"/>
            <a:t>Slogan</a:t>
          </a:r>
          <a:endParaRPr lang="ar-SA" sz="1400" kern="1200" dirty="0"/>
        </a:p>
      </dsp:txBody>
      <dsp:txXfrm>
        <a:off x="3723828" y="3194730"/>
        <a:ext cx="709753" cy="709753"/>
      </dsp:txXfrm>
    </dsp:sp>
    <dsp:sp modelId="{A6EB8BC4-DE3F-4CDE-8933-086D88C3DB5A}">
      <dsp:nvSpPr>
        <dsp:cNvPr id="0" name=""/>
        <dsp:cNvSpPr/>
      </dsp:nvSpPr>
      <dsp:spPr>
        <a:xfrm>
          <a:off x="2053460" y="1524363"/>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1">
            <a:lnSpc>
              <a:spcPct val="90000"/>
            </a:lnSpc>
            <a:spcBef>
              <a:spcPct val="0"/>
            </a:spcBef>
            <a:spcAft>
              <a:spcPct val="35000"/>
            </a:spcAft>
            <a:buNone/>
          </a:pPr>
          <a:r>
            <a:rPr lang="ar-SA" sz="1400" kern="1200" dirty="0"/>
            <a:t>الاسم الالكتروني</a:t>
          </a:r>
        </a:p>
        <a:p>
          <a:pPr marL="0" lvl="0" indent="0" algn="ctr" defTabSz="622300" rtl="1">
            <a:lnSpc>
              <a:spcPct val="90000"/>
            </a:lnSpc>
            <a:spcBef>
              <a:spcPct val="0"/>
            </a:spcBef>
            <a:spcAft>
              <a:spcPct val="35000"/>
            </a:spcAft>
            <a:buNone/>
          </a:pPr>
          <a:r>
            <a:rPr lang="en-US" sz="1400" kern="1200" dirty="0"/>
            <a:t>Domain</a:t>
          </a:r>
          <a:endParaRPr lang="ar-SA" sz="1400" kern="1200" dirty="0"/>
        </a:p>
      </dsp:txBody>
      <dsp:txXfrm>
        <a:off x="2200455" y="1671358"/>
        <a:ext cx="709753" cy="7097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6A081-9E69-43FC-B9A7-D7B29AEC1BF1}">
      <dsp:nvSpPr>
        <dsp:cNvPr id="0" name=""/>
        <dsp:cNvSpPr/>
      </dsp:nvSpPr>
      <dsp:spPr>
        <a:xfrm>
          <a:off x="2519197" y="466727"/>
          <a:ext cx="3119014" cy="3119014"/>
        </a:xfrm>
        <a:prstGeom prst="blockArc">
          <a:avLst>
            <a:gd name="adj1" fmla="val 10800000"/>
            <a:gd name="adj2" fmla="val 162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6682B3-824B-4A25-BF9E-58FF82CE6F3F}">
      <dsp:nvSpPr>
        <dsp:cNvPr id="0" name=""/>
        <dsp:cNvSpPr/>
      </dsp:nvSpPr>
      <dsp:spPr>
        <a:xfrm>
          <a:off x="2519197" y="466727"/>
          <a:ext cx="3119014" cy="3119014"/>
        </a:xfrm>
        <a:prstGeom prst="blockArc">
          <a:avLst>
            <a:gd name="adj1" fmla="val 5400000"/>
            <a:gd name="adj2" fmla="val 108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A5F2B9-01E0-45D0-98B1-F3244C1A7ED8}">
      <dsp:nvSpPr>
        <dsp:cNvPr id="0" name=""/>
        <dsp:cNvSpPr/>
      </dsp:nvSpPr>
      <dsp:spPr>
        <a:xfrm>
          <a:off x="2519197" y="466727"/>
          <a:ext cx="3119014" cy="3119014"/>
        </a:xfrm>
        <a:prstGeom prst="blockArc">
          <a:avLst>
            <a:gd name="adj1" fmla="val 0"/>
            <a:gd name="adj2" fmla="val 54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5294E6-19B9-4C67-A0E8-E95B5B93EAFE}">
      <dsp:nvSpPr>
        <dsp:cNvPr id="0" name=""/>
        <dsp:cNvSpPr/>
      </dsp:nvSpPr>
      <dsp:spPr>
        <a:xfrm>
          <a:off x="2519197" y="466727"/>
          <a:ext cx="3119014" cy="3119014"/>
        </a:xfrm>
        <a:prstGeom prst="blockArc">
          <a:avLst>
            <a:gd name="adj1" fmla="val 16200000"/>
            <a:gd name="adj2" fmla="val 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F4DCEE-DF56-4AC7-AC3E-1B0A468F02AA}">
      <dsp:nvSpPr>
        <dsp:cNvPr id="0" name=""/>
        <dsp:cNvSpPr/>
      </dsp:nvSpPr>
      <dsp:spPr>
        <a:xfrm>
          <a:off x="3361745" y="1309275"/>
          <a:ext cx="1433919" cy="1433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ar-SA" sz="2800" kern="1200" dirty="0"/>
            <a:t>الميزانية المبدئية</a:t>
          </a:r>
        </a:p>
      </dsp:txBody>
      <dsp:txXfrm>
        <a:off x="3571738" y="1519268"/>
        <a:ext cx="1013933" cy="1013933"/>
      </dsp:txXfrm>
    </dsp:sp>
    <dsp:sp modelId="{8B39B361-BF79-4D37-9F90-5DD45330117F}">
      <dsp:nvSpPr>
        <dsp:cNvPr id="0" name=""/>
        <dsp:cNvSpPr/>
      </dsp:nvSpPr>
      <dsp:spPr>
        <a:xfrm>
          <a:off x="3576833" y="990"/>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المصاريف التشغيلية</a:t>
          </a:r>
        </a:p>
      </dsp:txBody>
      <dsp:txXfrm>
        <a:off x="3723828" y="147985"/>
        <a:ext cx="709753" cy="709753"/>
      </dsp:txXfrm>
    </dsp:sp>
    <dsp:sp modelId="{C524A54B-A6A5-41C4-B303-90660870947C}">
      <dsp:nvSpPr>
        <dsp:cNvPr id="0" name=""/>
        <dsp:cNvSpPr/>
      </dsp:nvSpPr>
      <dsp:spPr>
        <a:xfrm>
          <a:off x="5100205" y="1524363"/>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تكلفة الإنتاج أو الخدمة</a:t>
          </a:r>
        </a:p>
      </dsp:txBody>
      <dsp:txXfrm>
        <a:off x="5247200" y="1671358"/>
        <a:ext cx="709753" cy="709753"/>
      </dsp:txXfrm>
    </dsp:sp>
    <dsp:sp modelId="{576079C1-F01E-43AB-B2AB-4D8C543F29E1}">
      <dsp:nvSpPr>
        <dsp:cNvPr id="0" name=""/>
        <dsp:cNvSpPr/>
      </dsp:nvSpPr>
      <dsp:spPr>
        <a:xfrm>
          <a:off x="3576833" y="3047735"/>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الايرادات</a:t>
          </a:r>
        </a:p>
      </dsp:txBody>
      <dsp:txXfrm>
        <a:off x="3723828" y="3194730"/>
        <a:ext cx="709753" cy="709753"/>
      </dsp:txXfrm>
    </dsp:sp>
    <dsp:sp modelId="{A6EB8BC4-DE3F-4CDE-8933-086D88C3DB5A}">
      <dsp:nvSpPr>
        <dsp:cNvPr id="0" name=""/>
        <dsp:cNvSpPr/>
      </dsp:nvSpPr>
      <dsp:spPr>
        <a:xfrm>
          <a:off x="2053460" y="1524363"/>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اعداد الميزانية المبدئية</a:t>
          </a:r>
        </a:p>
      </dsp:txBody>
      <dsp:txXfrm>
        <a:off x="2200455" y="1671358"/>
        <a:ext cx="709753" cy="7097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74F4D-6426-494D-9AA0-80004510CAF7}">
      <dsp:nvSpPr>
        <dsp:cNvPr id="0" name=""/>
        <dsp:cNvSpPr/>
      </dsp:nvSpPr>
      <dsp:spPr>
        <a:xfrm>
          <a:off x="2171732" y="1997904"/>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النقد</a:t>
          </a:r>
        </a:p>
      </dsp:txBody>
      <dsp:txXfrm>
        <a:off x="2184436" y="2010608"/>
        <a:ext cx="842114" cy="408353"/>
      </dsp:txXfrm>
    </dsp:sp>
    <dsp:sp modelId="{C8DC0EB7-AE39-417D-875D-8F9969B8F811}">
      <dsp:nvSpPr>
        <dsp:cNvPr id="0" name=""/>
        <dsp:cNvSpPr/>
      </dsp:nvSpPr>
      <dsp:spPr>
        <a:xfrm rot="17132988">
          <a:off x="2565538" y="1583331"/>
          <a:ext cx="1294443" cy="15842"/>
        </a:xfrm>
        <a:custGeom>
          <a:avLst/>
          <a:gdLst/>
          <a:ahLst/>
          <a:cxnLst/>
          <a:rect l="0" t="0" r="0" b="0"/>
          <a:pathLst>
            <a:path>
              <a:moveTo>
                <a:pt x="0" y="7921"/>
              </a:moveTo>
              <a:lnTo>
                <a:pt x="1294443" y="79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3180399" y="1558891"/>
        <a:ext cx="64722" cy="64722"/>
      </dsp:txXfrm>
    </dsp:sp>
    <dsp:sp modelId="{BAC9A611-EA05-46C3-B714-E487BA403DC2}">
      <dsp:nvSpPr>
        <dsp:cNvPr id="0" name=""/>
        <dsp:cNvSpPr/>
      </dsp:nvSpPr>
      <dsp:spPr>
        <a:xfrm>
          <a:off x="3386264" y="750840"/>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الداخل</a:t>
          </a:r>
        </a:p>
      </dsp:txBody>
      <dsp:txXfrm>
        <a:off x="3398968" y="763544"/>
        <a:ext cx="842114" cy="408353"/>
      </dsp:txXfrm>
    </dsp:sp>
    <dsp:sp modelId="{75D18619-0D34-412C-9332-02F044EB34E4}">
      <dsp:nvSpPr>
        <dsp:cNvPr id="0" name=""/>
        <dsp:cNvSpPr/>
      </dsp:nvSpPr>
      <dsp:spPr>
        <a:xfrm rot="17692822">
          <a:off x="4014897" y="585680"/>
          <a:ext cx="824788" cy="15842"/>
        </a:xfrm>
        <a:custGeom>
          <a:avLst/>
          <a:gdLst/>
          <a:ahLst/>
          <a:cxnLst/>
          <a:rect l="0" t="0" r="0" b="0"/>
          <a:pathLst>
            <a:path>
              <a:moveTo>
                <a:pt x="0" y="7921"/>
              </a:moveTo>
              <a:lnTo>
                <a:pt x="824788" y="79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4406672" y="572982"/>
        <a:ext cx="41239" cy="41239"/>
      </dsp:txXfrm>
    </dsp:sp>
    <dsp:sp modelId="{8D98C5D7-DAF5-4AAD-A12B-C8A5EE23D2F9}">
      <dsp:nvSpPr>
        <dsp:cNvPr id="0" name=""/>
        <dsp:cNvSpPr/>
      </dsp:nvSpPr>
      <dsp:spPr>
        <a:xfrm>
          <a:off x="4600796" y="2601"/>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المبيعات</a:t>
          </a:r>
        </a:p>
      </dsp:txBody>
      <dsp:txXfrm>
        <a:off x="4613500" y="15305"/>
        <a:ext cx="842114" cy="408353"/>
      </dsp:txXfrm>
    </dsp:sp>
    <dsp:sp modelId="{AEAD7988-02FF-4033-BF48-195F77D743ED}">
      <dsp:nvSpPr>
        <dsp:cNvPr id="0" name=""/>
        <dsp:cNvSpPr/>
      </dsp:nvSpPr>
      <dsp:spPr>
        <a:xfrm rot="19457599">
          <a:off x="4213620" y="835093"/>
          <a:ext cx="427342" cy="15842"/>
        </a:xfrm>
        <a:custGeom>
          <a:avLst/>
          <a:gdLst/>
          <a:ahLst/>
          <a:cxnLst/>
          <a:rect l="0" t="0" r="0" b="0"/>
          <a:pathLst>
            <a:path>
              <a:moveTo>
                <a:pt x="0" y="7921"/>
              </a:moveTo>
              <a:lnTo>
                <a:pt x="427342" y="79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4416608" y="832330"/>
        <a:ext cx="21367" cy="21367"/>
      </dsp:txXfrm>
    </dsp:sp>
    <dsp:sp modelId="{16CFC602-25BD-4A5E-B803-FD5F35499B4E}">
      <dsp:nvSpPr>
        <dsp:cNvPr id="0" name=""/>
        <dsp:cNvSpPr/>
      </dsp:nvSpPr>
      <dsp:spPr>
        <a:xfrm>
          <a:off x="4600796" y="501427"/>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إضافات رأس المال</a:t>
          </a:r>
        </a:p>
      </dsp:txBody>
      <dsp:txXfrm>
        <a:off x="4613500" y="514131"/>
        <a:ext cx="842114" cy="408353"/>
      </dsp:txXfrm>
    </dsp:sp>
    <dsp:sp modelId="{7C517EDC-E143-46C5-B3E6-FAAD67F76029}">
      <dsp:nvSpPr>
        <dsp:cNvPr id="0" name=""/>
        <dsp:cNvSpPr/>
      </dsp:nvSpPr>
      <dsp:spPr>
        <a:xfrm rot="2142401">
          <a:off x="4213620" y="1084506"/>
          <a:ext cx="427342" cy="15842"/>
        </a:xfrm>
        <a:custGeom>
          <a:avLst/>
          <a:gdLst/>
          <a:ahLst/>
          <a:cxnLst/>
          <a:rect l="0" t="0" r="0" b="0"/>
          <a:pathLst>
            <a:path>
              <a:moveTo>
                <a:pt x="0" y="7921"/>
              </a:moveTo>
              <a:lnTo>
                <a:pt x="427342" y="79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4416608" y="1081743"/>
        <a:ext cx="21367" cy="21367"/>
      </dsp:txXfrm>
    </dsp:sp>
    <dsp:sp modelId="{99A929E7-732C-4351-AD86-67CA3F08E3F8}">
      <dsp:nvSpPr>
        <dsp:cNvPr id="0" name=""/>
        <dsp:cNvSpPr/>
      </dsp:nvSpPr>
      <dsp:spPr>
        <a:xfrm>
          <a:off x="4600796" y="1000253"/>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تسديد القروض لنا</a:t>
          </a:r>
        </a:p>
      </dsp:txBody>
      <dsp:txXfrm>
        <a:off x="4613500" y="1012957"/>
        <a:ext cx="842114" cy="408353"/>
      </dsp:txXfrm>
    </dsp:sp>
    <dsp:sp modelId="{1C06F93D-2291-4680-83B9-7AF170037356}">
      <dsp:nvSpPr>
        <dsp:cNvPr id="0" name=""/>
        <dsp:cNvSpPr/>
      </dsp:nvSpPr>
      <dsp:spPr>
        <a:xfrm rot="3907178">
          <a:off x="4014897" y="1333918"/>
          <a:ext cx="824788" cy="15842"/>
        </a:xfrm>
        <a:custGeom>
          <a:avLst/>
          <a:gdLst/>
          <a:ahLst/>
          <a:cxnLst/>
          <a:rect l="0" t="0" r="0" b="0"/>
          <a:pathLst>
            <a:path>
              <a:moveTo>
                <a:pt x="0" y="7921"/>
              </a:moveTo>
              <a:lnTo>
                <a:pt x="824788" y="79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4406672" y="1321220"/>
        <a:ext cx="41239" cy="41239"/>
      </dsp:txXfrm>
    </dsp:sp>
    <dsp:sp modelId="{340DCD8C-E7FE-460E-8321-A8BB8EB99028}">
      <dsp:nvSpPr>
        <dsp:cNvPr id="0" name=""/>
        <dsp:cNvSpPr/>
      </dsp:nvSpPr>
      <dsp:spPr>
        <a:xfrm>
          <a:off x="4600796" y="1499078"/>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إيرادات أخرى</a:t>
          </a:r>
        </a:p>
      </dsp:txBody>
      <dsp:txXfrm>
        <a:off x="4613500" y="1511782"/>
        <a:ext cx="842114" cy="408353"/>
      </dsp:txXfrm>
    </dsp:sp>
    <dsp:sp modelId="{0D21C335-32FC-434B-A698-85E513824613}">
      <dsp:nvSpPr>
        <dsp:cNvPr id="0" name=""/>
        <dsp:cNvSpPr/>
      </dsp:nvSpPr>
      <dsp:spPr>
        <a:xfrm rot="4467012">
          <a:off x="2565538" y="2830395"/>
          <a:ext cx="1294443" cy="15842"/>
        </a:xfrm>
        <a:custGeom>
          <a:avLst/>
          <a:gdLst/>
          <a:ahLst/>
          <a:cxnLst/>
          <a:rect l="0" t="0" r="0" b="0"/>
          <a:pathLst>
            <a:path>
              <a:moveTo>
                <a:pt x="0" y="7921"/>
              </a:moveTo>
              <a:lnTo>
                <a:pt x="1294443" y="79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3180399" y="2805955"/>
        <a:ext cx="64722" cy="64722"/>
      </dsp:txXfrm>
    </dsp:sp>
    <dsp:sp modelId="{603038D5-579B-4956-B783-0C858604251E}">
      <dsp:nvSpPr>
        <dsp:cNvPr id="0" name=""/>
        <dsp:cNvSpPr/>
      </dsp:nvSpPr>
      <dsp:spPr>
        <a:xfrm>
          <a:off x="3386264" y="3244967"/>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الخارج</a:t>
          </a:r>
        </a:p>
      </dsp:txBody>
      <dsp:txXfrm>
        <a:off x="3398968" y="3257671"/>
        <a:ext cx="842114" cy="408353"/>
      </dsp:txXfrm>
    </dsp:sp>
    <dsp:sp modelId="{3AFB7090-DDF8-4FF0-B41F-932A0D038D44}">
      <dsp:nvSpPr>
        <dsp:cNvPr id="0" name=""/>
        <dsp:cNvSpPr/>
      </dsp:nvSpPr>
      <dsp:spPr>
        <a:xfrm rot="17132988">
          <a:off x="3780070" y="2830395"/>
          <a:ext cx="1294443" cy="15842"/>
        </a:xfrm>
        <a:custGeom>
          <a:avLst/>
          <a:gdLst/>
          <a:ahLst/>
          <a:cxnLst/>
          <a:rect l="0" t="0" r="0" b="0"/>
          <a:pathLst>
            <a:path>
              <a:moveTo>
                <a:pt x="0" y="7921"/>
              </a:moveTo>
              <a:lnTo>
                <a:pt x="1294443" y="79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4394930" y="2805955"/>
        <a:ext cx="64722" cy="64722"/>
      </dsp:txXfrm>
    </dsp:sp>
    <dsp:sp modelId="{6449E99C-5D4D-4819-82D1-F8178974299F}">
      <dsp:nvSpPr>
        <dsp:cNvPr id="0" name=""/>
        <dsp:cNvSpPr/>
      </dsp:nvSpPr>
      <dsp:spPr>
        <a:xfrm>
          <a:off x="4600796" y="1997904"/>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الرواتب </a:t>
          </a:r>
          <a:r>
            <a:rPr lang="ar-SA" sz="1400" kern="1200" dirty="0" err="1"/>
            <a:t>والمكافأت</a:t>
          </a:r>
          <a:endParaRPr lang="ar-SA" sz="1400" kern="1200" dirty="0"/>
        </a:p>
      </dsp:txBody>
      <dsp:txXfrm>
        <a:off x="4613500" y="2010608"/>
        <a:ext cx="842114" cy="408353"/>
      </dsp:txXfrm>
    </dsp:sp>
    <dsp:sp modelId="{55FDAFCA-08CF-4C76-94E1-7E73FD725782}">
      <dsp:nvSpPr>
        <dsp:cNvPr id="0" name=""/>
        <dsp:cNvSpPr/>
      </dsp:nvSpPr>
      <dsp:spPr>
        <a:xfrm rot="17692822">
          <a:off x="4014897" y="3079808"/>
          <a:ext cx="824788" cy="15842"/>
        </a:xfrm>
        <a:custGeom>
          <a:avLst/>
          <a:gdLst/>
          <a:ahLst/>
          <a:cxnLst/>
          <a:rect l="0" t="0" r="0" b="0"/>
          <a:pathLst>
            <a:path>
              <a:moveTo>
                <a:pt x="0" y="7921"/>
              </a:moveTo>
              <a:lnTo>
                <a:pt x="824788" y="79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4406672" y="3067109"/>
        <a:ext cx="41239" cy="41239"/>
      </dsp:txXfrm>
    </dsp:sp>
    <dsp:sp modelId="{835682D8-1E57-4AE2-81A9-FB9D61CE38C5}">
      <dsp:nvSpPr>
        <dsp:cNvPr id="0" name=""/>
        <dsp:cNvSpPr/>
      </dsp:nvSpPr>
      <dsp:spPr>
        <a:xfrm>
          <a:off x="4600796" y="2496729"/>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المصاريف التشغيلية</a:t>
          </a:r>
        </a:p>
      </dsp:txBody>
      <dsp:txXfrm>
        <a:off x="4613500" y="2509433"/>
        <a:ext cx="842114" cy="408353"/>
      </dsp:txXfrm>
    </dsp:sp>
    <dsp:sp modelId="{E743FA98-7C4F-4CB4-8C1E-9F7420E73356}">
      <dsp:nvSpPr>
        <dsp:cNvPr id="0" name=""/>
        <dsp:cNvSpPr/>
      </dsp:nvSpPr>
      <dsp:spPr>
        <a:xfrm rot="19457599">
          <a:off x="4213620" y="3329221"/>
          <a:ext cx="427342" cy="15842"/>
        </a:xfrm>
        <a:custGeom>
          <a:avLst/>
          <a:gdLst/>
          <a:ahLst/>
          <a:cxnLst/>
          <a:rect l="0" t="0" r="0" b="0"/>
          <a:pathLst>
            <a:path>
              <a:moveTo>
                <a:pt x="0" y="7921"/>
              </a:moveTo>
              <a:lnTo>
                <a:pt x="427342" y="79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4416608" y="3326458"/>
        <a:ext cx="21367" cy="21367"/>
      </dsp:txXfrm>
    </dsp:sp>
    <dsp:sp modelId="{E584ED95-2BA9-4939-A28C-BBFB25F918C3}">
      <dsp:nvSpPr>
        <dsp:cNvPr id="0" name=""/>
        <dsp:cNvSpPr/>
      </dsp:nvSpPr>
      <dsp:spPr>
        <a:xfrm>
          <a:off x="4600796" y="2995555"/>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الأجهزة</a:t>
          </a:r>
        </a:p>
      </dsp:txBody>
      <dsp:txXfrm>
        <a:off x="4613500" y="3008259"/>
        <a:ext cx="842114" cy="408353"/>
      </dsp:txXfrm>
    </dsp:sp>
    <dsp:sp modelId="{8A3BFA06-CF05-4FC4-8F5A-B5649DA007FE}">
      <dsp:nvSpPr>
        <dsp:cNvPr id="0" name=""/>
        <dsp:cNvSpPr/>
      </dsp:nvSpPr>
      <dsp:spPr>
        <a:xfrm rot="2142401">
          <a:off x="4213620" y="3578633"/>
          <a:ext cx="427342" cy="15842"/>
        </a:xfrm>
        <a:custGeom>
          <a:avLst/>
          <a:gdLst/>
          <a:ahLst/>
          <a:cxnLst/>
          <a:rect l="0" t="0" r="0" b="0"/>
          <a:pathLst>
            <a:path>
              <a:moveTo>
                <a:pt x="0" y="7921"/>
              </a:moveTo>
              <a:lnTo>
                <a:pt x="427342" y="79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4416608" y="3575871"/>
        <a:ext cx="21367" cy="21367"/>
      </dsp:txXfrm>
    </dsp:sp>
    <dsp:sp modelId="{F737788C-E260-476B-A145-E439BE51373E}">
      <dsp:nvSpPr>
        <dsp:cNvPr id="0" name=""/>
        <dsp:cNvSpPr/>
      </dsp:nvSpPr>
      <dsp:spPr>
        <a:xfrm>
          <a:off x="4600796" y="3494380"/>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الضرائب</a:t>
          </a:r>
        </a:p>
      </dsp:txBody>
      <dsp:txXfrm>
        <a:off x="4613500" y="3507084"/>
        <a:ext cx="842114" cy="408353"/>
      </dsp:txXfrm>
    </dsp:sp>
    <dsp:sp modelId="{4D038F4E-508E-4758-8F12-383F02CBB9DD}">
      <dsp:nvSpPr>
        <dsp:cNvPr id="0" name=""/>
        <dsp:cNvSpPr/>
      </dsp:nvSpPr>
      <dsp:spPr>
        <a:xfrm rot="3907178">
          <a:off x="4014897" y="3828046"/>
          <a:ext cx="824788" cy="15842"/>
        </a:xfrm>
        <a:custGeom>
          <a:avLst/>
          <a:gdLst/>
          <a:ahLst/>
          <a:cxnLst/>
          <a:rect l="0" t="0" r="0" b="0"/>
          <a:pathLst>
            <a:path>
              <a:moveTo>
                <a:pt x="0" y="7921"/>
              </a:moveTo>
              <a:lnTo>
                <a:pt x="824788" y="79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4406672" y="3815347"/>
        <a:ext cx="41239" cy="41239"/>
      </dsp:txXfrm>
    </dsp:sp>
    <dsp:sp modelId="{4E77182C-63A2-4C0F-AF54-DFACD602AB10}">
      <dsp:nvSpPr>
        <dsp:cNvPr id="0" name=""/>
        <dsp:cNvSpPr/>
      </dsp:nvSpPr>
      <dsp:spPr>
        <a:xfrm>
          <a:off x="4600796" y="3993206"/>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الموردون</a:t>
          </a:r>
        </a:p>
      </dsp:txBody>
      <dsp:txXfrm>
        <a:off x="4613500" y="4005910"/>
        <a:ext cx="842114" cy="408353"/>
      </dsp:txXfrm>
    </dsp:sp>
    <dsp:sp modelId="{C65FC67B-6126-49EC-A1E3-1738D4B7668F}">
      <dsp:nvSpPr>
        <dsp:cNvPr id="0" name=""/>
        <dsp:cNvSpPr/>
      </dsp:nvSpPr>
      <dsp:spPr>
        <a:xfrm rot="4467012">
          <a:off x="3780070" y="4077459"/>
          <a:ext cx="1294443" cy="15842"/>
        </a:xfrm>
        <a:custGeom>
          <a:avLst/>
          <a:gdLst/>
          <a:ahLst/>
          <a:cxnLst/>
          <a:rect l="0" t="0" r="0" b="0"/>
          <a:pathLst>
            <a:path>
              <a:moveTo>
                <a:pt x="0" y="7921"/>
              </a:moveTo>
              <a:lnTo>
                <a:pt x="1294443" y="79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4394930" y="4053019"/>
        <a:ext cx="64722" cy="64722"/>
      </dsp:txXfrm>
    </dsp:sp>
    <dsp:sp modelId="{0060115B-FE04-44DA-8410-009F686AB1A3}">
      <dsp:nvSpPr>
        <dsp:cNvPr id="0" name=""/>
        <dsp:cNvSpPr/>
      </dsp:nvSpPr>
      <dsp:spPr>
        <a:xfrm>
          <a:off x="4600796" y="4492031"/>
          <a:ext cx="867522" cy="433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ar-SA" sz="1400" kern="1200" dirty="0"/>
            <a:t>إعادة القروض علينا</a:t>
          </a:r>
        </a:p>
      </dsp:txBody>
      <dsp:txXfrm>
        <a:off x="4613500" y="4504735"/>
        <a:ext cx="842114" cy="408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6A081-9E69-43FC-B9A7-D7B29AEC1BF1}">
      <dsp:nvSpPr>
        <dsp:cNvPr id="0" name=""/>
        <dsp:cNvSpPr/>
      </dsp:nvSpPr>
      <dsp:spPr>
        <a:xfrm>
          <a:off x="2411165" y="499935"/>
          <a:ext cx="3335079" cy="3335079"/>
        </a:xfrm>
        <a:prstGeom prst="blockArc">
          <a:avLst>
            <a:gd name="adj1" fmla="val 11880000"/>
            <a:gd name="adj2" fmla="val 162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1339E0-A35E-4806-B322-14A801E5D8C0}">
      <dsp:nvSpPr>
        <dsp:cNvPr id="0" name=""/>
        <dsp:cNvSpPr/>
      </dsp:nvSpPr>
      <dsp:spPr>
        <a:xfrm>
          <a:off x="2411165" y="499935"/>
          <a:ext cx="3335079" cy="3335079"/>
        </a:xfrm>
        <a:prstGeom prst="blockArc">
          <a:avLst>
            <a:gd name="adj1" fmla="val 7560000"/>
            <a:gd name="adj2" fmla="val 1188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6682B3-824B-4A25-BF9E-58FF82CE6F3F}">
      <dsp:nvSpPr>
        <dsp:cNvPr id="0" name=""/>
        <dsp:cNvSpPr/>
      </dsp:nvSpPr>
      <dsp:spPr>
        <a:xfrm>
          <a:off x="2411165" y="499935"/>
          <a:ext cx="3335079" cy="3335079"/>
        </a:xfrm>
        <a:prstGeom prst="blockArc">
          <a:avLst>
            <a:gd name="adj1" fmla="val 3240000"/>
            <a:gd name="adj2" fmla="val 756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A5F2B9-01E0-45D0-98B1-F3244C1A7ED8}">
      <dsp:nvSpPr>
        <dsp:cNvPr id="0" name=""/>
        <dsp:cNvSpPr/>
      </dsp:nvSpPr>
      <dsp:spPr>
        <a:xfrm>
          <a:off x="2411165" y="499935"/>
          <a:ext cx="3335079" cy="3335079"/>
        </a:xfrm>
        <a:prstGeom prst="blockArc">
          <a:avLst>
            <a:gd name="adj1" fmla="val 20520000"/>
            <a:gd name="adj2" fmla="val 324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5294E6-19B9-4C67-A0E8-E95B5B93EAFE}">
      <dsp:nvSpPr>
        <dsp:cNvPr id="0" name=""/>
        <dsp:cNvSpPr/>
      </dsp:nvSpPr>
      <dsp:spPr>
        <a:xfrm>
          <a:off x="2411165" y="499935"/>
          <a:ext cx="3335079" cy="3335079"/>
        </a:xfrm>
        <a:prstGeom prst="blockArc">
          <a:avLst>
            <a:gd name="adj1" fmla="val 16200000"/>
            <a:gd name="adj2" fmla="val 2052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F4DCEE-DF56-4AC7-AC3E-1B0A468F02AA}">
      <dsp:nvSpPr>
        <dsp:cNvPr id="0" name=""/>
        <dsp:cNvSpPr/>
      </dsp:nvSpPr>
      <dsp:spPr>
        <a:xfrm>
          <a:off x="3311956" y="1400726"/>
          <a:ext cx="1533497" cy="15334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rtl="1">
            <a:lnSpc>
              <a:spcPct val="90000"/>
            </a:lnSpc>
            <a:spcBef>
              <a:spcPct val="0"/>
            </a:spcBef>
            <a:spcAft>
              <a:spcPct val="35000"/>
            </a:spcAft>
            <a:buNone/>
          </a:pPr>
          <a:r>
            <a:rPr lang="ar-SA" sz="4100" kern="1200" dirty="0"/>
            <a:t>الهوية</a:t>
          </a:r>
        </a:p>
      </dsp:txBody>
      <dsp:txXfrm>
        <a:off x="3536531" y="1625301"/>
        <a:ext cx="1084347" cy="1084347"/>
      </dsp:txXfrm>
    </dsp:sp>
    <dsp:sp modelId="{8B39B361-BF79-4D37-9F90-5DD45330117F}">
      <dsp:nvSpPr>
        <dsp:cNvPr id="0" name=""/>
        <dsp:cNvSpPr/>
      </dsp:nvSpPr>
      <dsp:spPr>
        <a:xfrm>
          <a:off x="3541980" y="1855"/>
          <a:ext cx="1073448" cy="1073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المؤسسة</a:t>
          </a:r>
        </a:p>
      </dsp:txBody>
      <dsp:txXfrm>
        <a:off x="3699183" y="159058"/>
        <a:ext cx="759042" cy="759042"/>
      </dsp:txXfrm>
    </dsp:sp>
    <dsp:sp modelId="{C524A54B-A6A5-41C4-B303-90660870947C}">
      <dsp:nvSpPr>
        <dsp:cNvPr id="0" name=""/>
        <dsp:cNvSpPr/>
      </dsp:nvSpPr>
      <dsp:spPr>
        <a:xfrm>
          <a:off x="5091152" y="1127394"/>
          <a:ext cx="1073448" cy="1073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الشركة ذات المسؤولية المحدودة</a:t>
          </a:r>
        </a:p>
      </dsp:txBody>
      <dsp:txXfrm>
        <a:off x="5248355" y="1284597"/>
        <a:ext cx="759042" cy="759042"/>
      </dsp:txXfrm>
    </dsp:sp>
    <dsp:sp modelId="{576079C1-F01E-43AB-B2AB-4D8C543F29E1}">
      <dsp:nvSpPr>
        <dsp:cNvPr id="0" name=""/>
        <dsp:cNvSpPr/>
      </dsp:nvSpPr>
      <dsp:spPr>
        <a:xfrm>
          <a:off x="4499421" y="2948555"/>
          <a:ext cx="1073448" cy="1073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الشركة الساهمة المقفلة</a:t>
          </a:r>
        </a:p>
      </dsp:txBody>
      <dsp:txXfrm>
        <a:off x="4656624" y="3105758"/>
        <a:ext cx="759042" cy="759042"/>
      </dsp:txXfrm>
    </dsp:sp>
    <dsp:sp modelId="{CC68C8EC-38D3-4EA7-B2EC-F9149C1EF527}">
      <dsp:nvSpPr>
        <dsp:cNvPr id="0" name=""/>
        <dsp:cNvSpPr/>
      </dsp:nvSpPr>
      <dsp:spPr>
        <a:xfrm>
          <a:off x="2584540" y="2948555"/>
          <a:ext cx="1073448" cy="1073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الشركة المساهمة العامة</a:t>
          </a:r>
        </a:p>
      </dsp:txBody>
      <dsp:txXfrm>
        <a:off x="2741743" y="3105758"/>
        <a:ext cx="759042" cy="759042"/>
      </dsp:txXfrm>
    </dsp:sp>
    <dsp:sp modelId="{A6EB8BC4-DE3F-4CDE-8933-086D88C3DB5A}">
      <dsp:nvSpPr>
        <dsp:cNvPr id="0" name=""/>
        <dsp:cNvSpPr/>
      </dsp:nvSpPr>
      <dsp:spPr>
        <a:xfrm>
          <a:off x="1992809" y="1127394"/>
          <a:ext cx="1073448" cy="1073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الامتياز</a:t>
          </a:r>
        </a:p>
      </dsp:txBody>
      <dsp:txXfrm>
        <a:off x="2150012" y="1284597"/>
        <a:ext cx="759042" cy="7590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682B3-824B-4A25-BF9E-58FF82CE6F3F}">
      <dsp:nvSpPr>
        <dsp:cNvPr id="0" name=""/>
        <dsp:cNvSpPr/>
      </dsp:nvSpPr>
      <dsp:spPr>
        <a:xfrm>
          <a:off x="2411165" y="499935"/>
          <a:ext cx="3335079" cy="3335079"/>
        </a:xfrm>
        <a:prstGeom prst="blockArc">
          <a:avLst>
            <a:gd name="adj1" fmla="val 9000000"/>
            <a:gd name="adj2" fmla="val 162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A5F2B9-01E0-45D0-98B1-F3244C1A7ED8}">
      <dsp:nvSpPr>
        <dsp:cNvPr id="0" name=""/>
        <dsp:cNvSpPr/>
      </dsp:nvSpPr>
      <dsp:spPr>
        <a:xfrm>
          <a:off x="2411165" y="499935"/>
          <a:ext cx="3335079" cy="3335079"/>
        </a:xfrm>
        <a:prstGeom prst="blockArc">
          <a:avLst>
            <a:gd name="adj1" fmla="val 1800000"/>
            <a:gd name="adj2" fmla="val 90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5294E6-19B9-4C67-A0E8-E95B5B93EAFE}">
      <dsp:nvSpPr>
        <dsp:cNvPr id="0" name=""/>
        <dsp:cNvSpPr/>
      </dsp:nvSpPr>
      <dsp:spPr>
        <a:xfrm>
          <a:off x="2411165" y="499935"/>
          <a:ext cx="3335079" cy="3335079"/>
        </a:xfrm>
        <a:prstGeom prst="blockArc">
          <a:avLst>
            <a:gd name="adj1" fmla="val 16200000"/>
            <a:gd name="adj2" fmla="val 18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F4DCEE-DF56-4AC7-AC3E-1B0A468F02AA}">
      <dsp:nvSpPr>
        <dsp:cNvPr id="0" name=""/>
        <dsp:cNvSpPr/>
      </dsp:nvSpPr>
      <dsp:spPr>
        <a:xfrm>
          <a:off x="3311956" y="1400726"/>
          <a:ext cx="1533497" cy="15334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rtl="1">
            <a:lnSpc>
              <a:spcPct val="90000"/>
            </a:lnSpc>
            <a:spcBef>
              <a:spcPct val="0"/>
            </a:spcBef>
            <a:spcAft>
              <a:spcPct val="35000"/>
            </a:spcAft>
            <a:buNone/>
          </a:pPr>
          <a:r>
            <a:rPr lang="ar-SA" sz="3700" kern="1200" dirty="0"/>
            <a:t>إدارة التقنية</a:t>
          </a:r>
        </a:p>
      </dsp:txBody>
      <dsp:txXfrm>
        <a:off x="3536531" y="1625301"/>
        <a:ext cx="1084347" cy="1084347"/>
      </dsp:txXfrm>
    </dsp:sp>
    <dsp:sp modelId="{8B39B361-BF79-4D37-9F90-5DD45330117F}">
      <dsp:nvSpPr>
        <dsp:cNvPr id="0" name=""/>
        <dsp:cNvSpPr/>
      </dsp:nvSpPr>
      <dsp:spPr>
        <a:xfrm>
          <a:off x="3541980" y="1855"/>
          <a:ext cx="1073448" cy="1073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kern="1200" dirty="0"/>
            <a:t>التقنية في الادارة</a:t>
          </a:r>
        </a:p>
      </dsp:txBody>
      <dsp:txXfrm>
        <a:off x="3699183" y="159058"/>
        <a:ext cx="759042" cy="759042"/>
      </dsp:txXfrm>
    </dsp:sp>
    <dsp:sp modelId="{C524A54B-A6A5-41C4-B303-90660870947C}">
      <dsp:nvSpPr>
        <dsp:cNvPr id="0" name=""/>
        <dsp:cNvSpPr/>
      </dsp:nvSpPr>
      <dsp:spPr>
        <a:xfrm>
          <a:off x="4952645" y="2445198"/>
          <a:ext cx="1073448" cy="1073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kern="1200" dirty="0"/>
            <a:t>تقنية التسويق</a:t>
          </a:r>
        </a:p>
      </dsp:txBody>
      <dsp:txXfrm>
        <a:off x="5109848" y="2602401"/>
        <a:ext cx="759042" cy="759042"/>
      </dsp:txXfrm>
    </dsp:sp>
    <dsp:sp modelId="{576079C1-F01E-43AB-B2AB-4D8C543F29E1}">
      <dsp:nvSpPr>
        <dsp:cNvPr id="0" name=""/>
        <dsp:cNvSpPr/>
      </dsp:nvSpPr>
      <dsp:spPr>
        <a:xfrm>
          <a:off x="2131315" y="2445198"/>
          <a:ext cx="1073448" cy="1073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SA" sz="1800" kern="1200" dirty="0"/>
            <a:t>التقنية في إدارة المال</a:t>
          </a:r>
        </a:p>
      </dsp:txBody>
      <dsp:txXfrm>
        <a:off x="2288518" y="2602401"/>
        <a:ext cx="759042" cy="759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6A081-9E69-43FC-B9A7-D7B29AEC1BF1}">
      <dsp:nvSpPr>
        <dsp:cNvPr id="0" name=""/>
        <dsp:cNvSpPr/>
      </dsp:nvSpPr>
      <dsp:spPr>
        <a:xfrm>
          <a:off x="2519197" y="466727"/>
          <a:ext cx="3119014" cy="3119014"/>
        </a:xfrm>
        <a:prstGeom prst="blockArc">
          <a:avLst>
            <a:gd name="adj1" fmla="val 10800000"/>
            <a:gd name="adj2" fmla="val 162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6682B3-824B-4A25-BF9E-58FF82CE6F3F}">
      <dsp:nvSpPr>
        <dsp:cNvPr id="0" name=""/>
        <dsp:cNvSpPr/>
      </dsp:nvSpPr>
      <dsp:spPr>
        <a:xfrm>
          <a:off x="2519197" y="466727"/>
          <a:ext cx="3119014" cy="3119014"/>
        </a:xfrm>
        <a:prstGeom prst="blockArc">
          <a:avLst>
            <a:gd name="adj1" fmla="val 5400000"/>
            <a:gd name="adj2" fmla="val 108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A5F2B9-01E0-45D0-98B1-F3244C1A7ED8}">
      <dsp:nvSpPr>
        <dsp:cNvPr id="0" name=""/>
        <dsp:cNvSpPr/>
      </dsp:nvSpPr>
      <dsp:spPr>
        <a:xfrm>
          <a:off x="2519197" y="466727"/>
          <a:ext cx="3119014" cy="3119014"/>
        </a:xfrm>
        <a:prstGeom prst="blockArc">
          <a:avLst>
            <a:gd name="adj1" fmla="val 0"/>
            <a:gd name="adj2" fmla="val 54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5294E6-19B9-4C67-A0E8-E95B5B93EAFE}">
      <dsp:nvSpPr>
        <dsp:cNvPr id="0" name=""/>
        <dsp:cNvSpPr/>
      </dsp:nvSpPr>
      <dsp:spPr>
        <a:xfrm>
          <a:off x="2519197" y="466727"/>
          <a:ext cx="3119014" cy="3119014"/>
        </a:xfrm>
        <a:prstGeom prst="blockArc">
          <a:avLst>
            <a:gd name="adj1" fmla="val 16200000"/>
            <a:gd name="adj2" fmla="val 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F4DCEE-DF56-4AC7-AC3E-1B0A468F02AA}">
      <dsp:nvSpPr>
        <dsp:cNvPr id="0" name=""/>
        <dsp:cNvSpPr/>
      </dsp:nvSpPr>
      <dsp:spPr>
        <a:xfrm>
          <a:off x="3361745" y="1309275"/>
          <a:ext cx="1433919" cy="1433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1">
            <a:lnSpc>
              <a:spcPct val="90000"/>
            </a:lnSpc>
            <a:spcBef>
              <a:spcPct val="0"/>
            </a:spcBef>
            <a:spcAft>
              <a:spcPct val="35000"/>
            </a:spcAft>
            <a:buNone/>
          </a:pPr>
          <a:r>
            <a:rPr lang="ar-SA" sz="2700" kern="1200" dirty="0"/>
            <a:t>تسويق المشاريع</a:t>
          </a:r>
        </a:p>
      </dsp:txBody>
      <dsp:txXfrm>
        <a:off x="3571738" y="1519268"/>
        <a:ext cx="1013933" cy="1013933"/>
      </dsp:txXfrm>
    </dsp:sp>
    <dsp:sp modelId="{8B39B361-BF79-4D37-9F90-5DD45330117F}">
      <dsp:nvSpPr>
        <dsp:cNvPr id="0" name=""/>
        <dsp:cNvSpPr/>
      </dsp:nvSpPr>
      <dsp:spPr>
        <a:xfrm>
          <a:off x="3576833" y="990"/>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1">
            <a:lnSpc>
              <a:spcPct val="90000"/>
            </a:lnSpc>
            <a:spcBef>
              <a:spcPct val="0"/>
            </a:spcBef>
            <a:spcAft>
              <a:spcPct val="35000"/>
            </a:spcAft>
            <a:buNone/>
          </a:pPr>
          <a:r>
            <a:rPr lang="ar-SA" sz="2100" kern="1200" dirty="0"/>
            <a:t>الترويج</a:t>
          </a:r>
        </a:p>
      </dsp:txBody>
      <dsp:txXfrm>
        <a:off x="3723828" y="147985"/>
        <a:ext cx="709753" cy="709753"/>
      </dsp:txXfrm>
    </dsp:sp>
    <dsp:sp modelId="{C524A54B-A6A5-41C4-B303-90660870947C}">
      <dsp:nvSpPr>
        <dsp:cNvPr id="0" name=""/>
        <dsp:cNvSpPr/>
      </dsp:nvSpPr>
      <dsp:spPr>
        <a:xfrm>
          <a:off x="5100205" y="1524363"/>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1">
            <a:lnSpc>
              <a:spcPct val="90000"/>
            </a:lnSpc>
            <a:spcBef>
              <a:spcPct val="0"/>
            </a:spcBef>
            <a:spcAft>
              <a:spcPct val="35000"/>
            </a:spcAft>
            <a:buNone/>
          </a:pPr>
          <a:r>
            <a:rPr lang="ar-SA" sz="2100" kern="1200" dirty="0"/>
            <a:t>العميل</a:t>
          </a:r>
        </a:p>
      </dsp:txBody>
      <dsp:txXfrm>
        <a:off x="5247200" y="1671358"/>
        <a:ext cx="709753" cy="709753"/>
      </dsp:txXfrm>
    </dsp:sp>
    <dsp:sp modelId="{576079C1-F01E-43AB-B2AB-4D8C543F29E1}">
      <dsp:nvSpPr>
        <dsp:cNvPr id="0" name=""/>
        <dsp:cNvSpPr/>
      </dsp:nvSpPr>
      <dsp:spPr>
        <a:xfrm>
          <a:off x="3576833" y="3047735"/>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1">
            <a:lnSpc>
              <a:spcPct val="90000"/>
            </a:lnSpc>
            <a:spcBef>
              <a:spcPct val="0"/>
            </a:spcBef>
            <a:spcAft>
              <a:spcPct val="35000"/>
            </a:spcAft>
            <a:buNone/>
          </a:pPr>
          <a:r>
            <a:rPr lang="ar-SA" sz="2100" kern="1200" dirty="0"/>
            <a:t>التسعير</a:t>
          </a:r>
        </a:p>
      </dsp:txBody>
      <dsp:txXfrm>
        <a:off x="3723828" y="3194730"/>
        <a:ext cx="709753" cy="709753"/>
      </dsp:txXfrm>
    </dsp:sp>
    <dsp:sp modelId="{A6EB8BC4-DE3F-4CDE-8933-086D88C3DB5A}">
      <dsp:nvSpPr>
        <dsp:cNvPr id="0" name=""/>
        <dsp:cNvSpPr/>
      </dsp:nvSpPr>
      <dsp:spPr>
        <a:xfrm>
          <a:off x="2053460" y="1524363"/>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1">
            <a:lnSpc>
              <a:spcPct val="90000"/>
            </a:lnSpc>
            <a:spcBef>
              <a:spcPct val="0"/>
            </a:spcBef>
            <a:spcAft>
              <a:spcPct val="35000"/>
            </a:spcAft>
            <a:buNone/>
          </a:pPr>
          <a:r>
            <a:rPr lang="ar-SA" sz="2100" kern="1200" dirty="0"/>
            <a:t>المقر</a:t>
          </a:r>
        </a:p>
      </dsp:txBody>
      <dsp:txXfrm>
        <a:off x="2200455" y="1671358"/>
        <a:ext cx="709753" cy="7097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6A081-9E69-43FC-B9A7-D7B29AEC1BF1}">
      <dsp:nvSpPr>
        <dsp:cNvPr id="0" name=""/>
        <dsp:cNvSpPr/>
      </dsp:nvSpPr>
      <dsp:spPr>
        <a:xfrm>
          <a:off x="2519197" y="466727"/>
          <a:ext cx="3119014" cy="3119014"/>
        </a:xfrm>
        <a:prstGeom prst="blockArc">
          <a:avLst>
            <a:gd name="adj1" fmla="val 10800000"/>
            <a:gd name="adj2" fmla="val 162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6682B3-824B-4A25-BF9E-58FF82CE6F3F}">
      <dsp:nvSpPr>
        <dsp:cNvPr id="0" name=""/>
        <dsp:cNvSpPr/>
      </dsp:nvSpPr>
      <dsp:spPr>
        <a:xfrm>
          <a:off x="2519197" y="466727"/>
          <a:ext cx="3119014" cy="3119014"/>
        </a:xfrm>
        <a:prstGeom prst="blockArc">
          <a:avLst>
            <a:gd name="adj1" fmla="val 5400000"/>
            <a:gd name="adj2" fmla="val 108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A5F2B9-01E0-45D0-98B1-F3244C1A7ED8}">
      <dsp:nvSpPr>
        <dsp:cNvPr id="0" name=""/>
        <dsp:cNvSpPr/>
      </dsp:nvSpPr>
      <dsp:spPr>
        <a:xfrm>
          <a:off x="2519197" y="466727"/>
          <a:ext cx="3119014" cy="3119014"/>
        </a:xfrm>
        <a:prstGeom prst="blockArc">
          <a:avLst>
            <a:gd name="adj1" fmla="val 0"/>
            <a:gd name="adj2" fmla="val 540000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5294E6-19B9-4C67-A0E8-E95B5B93EAFE}">
      <dsp:nvSpPr>
        <dsp:cNvPr id="0" name=""/>
        <dsp:cNvSpPr/>
      </dsp:nvSpPr>
      <dsp:spPr>
        <a:xfrm>
          <a:off x="2519197" y="466727"/>
          <a:ext cx="3119014" cy="3119014"/>
        </a:xfrm>
        <a:prstGeom prst="blockArc">
          <a:avLst>
            <a:gd name="adj1" fmla="val 16200000"/>
            <a:gd name="adj2" fmla="val 0"/>
            <a:gd name="adj3" fmla="val 46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F4DCEE-DF56-4AC7-AC3E-1B0A468F02AA}">
      <dsp:nvSpPr>
        <dsp:cNvPr id="0" name=""/>
        <dsp:cNvSpPr/>
      </dsp:nvSpPr>
      <dsp:spPr>
        <a:xfrm>
          <a:off x="3361745" y="1309275"/>
          <a:ext cx="1433919" cy="1433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rtl="1">
            <a:lnSpc>
              <a:spcPct val="90000"/>
            </a:lnSpc>
            <a:spcBef>
              <a:spcPct val="0"/>
            </a:spcBef>
            <a:spcAft>
              <a:spcPct val="35000"/>
            </a:spcAft>
            <a:buNone/>
          </a:pPr>
          <a:r>
            <a:rPr lang="ar-SA" sz="3100" kern="1200" dirty="0"/>
            <a:t>الترويج</a:t>
          </a:r>
        </a:p>
      </dsp:txBody>
      <dsp:txXfrm>
        <a:off x="3571738" y="1519268"/>
        <a:ext cx="1013933" cy="1013933"/>
      </dsp:txXfrm>
    </dsp:sp>
    <dsp:sp modelId="{8B39B361-BF79-4D37-9F90-5DD45330117F}">
      <dsp:nvSpPr>
        <dsp:cNvPr id="0" name=""/>
        <dsp:cNvSpPr/>
      </dsp:nvSpPr>
      <dsp:spPr>
        <a:xfrm>
          <a:off x="3576833" y="990"/>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المزيج التسويقي</a:t>
          </a:r>
        </a:p>
      </dsp:txBody>
      <dsp:txXfrm>
        <a:off x="3723828" y="147985"/>
        <a:ext cx="709753" cy="709753"/>
      </dsp:txXfrm>
    </dsp:sp>
    <dsp:sp modelId="{C524A54B-A6A5-41C4-B303-90660870947C}">
      <dsp:nvSpPr>
        <dsp:cNvPr id="0" name=""/>
        <dsp:cNvSpPr/>
      </dsp:nvSpPr>
      <dsp:spPr>
        <a:xfrm>
          <a:off x="5100205" y="1524363"/>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الترويج التقليدي</a:t>
          </a:r>
        </a:p>
      </dsp:txBody>
      <dsp:txXfrm>
        <a:off x="5247200" y="1671358"/>
        <a:ext cx="709753" cy="709753"/>
      </dsp:txXfrm>
    </dsp:sp>
    <dsp:sp modelId="{576079C1-F01E-43AB-B2AB-4D8C543F29E1}">
      <dsp:nvSpPr>
        <dsp:cNvPr id="0" name=""/>
        <dsp:cNvSpPr/>
      </dsp:nvSpPr>
      <dsp:spPr>
        <a:xfrm>
          <a:off x="3576833" y="3047735"/>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الترويج الالكتروني</a:t>
          </a:r>
        </a:p>
      </dsp:txBody>
      <dsp:txXfrm>
        <a:off x="3723828" y="3194730"/>
        <a:ext cx="709753" cy="709753"/>
      </dsp:txXfrm>
    </dsp:sp>
    <dsp:sp modelId="{A6EB8BC4-DE3F-4CDE-8933-086D88C3DB5A}">
      <dsp:nvSpPr>
        <dsp:cNvPr id="0" name=""/>
        <dsp:cNvSpPr/>
      </dsp:nvSpPr>
      <dsp:spPr>
        <a:xfrm>
          <a:off x="2053460" y="1524363"/>
          <a:ext cx="1003743" cy="1003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1">
            <a:lnSpc>
              <a:spcPct val="90000"/>
            </a:lnSpc>
            <a:spcBef>
              <a:spcPct val="0"/>
            </a:spcBef>
            <a:spcAft>
              <a:spcPct val="35000"/>
            </a:spcAft>
            <a:buNone/>
          </a:pPr>
          <a:r>
            <a:rPr lang="ar-SA" sz="1500" kern="1200" dirty="0"/>
            <a:t>العائد على التسويق</a:t>
          </a:r>
        </a:p>
      </dsp:txBody>
      <dsp:txXfrm>
        <a:off x="2200455" y="1671358"/>
        <a:ext cx="709753" cy="7097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79A58-3981-4F13-B605-6DE403EE496E}">
      <dsp:nvSpPr>
        <dsp:cNvPr id="0" name=""/>
        <dsp:cNvSpPr/>
      </dsp:nvSpPr>
      <dsp:spPr>
        <a:xfrm>
          <a:off x="796253" y="1561"/>
          <a:ext cx="2197083" cy="13182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en-US" sz="1500" kern="1200" dirty="0"/>
            <a:t>Product</a:t>
          </a:r>
        </a:p>
        <a:p>
          <a:pPr marL="0" lvl="0" indent="0" algn="ctr" defTabSz="666750" rtl="1">
            <a:lnSpc>
              <a:spcPct val="90000"/>
            </a:lnSpc>
            <a:spcBef>
              <a:spcPct val="0"/>
            </a:spcBef>
            <a:spcAft>
              <a:spcPct val="35000"/>
            </a:spcAft>
            <a:buNone/>
          </a:pPr>
          <a:r>
            <a:rPr lang="ar-SA" sz="1500" kern="1200" dirty="0"/>
            <a:t>المنتج أو الخدمة</a:t>
          </a:r>
        </a:p>
        <a:p>
          <a:pPr marL="0" lvl="0" indent="0" algn="ctr" defTabSz="666750" rtl="1">
            <a:lnSpc>
              <a:spcPct val="90000"/>
            </a:lnSpc>
            <a:spcBef>
              <a:spcPct val="0"/>
            </a:spcBef>
            <a:spcAft>
              <a:spcPct val="35000"/>
            </a:spcAft>
            <a:buNone/>
          </a:pPr>
          <a:r>
            <a:rPr lang="ar-SA" sz="1500" kern="1200" dirty="0"/>
            <a:t>ما هي الأمور التي تميز المنتج وتجعله مرغوباً لدى العملاء</a:t>
          </a:r>
        </a:p>
      </dsp:txBody>
      <dsp:txXfrm>
        <a:off x="796253" y="1561"/>
        <a:ext cx="2197083" cy="1318250"/>
      </dsp:txXfrm>
    </dsp:sp>
    <dsp:sp modelId="{8BE571E3-FE57-46DA-A3FD-0E7D87D16100}">
      <dsp:nvSpPr>
        <dsp:cNvPr id="0" name=""/>
        <dsp:cNvSpPr/>
      </dsp:nvSpPr>
      <dsp:spPr>
        <a:xfrm>
          <a:off x="3213045" y="1561"/>
          <a:ext cx="2197083" cy="13182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en-US" sz="1500" kern="1200" dirty="0"/>
            <a:t>Price</a:t>
          </a:r>
        </a:p>
        <a:p>
          <a:pPr marL="0" lvl="0" indent="0" algn="ctr" defTabSz="666750" rtl="1">
            <a:lnSpc>
              <a:spcPct val="90000"/>
            </a:lnSpc>
            <a:spcBef>
              <a:spcPct val="0"/>
            </a:spcBef>
            <a:spcAft>
              <a:spcPct val="35000"/>
            </a:spcAft>
            <a:buNone/>
          </a:pPr>
          <a:r>
            <a:rPr lang="ar-SA" sz="1500" kern="1200" dirty="0"/>
            <a:t>التسعير</a:t>
          </a:r>
        </a:p>
        <a:p>
          <a:pPr marL="0" lvl="0" indent="0" algn="ctr" defTabSz="666750" rtl="1">
            <a:lnSpc>
              <a:spcPct val="90000"/>
            </a:lnSpc>
            <a:spcBef>
              <a:spcPct val="0"/>
            </a:spcBef>
            <a:spcAft>
              <a:spcPct val="35000"/>
            </a:spcAft>
            <a:buNone/>
          </a:pPr>
          <a:r>
            <a:rPr lang="ar-SA" sz="1500" kern="1200" dirty="0"/>
            <a:t>هل هناك قيمة مضافة للعميل مقابل السعر</a:t>
          </a:r>
        </a:p>
      </dsp:txBody>
      <dsp:txXfrm>
        <a:off x="3213045" y="1561"/>
        <a:ext cx="2197083" cy="1318250"/>
      </dsp:txXfrm>
    </dsp:sp>
    <dsp:sp modelId="{AC9BB799-3BDA-4502-A2DB-7B59E444B9F8}">
      <dsp:nvSpPr>
        <dsp:cNvPr id="0" name=""/>
        <dsp:cNvSpPr/>
      </dsp:nvSpPr>
      <dsp:spPr>
        <a:xfrm>
          <a:off x="796253" y="1539520"/>
          <a:ext cx="2197083" cy="13182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en-US" sz="1500" kern="1200" dirty="0"/>
            <a:t>Place</a:t>
          </a:r>
        </a:p>
        <a:p>
          <a:pPr marL="0" lvl="0" indent="0" algn="ctr" defTabSz="666750" rtl="1">
            <a:lnSpc>
              <a:spcPct val="90000"/>
            </a:lnSpc>
            <a:spcBef>
              <a:spcPct val="0"/>
            </a:spcBef>
            <a:spcAft>
              <a:spcPct val="35000"/>
            </a:spcAft>
            <a:buNone/>
          </a:pPr>
          <a:r>
            <a:rPr lang="ar-SA" sz="1500" kern="1200" dirty="0"/>
            <a:t>الموقع</a:t>
          </a:r>
        </a:p>
        <a:p>
          <a:pPr marL="0" lvl="0" indent="0" algn="ctr" defTabSz="666750" rtl="1">
            <a:lnSpc>
              <a:spcPct val="90000"/>
            </a:lnSpc>
            <a:spcBef>
              <a:spcPct val="0"/>
            </a:spcBef>
            <a:spcAft>
              <a:spcPct val="35000"/>
            </a:spcAft>
            <a:buNone/>
          </a:pPr>
          <a:r>
            <a:rPr lang="ar-SA" sz="1500" kern="1200" dirty="0"/>
            <a:t>ما هو الموقع المكاني وطبيعة الموقع الالكتروني المناسبة لعملائك</a:t>
          </a:r>
        </a:p>
      </dsp:txBody>
      <dsp:txXfrm>
        <a:off x="796253" y="1539520"/>
        <a:ext cx="2197083" cy="1318250"/>
      </dsp:txXfrm>
    </dsp:sp>
    <dsp:sp modelId="{C0228F0F-2278-45B4-9C0F-6BD0AD174E59}">
      <dsp:nvSpPr>
        <dsp:cNvPr id="0" name=""/>
        <dsp:cNvSpPr/>
      </dsp:nvSpPr>
      <dsp:spPr>
        <a:xfrm>
          <a:off x="3213045" y="1539520"/>
          <a:ext cx="2197083" cy="13182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en-US" sz="1500" kern="1200" dirty="0"/>
            <a:t>Promotion</a:t>
          </a:r>
        </a:p>
        <a:p>
          <a:pPr marL="0" lvl="0" indent="0" algn="ctr" defTabSz="666750" rtl="1">
            <a:lnSpc>
              <a:spcPct val="90000"/>
            </a:lnSpc>
            <a:spcBef>
              <a:spcPct val="0"/>
            </a:spcBef>
            <a:spcAft>
              <a:spcPct val="35000"/>
            </a:spcAft>
            <a:buNone/>
          </a:pPr>
          <a:r>
            <a:rPr lang="ar-SA" sz="1500" kern="1200" dirty="0"/>
            <a:t>الترويج</a:t>
          </a:r>
        </a:p>
        <a:p>
          <a:pPr marL="0" lvl="0" indent="0" algn="ctr" defTabSz="666750" rtl="1">
            <a:lnSpc>
              <a:spcPct val="90000"/>
            </a:lnSpc>
            <a:spcBef>
              <a:spcPct val="0"/>
            </a:spcBef>
            <a:spcAft>
              <a:spcPct val="35000"/>
            </a:spcAft>
            <a:buNone/>
          </a:pPr>
          <a:r>
            <a:rPr lang="ar-SA" sz="1500" kern="1200" dirty="0"/>
            <a:t>ما هي قنوات التواصل والاعلام والاعلان المناسبة لعملائك</a:t>
          </a:r>
        </a:p>
      </dsp:txBody>
      <dsp:txXfrm>
        <a:off x="3213045" y="1539520"/>
        <a:ext cx="2197083" cy="1318250"/>
      </dsp:txXfrm>
    </dsp:sp>
    <dsp:sp modelId="{A37B50A0-9089-4D83-BD13-800533358BBC}">
      <dsp:nvSpPr>
        <dsp:cNvPr id="0" name=""/>
        <dsp:cNvSpPr/>
      </dsp:nvSpPr>
      <dsp:spPr>
        <a:xfrm>
          <a:off x="2004649" y="3077479"/>
          <a:ext cx="2197083" cy="13182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1">
            <a:lnSpc>
              <a:spcPct val="90000"/>
            </a:lnSpc>
            <a:spcBef>
              <a:spcPct val="0"/>
            </a:spcBef>
            <a:spcAft>
              <a:spcPct val="35000"/>
            </a:spcAft>
            <a:buNone/>
          </a:pPr>
          <a:r>
            <a:rPr lang="ar-SA" sz="1500" kern="1200" dirty="0"/>
            <a:t>المزيج التسويقي </a:t>
          </a:r>
        </a:p>
        <a:p>
          <a:pPr marL="0" lvl="0" indent="0" algn="ctr" defTabSz="666750" rtl="1">
            <a:lnSpc>
              <a:spcPct val="90000"/>
            </a:lnSpc>
            <a:spcBef>
              <a:spcPct val="0"/>
            </a:spcBef>
            <a:spcAft>
              <a:spcPct val="35000"/>
            </a:spcAft>
            <a:buNone/>
          </a:pPr>
          <a:r>
            <a:rPr lang="en-US" sz="1500" kern="1200" dirty="0"/>
            <a:t>4 P’S</a:t>
          </a:r>
          <a:endParaRPr lang="ar-SA" sz="1500" kern="1200" dirty="0"/>
        </a:p>
      </dsp:txBody>
      <dsp:txXfrm>
        <a:off x="2004649" y="3077479"/>
        <a:ext cx="2197083" cy="13182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79A58-3981-4F13-B605-6DE403EE496E}">
      <dsp:nvSpPr>
        <dsp:cNvPr id="0" name=""/>
        <dsp:cNvSpPr/>
      </dsp:nvSpPr>
      <dsp:spPr>
        <a:xfrm>
          <a:off x="694864" y="56"/>
          <a:ext cx="2529457" cy="15176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en-US" sz="1700" kern="1200" dirty="0"/>
            <a:t>People</a:t>
          </a:r>
        </a:p>
        <a:p>
          <a:pPr marL="0" lvl="0" indent="0" algn="ctr" defTabSz="755650" rtl="1">
            <a:lnSpc>
              <a:spcPct val="90000"/>
            </a:lnSpc>
            <a:spcBef>
              <a:spcPct val="0"/>
            </a:spcBef>
            <a:spcAft>
              <a:spcPct val="35000"/>
            </a:spcAft>
            <a:buNone/>
          </a:pPr>
          <a:r>
            <a:rPr lang="ar-SA" sz="1700" kern="1200" dirty="0"/>
            <a:t>الموظفون</a:t>
          </a:r>
        </a:p>
        <a:p>
          <a:pPr marL="0" lvl="0" indent="0" algn="ctr" defTabSz="755650" rtl="1">
            <a:lnSpc>
              <a:spcPct val="90000"/>
            </a:lnSpc>
            <a:spcBef>
              <a:spcPct val="0"/>
            </a:spcBef>
            <a:spcAft>
              <a:spcPct val="35000"/>
            </a:spcAft>
            <a:buNone/>
          </a:pPr>
          <a:r>
            <a:rPr lang="ar-SA" sz="1700" kern="1200" dirty="0"/>
            <a:t>هل هم مناسبون لطبيعة عملائك واحتياجاتهم؟</a:t>
          </a:r>
        </a:p>
      </dsp:txBody>
      <dsp:txXfrm>
        <a:off x="694864" y="56"/>
        <a:ext cx="2529457" cy="1517674"/>
      </dsp:txXfrm>
    </dsp:sp>
    <dsp:sp modelId="{8BE571E3-FE57-46DA-A3FD-0E7D87D16100}">
      <dsp:nvSpPr>
        <dsp:cNvPr id="0" name=""/>
        <dsp:cNvSpPr/>
      </dsp:nvSpPr>
      <dsp:spPr>
        <a:xfrm>
          <a:off x="3477267" y="56"/>
          <a:ext cx="2529457" cy="15176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en-US" sz="1700" kern="1200" dirty="0"/>
            <a:t>Process</a:t>
          </a:r>
        </a:p>
        <a:p>
          <a:pPr marL="0" lvl="0" indent="0" algn="ctr" defTabSz="755650" rtl="1">
            <a:lnSpc>
              <a:spcPct val="90000"/>
            </a:lnSpc>
            <a:spcBef>
              <a:spcPct val="0"/>
            </a:spcBef>
            <a:spcAft>
              <a:spcPct val="35000"/>
            </a:spcAft>
            <a:buNone/>
          </a:pPr>
          <a:r>
            <a:rPr lang="ar-SA" sz="1700" kern="1200" dirty="0"/>
            <a:t>العمليات</a:t>
          </a:r>
        </a:p>
        <a:p>
          <a:pPr marL="0" lvl="0" indent="0" algn="ctr" defTabSz="755650" rtl="1">
            <a:lnSpc>
              <a:spcPct val="90000"/>
            </a:lnSpc>
            <a:spcBef>
              <a:spcPct val="0"/>
            </a:spcBef>
            <a:spcAft>
              <a:spcPct val="35000"/>
            </a:spcAft>
            <a:buNone/>
          </a:pPr>
          <a:r>
            <a:rPr lang="ar-SA" sz="1700" kern="1200" dirty="0"/>
            <a:t>كيف تسير الأمور بسلاسة من مرحلة ما قبل طلب العميل الى ما بعد البيع</a:t>
          </a:r>
        </a:p>
      </dsp:txBody>
      <dsp:txXfrm>
        <a:off x="3477267" y="56"/>
        <a:ext cx="2529457" cy="1517674"/>
      </dsp:txXfrm>
    </dsp:sp>
    <dsp:sp modelId="{AC9BB799-3BDA-4502-A2DB-7B59E444B9F8}">
      <dsp:nvSpPr>
        <dsp:cNvPr id="0" name=""/>
        <dsp:cNvSpPr/>
      </dsp:nvSpPr>
      <dsp:spPr>
        <a:xfrm>
          <a:off x="694864" y="1770676"/>
          <a:ext cx="2529457" cy="15176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en-US" sz="1700" kern="1200" dirty="0"/>
            <a:t>Physical environment</a:t>
          </a:r>
        </a:p>
        <a:p>
          <a:pPr marL="0" lvl="0" indent="0" algn="ctr" defTabSz="755650" rtl="1">
            <a:lnSpc>
              <a:spcPct val="90000"/>
            </a:lnSpc>
            <a:spcBef>
              <a:spcPct val="0"/>
            </a:spcBef>
            <a:spcAft>
              <a:spcPct val="35000"/>
            </a:spcAft>
            <a:buNone/>
          </a:pPr>
          <a:r>
            <a:rPr lang="ar-SA" sz="1700" kern="1200" dirty="0"/>
            <a:t>البيئة</a:t>
          </a:r>
        </a:p>
        <a:p>
          <a:pPr marL="0" lvl="0" indent="0" algn="ctr" defTabSz="755650" rtl="1">
            <a:lnSpc>
              <a:spcPct val="90000"/>
            </a:lnSpc>
            <a:spcBef>
              <a:spcPct val="0"/>
            </a:spcBef>
            <a:spcAft>
              <a:spcPct val="35000"/>
            </a:spcAft>
            <a:buNone/>
          </a:pPr>
          <a:r>
            <a:rPr lang="ar-SA" sz="1700" kern="1200" dirty="0"/>
            <a:t>هل تصميم المكان والألوان والأثاث مناسب لعملائك</a:t>
          </a:r>
        </a:p>
      </dsp:txBody>
      <dsp:txXfrm>
        <a:off x="694864" y="1770676"/>
        <a:ext cx="2529457" cy="1517674"/>
      </dsp:txXfrm>
    </dsp:sp>
    <dsp:sp modelId="{C0228F0F-2278-45B4-9C0F-6BD0AD174E59}">
      <dsp:nvSpPr>
        <dsp:cNvPr id="0" name=""/>
        <dsp:cNvSpPr/>
      </dsp:nvSpPr>
      <dsp:spPr>
        <a:xfrm>
          <a:off x="3477267" y="1770676"/>
          <a:ext cx="2529457" cy="15176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en-US" sz="1700" kern="1200" dirty="0"/>
            <a:t>Policies</a:t>
          </a:r>
        </a:p>
        <a:p>
          <a:pPr marL="0" lvl="0" indent="0" algn="ctr" defTabSz="755650" rtl="1">
            <a:lnSpc>
              <a:spcPct val="90000"/>
            </a:lnSpc>
            <a:spcBef>
              <a:spcPct val="0"/>
            </a:spcBef>
            <a:spcAft>
              <a:spcPct val="35000"/>
            </a:spcAft>
            <a:buNone/>
          </a:pPr>
          <a:r>
            <a:rPr lang="ar-SA" sz="1700" kern="1200" dirty="0"/>
            <a:t>السياسات</a:t>
          </a:r>
        </a:p>
        <a:p>
          <a:pPr marL="0" lvl="0" indent="0" algn="ctr" defTabSz="755650" rtl="1">
            <a:lnSpc>
              <a:spcPct val="90000"/>
            </a:lnSpc>
            <a:spcBef>
              <a:spcPct val="0"/>
            </a:spcBef>
            <a:spcAft>
              <a:spcPct val="35000"/>
            </a:spcAft>
            <a:buNone/>
          </a:pPr>
          <a:r>
            <a:rPr lang="ar-SA" sz="1700" kern="1200" dirty="0"/>
            <a:t>ما هي الأمور التي يجب مراعاتها (او الامتناع عنها) حتى لا تنفر عملائك</a:t>
          </a:r>
        </a:p>
      </dsp:txBody>
      <dsp:txXfrm>
        <a:off x="3477267" y="1770676"/>
        <a:ext cx="2529457" cy="1517674"/>
      </dsp:txXfrm>
    </dsp:sp>
    <dsp:sp modelId="{A37B50A0-9089-4D83-BD13-800533358BBC}">
      <dsp:nvSpPr>
        <dsp:cNvPr id="0" name=""/>
        <dsp:cNvSpPr/>
      </dsp:nvSpPr>
      <dsp:spPr>
        <a:xfrm>
          <a:off x="2086065" y="3541296"/>
          <a:ext cx="2529457" cy="15176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ar-SA" sz="1700" kern="1200" dirty="0"/>
            <a:t>الداخلي</a:t>
          </a:r>
        </a:p>
        <a:p>
          <a:pPr marL="0" lvl="0" indent="0" algn="ctr" defTabSz="755650" rtl="1">
            <a:lnSpc>
              <a:spcPct val="90000"/>
            </a:lnSpc>
            <a:spcBef>
              <a:spcPct val="0"/>
            </a:spcBef>
            <a:spcAft>
              <a:spcPct val="35000"/>
            </a:spcAft>
            <a:buNone/>
          </a:pPr>
          <a:r>
            <a:rPr lang="en-US" sz="1700" kern="1200" dirty="0"/>
            <a:t>4 P’S</a:t>
          </a:r>
          <a:endParaRPr lang="ar-SA" sz="1700" kern="1200" dirty="0"/>
        </a:p>
      </dsp:txBody>
      <dsp:txXfrm>
        <a:off x="2086065" y="3541296"/>
        <a:ext cx="2529457" cy="15176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9182F-6CE0-4F0E-BD38-9A82D6DB2525}">
      <dsp:nvSpPr>
        <dsp:cNvPr id="0" name=""/>
        <dsp:cNvSpPr/>
      </dsp:nvSpPr>
      <dsp:spPr>
        <a:xfrm rot="6436298">
          <a:off x="2711408" y="3228377"/>
          <a:ext cx="548732" cy="31684"/>
        </a:xfrm>
        <a:custGeom>
          <a:avLst/>
          <a:gdLst/>
          <a:ahLst/>
          <a:cxnLst/>
          <a:rect l="0" t="0" r="0" b="0"/>
          <a:pathLst>
            <a:path>
              <a:moveTo>
                <a:pt x="0" y="15842"/>
              </a:moveTo>
              <a:lnTo>
                <a:pt x="548732" y="158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6FBE0D-DDD3-48DF-B494-9CACC1C642DB}">
      <dsp:nvSpPr>
        <dsp:cNvPr id="0" name=""/>
        <dsp:cNvSpPr/>
      </dsp:nvSpPr>
      <dsp:spPr>
        <a:xfrm rot="1217245">
          <a:off x="3758261" y="3028910"/>
          <a:ext cx="2491617" cy="31684"/>
        </a:xfrm>
        <a:custGeom>
          <a:avLst/>
          <a:gdLst/>
          <a:ahLst/>
          <a:cxnLst/>
          <a:rect l="0" t="0" r="0" b="0"/>
          <a:pathLst>
            <a:path>
              <a:moveTo>
                <a:pt x="0" y="15842"/>
              </a:moveTo>
              <a:lnTo>
                <a:pt x="2491617" y="158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243D8B-7F3F-4F46-B89E-4A580A25159B}">
      <dsp:nvSpPr>
        <dsp:cNvPr id="0" name=""/>
        <dsp:cNvSpPr/>
      </dsp:nvSpPr>
      <dsp:spPr>
        <a:xfrm rot="21471905">
          <a:off x="3834737" y="2315105"/>
          <a:ext cx="2327091" cy="31684"/>
        </a:xfrm>
        <a:custGeom>
          <a:avLst/>
          <a:gdLst/>
          <a:ahLst/>
          <a:cxnLst/>
          <a:rect l="0" t="0" r="0" b="0"/>
          <a:pathLst>
            <a:path>
              <a:moveTo>
                <a:pt x="0" y="15842"/>
              </a:moveTo>
              <a:lnTo>
                <a:pt x="2327091" y="158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E1942D-077D-48F2-8077-99B05518B1C6}">
      <dsp:nvSpPr>
        <dsp:cNvPr id="0" name=""/>
        <dsp:cNvSpPr/>
      </dsp:nvSpPr>
      <dsp:spPr>
        <a:xfrm rot="20164004">
          <a:off x="3719607" y="1573165"/>
          <a:ext cx="2696806" cy="31684"/>
        </a:xfrm>
        <a:custGeom>
          <a:avLst/>
          <a:gdLst/>
          <a:ahLst/>
          <a:cxnLst/>
          <a:rect l="0" t="0" r="0" b="0"/>
          <a:pathLst>
            <a:path>
              <a:moveTo>
                <a:pt x="0" y="15842"/>
              </a:moveTo>
              <a:lnTo>
                <a:pt x="2696806" y="158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0F1B0E-355F-4D26-99B0-5AD1485B37A1}">
      <dsp:nvSpPr>
        <dsp:cNvPr id="0" name=""/>
        <dsp:cNvSpPr/>
      </dsp:nvSpPr>
      <dsp:spPr>
        <a:xfrm>
          <a:off x="1745128" y="1558879"/>
          <a:ext cx="3008667" cy="1674523"/>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631FA3-904B-4172-9535-A70AE41919F1}">
      <dsp:nvSpPr>
        <dsp:cNvPr id="0" name=""/>
        <dsp:cNvSpPr/>
      </dsp:nvSpPr>
      <dsp:spPr>
        <a:xfrm>
          <a:off x="6125721" y="-139326"/>
          <a:ext cx="2214370" cy="1534962"/>
        </a:xfrm>
        <a:prstGeom prst="ellips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1">
            <a:lnSpc>
              <a:spcPct val="90000"/>
            </a:lnSpc>
            <a:spcBef>
              <a:spcPct val="0"/>
            </a:spcBef>
            <a:spcAft>
              <a:spcPct val="35000"/>
            </a:spcAft>
            <a:buNone/>
          </a:pPr>
          <a:r>
            <a:rPr lang="ar-SA" sz="2500" b="1" kern="1200" dirty="0">
              <a:solidFill>
                <a:schemeClr val="tx1"/>
              </a:solidFill>
            </a:rPr>
            <a:t>سهولة </a:t>
          </a:r>
          <a:r>
            <a:rPr lang="ar-SA" sz="2500" b="1" kern="1200" dirty="0" err="1">
              <a:solidFill>
                <a:schemeClr val="tx1"/>
              </a:solidFill>
            </a:rPr>
            <a:t>الوصول (35%)</a:t>
          </a:r>
          <a:endParaRPr lang="ar-SA" sz="2500" b="1" kern="1200" dirty="0">
            <a:solidFill>
              <a:schemeClr val="tx1"/>
            </a:solidFill>
          </a:endParaRPr>
        </a:p>
      </dsp:txBody>
      <dsp:txXfrm>
        <a:off x="6450008" y="85464"/>
        <a:ext cx="1565796" cy="1085382"/>
      </dsp:txXfrm>
    </dsp:sp>
    <dsp:sp modelId="{FCE2DD98-F2DC-4F32-A417-A3C5AAB2E686}">
      <dsp:nvSpPr>
        <dsp:cNvPr id="0" name=""/>
        <dsp:cNvSpPr/>
      </dsp:nvSpPr>
      <dsp:spPr>
        <a:xfrm>
          <a:off x="6928493" y="-139326"/>
          <a:ext cx="3321555" cy="1534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r" defTabSz="800100" rtl="1">
            <a:lnSpc>
              <a:spcPct val="90000"/>
            </a:lnSpc>
            <a:spcBef>
              <a:spcPct val="0"/>
            </a:spcBef>
            <a:spcAft>
              <a:spcPct val="15000"/>
            </a:spcAft>
            <a:buChar char="•"/>
          </a:pPr>
          <a:r>
            <a:rPr lang="ar-SA" sz="1800" kern="1200" dirty="0" err="1"/>
            <a:t>قريب             (30%)</a:t>
          </a:r>
          <a:r>
            <a:rPr lang="ar-SA" sz="1800" kern="1200" dirty="0"/>
            <a:t>  </a:t>
          </a:r>
        </a:p>
        <a:p>
          <a:pPr marL="171450" lvl="1" indent="-171450" algn="r" defTabSz="800100" rtl="1">
            <a:lnSpc>
              <a:spcPct val="90000"/>
            </a:lnSpc>
            <a:spcBef>
              <a:spcPct val="0"/>
            </a:spcBef>
            <a:spcAft>
              <a:spcPct val="15000"/>
            </a:spcAft>
            <a:buChar char="•"/>
          </a:pPr>
          <a:r>
            <a:rPr lang="ar-SA" sz="1800" kern="1200" dirty="0"/>
            <a:t>مواعيد </a:t>
          </a:r>
          <a:r>
            <a:rPr lang="ar-SA" sz="1800" kern="1200" dirty="0" err="1"/>
            <a:t>سريعة   (30%)</a:t>
          </a:r>
          <a:endParaRPr lang="ar-SA" sz="1800" kern="1200" dirty="0"/>
        </a:p>
        <a:p>
          <a:pPr marL="171450" lvl="1" indent="-171450" algn="r" defTabSz="800100" rtl="1">
            <a:lnSpc>
              <a:spcPct val="90000"/>
            </a:lnSpc>
            <a:spcBef>
              <a:spcPct val="0"/>
            </a:spcBef>
            <a:spcAft>
              <a:spcPct val="15000"/>
            </a:spcAft>
            <a:buChar char="•"/>
          </a:pPr>
          <a:r>
            <a:rPr lang="ar-SA" sz="1800" kern="1200" dirty="0"/>
            <a:t>مواصلات </a:t>
          </a:r>
          <a:r>
            <a:rPr lang="ar-SA" sz="1800" kern="1200" dirty="0" err="1"/>
            <a:t>عامة (20%)</a:t>
          </a:r>
          <a:endParaRPr lang="ar-SA" sz="1800" kern="1200" dirty="0"/>
        </a:p>
        <a:p>
          <a:pPr marL="171450" lvl="1" indent="-171450" algn="r" defTabSz="800100" rtl="1">
            <a:lnSpc>
              <a:spcPct val="90000"/>
            </a:lnSpc>
            <a:spcBef>
              <a:spcPct val="0"/>
            </a:spcBef>
            <a:spcAft>
              <a:spcPct val="15000"/>
            </a:spcAft>
            <a:buChar char="•"/>
          </a:pPr>
          <a:r>
            <a:rPr lang="ar-SA" sz="1800" kern="1200" dirty="0"/>
            <a:t>مواقف </a:t>
          </a:r>
          <a:r>
            <a:rPr lang="ar-SA" sz="1800" kern="1200" dirty="0" err="1"/>
            <a:t>سيارات  (10%)</a:t>
          </a:r>
          <a:endParaRPr lang="ar-SA" sz="1800" kern="1200" dirty="0"/>
        </a:p>
        <a:p>
          <a:pPr marL="171450" lvl="1" indent="-171450" algn="r" defTabSz="800100" rtl="1">
            <a:lnSpc>
              <a:spcPct val="90000"/>
            </a:lnSpc>
            <a:spcBef>
              <a:spcPct val="0"/>
            </a:spcBef>
            <a:spcAft>
              <a:spcPct val="15000"/>
            </a:spcAft>
            <a:buChar char="•"/>
          </a:pPr>
          <a:r>
            <a:rPr lang="ar-SA" sz="1800" kern="1200" dirty="0"/>
            <a:t>سهولة </a:t>
          </a:r>
          <a:r>
            <a:rPr lang="ar-SA" sz="1800" kern="1200" dirty="0" err="1"/>
            <a:t>الوصول  (10%)</a:t>
          </a:r>
          <a:endParaRPr lang="ar-SA" sz="1800" kern="1200" dirty="0"/>
        </a:p>
      </dsp:txBody>
      <dsp:txXfrm>
        <a:off x="6928493" y="-139326"/>
        <a:ext cx="3321555" cy="1534962"/>
      </dsp:txXfrm>
    </dsp:sp>
    <dsp:sp modelId="{F0D92C7C-A9BE-4E22-B678-37F5E037CBDD}">
      <dsp:nvSpPr>
        <dsp:cNvPr id="0" name=""/>
        <dsp:cNvSpPr/>
      </dsp:nvSpPr>
      <dsp:spPr>
        <a:xfrm>
          <a:off x="6159780" y="1407465"/>
          <a:ext cx="2160859" cy="1679812"/>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1">
            <a:lnSpc>
              <a:spcPct val="90000"/>
            </a:lnSpc>
            <a:spcBef>
              <a:spcPct val="0"/>
            </a:spcBef>
            <a:spcAft>
              <a:spcPct val="35000"/>
            </a:spcAft>
            <a:buNone/>
          </a:pPr>
          <a:r>
            <a:rPr lang="ar-SA" sz="2500" b="1" kern="1200" dirty="0">
              <a:solidFill>
                <a:schemeClr val="tx1"/>
              </a:solidFill>
            </a:rPr>
            <a:t>العلاج </a:t>
          </a:r>
          <a:r>
            <a:rPr lang="ar-SA" sz="2500" b="1" kern="1200" dirty="0" err="1">
              <a:solidFill>
                <a:schemeClr val="tx1"/>
              </a:solidFill>
            </a:rPr>
            <a:t>الممتاز (40%)</a:t>
          </a:r>
          <a:endParaRPr lang="ar-SA" sz="2500" b="1" kern="1200" dirty="0">
            <a:solidFill>
              <a:schemeClr val="tx1"/>
            </a:solidFill>
          </a:endParaRPr>
        </a:p>
      </dsp:txBody>
      <dsp:txXfrm>
        <a:off x="6476230" y="1653468"/>
        <a:ext cx="1527959" cy="1187806"/>
      </dsp:txXfrm>
    </dsp:sp>
    <dsp:sp modelId="{58311FB5-6E73-40E3-8604-DF78556912EA}">
      <dsp:nvSpPr>
        <dsp:cNvPr id="0" name=""/>
        <dsp:cNvSpPr/>
      </dsp:nvSpPr>
      <dsp:spPr>
        <a:xfrm>
          <a:off x="6975930" y="1407465"/>
          <a:ext cx="3241288" cy="1679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r" defTabSz="800100" rtl="1">
            <a:lnSpc>
              <a:spcPct val="90000"/>
            </a:lnSpc>
            <a:spcBef>
              <a:spcPct val="0"/>
            </a:spcBef>
            <a:spcAft>
              <a:spcPct val="15000"/>
            </a:spcAft>
            <a:buChar char="•"/>
          </a:pPr>
          <a:r>
            <a:rPr lang="ar-SA" sz="1800" kern="1200" dirty="0"/>
            <a:t>دكتور </a:t>
          </a:r>
          <a:r>
            <a:rPr lang="ar-SA" sz="1800" kern="1200" dirty="0" err="1"/>
            <a:t>متمكن     (50%)</a:t>
          </a:r>
          <a:endParaRPr lang="ar-SA" sz="1800" kern="1200" dirty="0"/>
        </a:p>
        <a:p>
          <a:pPr marL="171450" lvl="1" indent="-171450" algn="r" defTabSz="800100" rtl="1">
            <a:lnSpc>
              <a:spcPct val="90000"/>
            </a:lnSpc>
            <a:spcBef>
              <a:spcPct val="0"/>
            </a:spcBef>
            <a:spcAft>
              <a:spcPct val="15000"/>
            </a:spcAft>
            <a:buChar char="•"/>
          </a:pPr>
          <a:r>
            <a:rPr lang="ar-SA" sz="1800" kern="1200" dirty="0"/>
            <a:t>التشخيص </a:t>
          </a:r>
          <a:r>
            <a:rPr lang="ar-SA" sz="1800" kern="1200" dirty="0" err="1"/>
            <a:t>الفعال (15%)</a:t>
          </a:r>
          <a:endParaRPr lang="ar-SA" sz="1800" kern="1200" dirty="0"/>
        </a:p>
        <a:p>
          <a:pPr marL="171450" lvl="1" indent="-171450" algn="r" defTabSz="800100" rtl="1">
            <a:lnSpc>
              <a:spcPct val="90000"/>
            </a:lnSpc>
            <a:spcBef>
              <a:spcPct val="0"/>
            </a:spcBef>
            <a:spcAft>
              <a:spcPct val="15000"/>
            </a:spcAft>
            <a:buChar char="•"/>
          </a:pPr>
          <a:r>
            <a:rPr lang="ar-SA" sz="1800" kern="1200" dirty="0"/>
            <a:t>التحويل </a:t>
          </a:r>
          <a:r>
            <a:rPr lang="ar-SA" sz="1800" kern="1200" dirty="0" err="1"/>
            <a:t>الفعال   (15%)</a:t>
          </a:r>
          <a:endParaRPr lang="ar-SA" sz="1800" kern="1200" dirty="0"/>
        </a:p>
        <a:p>
          <a:pPr marL="171450" lvl="1" indent="-171450" algn="r" defTabSz="800100" rtl="1">
            <a:lnSpc>
              <a:spcPct val="90000"/>
            </a:lnSpc>
            <a:spcBef>
              <a:spcPct val="0"/>
            </a:spcBef>
            <a:spcAft>
              <a:spcPct val="15000"/>
            </a:spcAft>
            <a:buChar char="•"/>
          </a:pPr>
          <a:r>
            <a:rPr lang="ar-SA" sz="1800" kern="1200" dirty="0"/>
            <a:t>الوصفة </a:t>
          </a:r>
          <a:r>
            <a:rPr lang="ar-SA" sz="1800" kern="1200" dirty="0" err="1"/>
            <a:t>المناسبة (10%)</a:t>
          </a:r>
          <a:endParaRPr lang="ar-SA" sz="1800" kern="1200" dirty="0"/>
        </a:p>
        <a:p>
          <a:pPr marL="171450" lvl="1" indent="-171450" algn="r" defTabSz="800100" rtl="1">
            <a:lnSpc>
              <a:spcPct val="90000"/>
            </a:lnSpc>
            <a:spcBef>
              <a:spcPct val="0"/>
            </a:spcBef>
            <a:spcAft>
              <a:spcPct val="15000"/>
            </a:spcAft>
            <a:buChar char="•"/>
          </a:pPr>
          <a:r>
            <a:rPr lang="ar-SA" sz="1800" kern="1200" dirty="0"/>
            <a:t>التمريض </a:t>
          </a:r>
          <a:r>
            <a:rPr lang="ar-SA" sz="1800" kern="1200" dirty="0" err="1"/>
            <a:t>الكفؤ</a:t>
          </a:r>
          <a:r>
            <a:rPr lang="ar-SA" sz="1800" kern="1200" dirty="0"/>
            <a:t>  </a:t>
          </a:r>
          <a:r>
            <a:rPr lang="ar-SA" sz="1800" kern="1200" dirty="0" err="1"/>
            <a:t>(10%)</a:t>
          </a:r>
          <a:endParaRPr lang="ar-SA" sz="1800" kern="1200" dirty="0"/>
        </a:p>
      </dsp:txBody>
      <dsp:txXfrm>
        <a:off x="6975930" y="1407465"/>
        <a:ext cx="3241288" cy="1679812"/>
      </dsp:txXfrm>
    </dsp:sp>
    <dsp:sp modelId="{6FC49C32-6C0A-4BE0-B09E-E0E3FED5A782}">
      <dsp:nvSpPr>
        <dsp:cNvPr id="0" name=""/>
        <dsp:cNvSpPr/>
      </dsp:nvSpPr>
      <dsp:spPr>
        <a:xfrm>
          <a:off x="5991175" y="3176339"/>
          <a:ext cx="2280128" cy="1309494"/>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1">
            <a:lnSpc>
              <a:spcPct val="90000"/>
            </a:lnSpc>
            <a:spcBef>
              <a:spcPct val="0"/>
            </a:spcBef>
            <a:spcAft>
              <a:spcPct val="35000"/>
            </a:spcAft>
            <a:buNone/>
          </a:pPr>
          <a:r>
            <a:rPr lang="ar-SA" sz="2500" b="1" kern="1200" dirty="0">
              <a:solidFill>
                <a:schemeClr val="tx1"/>
              </a:solidFill>
            </a:rPr>
            <a:t>احترام </a:t>
          </a:r>
          <a:r>
            <a:rPr lang="ar-SA" sz="2500" b="1" kern="1200" dirty="0" err="1">
              <a:solidFill>
                <a:schemeClr val="tx1"/>
              </a:solidFill>
            </a:rPr>
            <a:t>المريض (15%)</a:t>
          </a:r>
          <a:endParaRPr lang="ar-SA" sz="2500" b="1" kern="1200" dirty="0">
            <a:solidFill>
              <a:schemeClr val="tx1"/>
            </a:solidFill>
          </a:endParaRPr>
        </a:p>
      </dsp:txBody>
      <dsp:txXfrm>
        <a:off x="6325092" y="3368110"/>
        <a:ext cx="1612294" cy="925952"/>
      </dsp:txXfrm>
    </dsp:sp>
    <dsp:sp modelId="{457C86B2-ED23-4F0D-BEE8-B8EDA1374D65}">
      <dsp:nvSpPr>
        <dsp:cNvPr id="0" name=""/>
        <dsp:cNvSpPr/>
      </dsp:nvSpPr>
      <dsp:spPr>
        <a:xfrm>
          <a:off x="6777508" y="3176339"/>
          <a:ext cx="3420193" cy="1309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r" defTabSz="800100" rtl="1">
            <a:lnSpc>
              <a:spcPct val="90000"/>
            </a:lnSpc>
            <a:spcBef>
              <a:spcPct val="0"/>
            </a:spcBef>
            <a:spcAft>
              <a:spcPct val="15000"/>
            </a:spcAft>
            <a:buChar char="•"/>
          </a:pPr>
          <a:r>
            <a:rPr lang="ar-SA" sz="1800" kern="1200" dirty="0"/>
            <a:t>مستمع </a:t>
          </a:r>
          <a:r>
            <a:rPr lang="ar-SA" sz="1800" kern="1200" dirty="0" err="1"/>
            <a:t>جيد      (40%)</a:t>
          </a:r>
          <a:endParaRPr lang="ar-SA" sz="1800" kern="1200" dirty="0"/>
        </a:p>
        <a:p>
          <a:pPr marL="171450" lvl="1" indent="-171450" algn="r" defTabSz="800100" rtl="1">
            <a:lnSpc>
              <a:spcPct val="90000"/>
            </a:lnSpc>
            <a:spcBef>
              <a:spcPct val="0"/>
            </a:spcBef>
            <a:spcAft>
              <a:spcPct val="15000"/>
            </a:spcAft>
            <a:buChar char="•"/>
          </a:pPr>
          <a:r>
            <a:rPr lang="ar-SA" sz="1800" kern="1200" dirty="0" err="1"/>
            <a:t>صبور           (20%)</a:t>
          </a:r>
          <a:endParaRPr lang="ar-SA" sz="1800" kern="1200" dirty="0"/>
        </a:p>
        <a:p>
          <a:pPr marL="171450" lvl="1" indent="-171450" algn="r" defTabSz="800100" rtl="1">
            <a:lnSpc>
              <a:spcPct val="90000"/>
            </a:lnSpc>
            <a:spcBef>
              <a:spcPct val="0"/>
            </a:spcBef>
            <a:spcAft>
              <a:spcPct val="15000"/>
            </a:spcAft>
            <a:buChar char="•"/>
          </a:pPr>
          <a:r>
            <a:rPr lang="ar-SA" sz="1800" kern="1200" dirty="0" err="1"/>
            <a:t>متفهم            (20%)</a:t>
          </a:r>
          <a:endParaRPr lang="ar-SA" sz="1800" kern="1200" dirty="0"/>
        </a:p>
        <a:p>
          <a:pPr marL="171450" lvl="1" indent="-171450" algn="r" defTabSz="800100" rtl="1">
            <a:lnSpc>
              <a:spcPct val="90000"/>
            </a:lnSpc>
            <a:spcBef>
              <a:spcPct val="0"/>
            </a:spcBef>
            <a:spcAft>
              <a:spcPct val="15000"/>
            </a:spcAft>
            <a:buChar char="•"/>
          </a:pPr>
          <a:r>
            <a:rPr lang="ar-SA" sz="1800" kern="1200" dirty="0"/>
            <a:t> </a:t>
          </a:r>
          <a:r>
            <a:rPr lang="ar-SA" sz="1800" kern="1200" dirty="0" err="1"/>
            <a:t>الخصوصية    (20%)</a:t>
          </a:r>
          <a:endParaRPr lang="ar-SA" sz="1800" kern="1200" dirty="0"/>
        </a:p>
      </dsp:txBody>
      <dsp:txXfrm>
        <a:off x="6777508" y="3176339"/>
        <a:ext cx="3420193" cy="1309494"/>
      </dsp:txXfrm>
    </dsp:sp>
    <dsp:sp modelId="{E3329DC1-1C77-4436-ADF6-5945742C50A3}">
      <dsp:nvSpPr>
        <dsp:cNvPr id="0" name=""/>
        <dsp:cNvSpPr/>
      </dsp:nvSpPr>
      <dsp:spPr>
        <a:xfrm>
          <a:off x="1628235" y="3500896"/>
          <a:ext cx="2233118" cy="1036744"/>
        </a:xfrm>
        <a:prstGeom prst="ellipse">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1">
            <a:lnSpc>
              <a:spcPct val="90000"/>
            </a:lnSpc>
            <a:spcBef>
              <a:spcPct val="0"/>
            </a:spcBef>
            <a:spcAft>
              <a:spcPct val="35000"/>
            </a:spcAft>
            <a:buNone/>
          </a:pPr>
          <a:r>
            <a:rPr lang="ar-SA" sz="2500" b="1" kern="1200" dirty="0">
              <a:solidFill>
                <a:schemeClr val="tx1"/>
              </a:solidFill>
            </a:rPr>
            <a:t>المبنى </a:t>
          </a:r>
          <a:r>
            <a:rPr lang="ar-SA" sz="2500" b="1" kern="1200" dirty="0" err="1">
              <a:solidFill>
                <a:schemeClr val="tx1"/>
              </a:solidFill>
            </a:rPr>
            <a:t>الجميل </a:t>
          </a:r>
          <a:r>
            <a:rPr lang="ar-SA" sz="2500" b="1" kern="1200" dirty="0">
              <a:solidFill>
                <a:schemeClr val="tx1"/>
              </a:solidFill>
            </a:rPr>
            <a:t>(10</a:t>
          </a:r>
          <a:r>
            <a:rPr lang="ar-SA" sz="2500" kern="1200" dirty="0" err="1">
              <a:solidFill>
                <a:schemeClr val="tx1"/>
              </a:solidFill>
            </a:rPr>
            <a:t>)%</a:t>
          </a:r>
          <a:endParaRPr lang="ar-SA" sz="2500" kern="1200" dirty="0">
            <a:solidFill>
              <a:schemeClr val="tx1"/>
            </a:solidFill>
          </a:endParaRPr>
        </a:p>
      </dsp:txBody>
      <dsp:txXfrm>
        <a:off x="1955268" y="3652724"/>
        <a:ext cx="1579052" cy="7330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68147-5B25-4D76-A3A6-22B2D2F15874}">
      <dsp:nvSpPr>
        <dsp:cNvPr id="0" name=""/>
        <dsp:cNvSpPr/>
      </dsp:nvSpPr>
      <dsp:spPr>
        <a:xfrm>
          <a:off x="6300889" y="3812566"/>
          <a:ext cx="2769717" cy="17941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r" defTabSz="577850" rtl="1">
            <a:lnSpc>
              <a:spcPct val="90000"/>
            </a:lnSpc>
            <a:spcBef>
              <a:spcPct val="0"/>
            </a:spcBef>
            <a:spcAft>
              <a:spcPct val="15000"/>
            </a:spcAft>
            <a:buChar char="•"/>
          </a:pPr>
          <a:r>
            <a:rPr lang="ar-SA" sz="1300" kern="1200" dirty="0"/>
            <a:t>الديكورات</a:t>
          </a:r>
        </a:p>
        <a:p>
          <a:pPr marL="114300" lvl="1" indent="-114300" algn="r" defTabSz="577850" rtl="1">
            <a:lnSpc>
              <a:spcPct val="90000"/>
            </a:lnSpc>
            <a:spcBef>
              <a:spcPct val="0"/>
            </a:spcBef>
            <a:spcAft>
              <a:spcPct val="15000"/>
            </a:spcAft>
            <a:buChar char="•"/>
          </a:pPr>
          <a:r>
            <a:rPr lang="ar-SA" sz="1300" kern="1200" dirty="0"/>
            <a:t>أماكن الجلوس</a:t>
          </a:r>
        </a:p>
        <a:p>
          <a:pPr marL="114300" lvl="1" indent="-114300" algn="r" defTabSz="577850" rtl="1">
            <a:lnSpc>
              <a:spcPct val="90000"/>
            </a:lnSpc>
            <a:spcBef>
              <a:spcPct val="0"/>
            </a:spcBef>
            <a:spcAft>
              <a:spcPct val="15000"/>
            </a:spcAft>
            <a:buChar char="•"/>
          </a:pPr>
          <a:r>
            <a:rPr lang="ar-SA" sz="1300" kern="1200" dirty="0"/>
            <a:t>الموقع وتوفر مواقف للسيارات</a:t>
          </a:r>
        </a:p>
        <a:p>
          <a:pPr marL="114300" lvl="1" indent="-114300" algn="r" defTabSz="577850" rtl="1">
            <a:lnSpc>
              <a:spcPct val="90000"/>
            </a:lnSpc>
            <a:spcBef>
              <a:spcPct val="0"/>
            </a:spcBef>
            <a:spcAft>
              <a:spcPct val="15000"/>
            </a:spcAft>
            <a:buChar char="•"/>
          </a:pPr>
          <a:r>
            <a:rPr lang="ar-SA" sz="1300" kern="1200" dirty="0"/>
            <a:t>ألأماكن المخصصة للطلب الداخلي والخارجي وأماكن الانتظار</a:t>
          </a:r>
        </a:p>
      </dsp:txBody>
      <dsp:txXfrm>
        <a:off x="7171217" y="4300516"/>
        <a:ext cx="1859978" cy="1266787"/>
      </dsp:txXfrm>
    </dsp:sp>
    <dsp:sp modelId="{990B6F7A-7FA6-4F64-B2FF-B839E6A23FFB}">
      <dsp:nvSpPr>
        <dsp:cNvPr id="0" name=""/>
        <dsp:cNvSpPr/>
      </dsp:nvSpPr>
      <dsp:spPr>
        <a:xfrm>
          <a:off x="1781876" y="3812566"/>
          <a:ext cx="2769717" cy="17941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r" defTabSz="577850" rtl="1">
            <a:lnSpc>
              <a:spcPct val="90000"/>
            </a:lnSpc>
            <a:spcBef>
              <a:spcPct val="0"/>
            </a:spcBef>
            <a:spcAft>
              <a:spcPct val="15000"/>
            </a:spcAft>
            <a:buChar char="•"/>
          </a:pPr>
          <a:r>
            <a:rPr lang="ar-SA" sz="1300" kern="1200" dirty="0"/>
            <a:t>العروض في أوقات المناسبات</a:t>
          </a:r>
        </a:p>
        <a:p>
          <a:pPr marL="114300" lvl="1" indent="-114300" algn="r" defTabSz="577850" rtl="1">
            <a:lnSpc>
              <a:spcPct val="90000"/>
            </a:lnSpc>
            <a:spcBef>
              <a:spcPct val="0"/>
            </a:spcBef>
            <a:spcAft>
              <a:spcPct val="15000"/>
            </a:spcAft>
            <a:buChar char="•"/>
          </a:pPr>
          <a:r>
            <a:rPr lang="ar-SA" sz="1300" kern="1200" dirty="0"/>
            <a:t>مناسب</a:t>
          </a:r>
        </a:p>
      </dsp:txBody>
      <dsp:txXfrm>
        <a:off x="1821288" y="4300516"/>
        <a:ext cx="1859978" cy="1266787"/>
      </dsp:txXfrm>
    </dsp:sp>
    <dsp:sp modelId="{13053DA4-9550-4FE4-9FF9-1BFDED35F289}">
      <dsp:nvSpPr>
        <dsp:cNvPr id="0" name=""/>
        <dsp:cNvSpPr/>
      </dsp:nvSpPr>
      <dsp:spPr>
        <a:xfrm>
          <a:off x="6300889" y="0"/>
          <a:ext cx="2769717" cy="17941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r" defTabSz="577850" rtl="1">
            <a:lnSpc>
              <a:spcPct val="90000"/>
            </a:lnSpc>
            <a:spcBef>
              <a:spcPct val="0"/>
            </a:spcBef>
            <a:spcAft>
              <a:spcPct val="15000"/>
            </a:spcAft>
            <a:buChar char="•"/>
          </a:pPr>
          <a:r>
            <a:rPr lang="ar-SA" sz="1300" kern="1200" dirty="0"/>
            <a:t>الزي الرسمي</a:t>
          </a:r>
        </a:p>
        <a:p>
          <a:pPr marL="114300" lvl="1" indent="-114300" algn="r" defTabSz="577850" rtl="1">
            <a:lnSpc>
              <a:spcPct val="90000"/>
            </a:lnSpc>
            <a:spcBef>
              <a:spcPct val="0"/>
            </a:spcBef>
            <a:spcAft>
              <a:spcPct val="15000"/>
            </a:spcAft>
            <a:buChar char="•"/>
          </a:pPr>
          <a:r>
            <a:rPr lang="ar-SA" sz="1300" kern="1200" dirty="0"/>
            <a:t>طريقة الاستقبال</a:t>
          </a:r>
        </a:p>
        <a:p>
          <a:pPr marL="114300" lvl="1" indent="-114300" algn="r" defTabSz="577850" rtl="1">
            <a:lnSpc>
              <a:spcPct val="90000"/>
            </a:lnSpc>
            <a:spcBef>
              <a:spcPct val="0"/>
            </a:spcBef>
            <a:spcAft>
              <a:spcPct val="15000"/>
            </a:spcAft>
            <a:buChar char="•"/>
          </a:pPr>
          <a:r>
            <a:rPr lang="ar-SA" sz="1300" kern="1200" dirty="0"/>
            <a:t>سرعة الخدمة</a:t>
          </a:r>
        </a:p>
        <a:p>
          <a:pPr marL="114300" lvl="1" indent="-114300" algn="r" defTabSz="577850" rtl="1">
            <a:lnSpc>
              <a:spcPct val="90000"/>
            </a:lnSpc>
            <a:spcBef>
              <a:spcPct val="0"/>
            </a:spcBef>
            <a:spcAft>
              <a:spcPct val="15000"/>
            </a:spcAft>
            <a:buChar char="•"/>
          </a:pPr>
          <a:r>
            <a:rPr lang="ar-SA" sz="1300" kern="1200" dirty="0"/>
            <a:t>تعامل الموظفين</a:t>
          </a:r>
        </a:p>
      </dsp:txBody>
      <dsp:txXfrm>
        <a:off x="7171217" y="39412"/>
        <a:ext cx="1859978" cy="1266787"/>
      </dsp:txXfrm>
    </dsp:sp>
    <dsp:sp modelId="{E0F7E3EA-B177-47C5-88A4-2BE83B7F6573}">
      <dsp:nvSpPr>
        <dsp:cNvPr id="0" name=""/>
        <dsp:cNvSpPr/>
      </dsp:nvSpPr>
      <dsp:spPr>
        <a:xfrm>
          <a:off x="1781876" y="0"/>
          <a:ext cx="2769717" cy="17941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r" defTabSz="577850" rtl="1">
            <a:lnSpc>
              <a:spcPct val="90000"/>
            </a:lnSpc>
            <a:spcBef>
              <a:spcPct val="0"/>
            </a:spcBef>
            <a:spcAft>
              <a:spcPct val="15000"/>
            </a:spcAft>
            <a:buChar char="•"/>
          </a:pPr>
          <a:r>
            <a:rPr lang="ar-SA" sz="1300" kern="1200" dirty="0"/>
            <a:t>النظافة</a:t>
          </a:r>
        </a:p>
        <a:p>
          <a:pPr marL="114300" lvl="1" indent="-114300" algn="r" defTabSz="577850" rtl="1">
            <a:lnSpc>
              <a:spcPct val="90000"/>
            </a:lnSpc>
            <a:spcBef>
              <a:spcPct val="0"/>
            </a:spcBef>
            <a:spcAft>
              <a:spcPct val="15000"/>
            </a:spcAft>
            <a:buChar char="•"/>
          </a:pPr>
          <a:r>
            <a:rPr lang="ar-SA" sz="1300" kern="1200" dirty="0"/>
            <a:t>الأدوات الصحية</a:t>
          </a:r>
        </a:p>
        <a:p>
          <a:pPr marL="114300" lvl="1" indent="-114300" algn="r" defTabSz="577850" rtl="1">
            <a:lnSpc>
              <a:spcPct val="90000"/>
            </a:lnSpc>
            <a:spcBef>
              <a:spcPct val="0"/>
            </a:spcBef>
            <a:spcAft>
              <a:spcPct val="15000"/>
            </a:spcAft>
            <a:buChar char="•"/>
          </a:pPr>
          <a:r>
            <a:rPr lang="ar-SA" sz="1300" kern="1200" dirty="0"/>
            <a:t>مكونات الأكل</a:t>
          </a:r>
        </a:p>
      </dsp:txBody>
      <dsp:txXfrm>
        <a:off x="1821288" y="39412"/>
        <a:ext cx="1859978" cy="1266787"/>
      </dsp:txXfrm>
    </dsp:sp>
    <dsp:sp modelId="{243AEA9B-B49E-4E55-9D67-EE34B3D15309}">
      <dsp:nvSpPr>
        <dsp:cNvPr id="0" name=""/>
        <dsp:cNvSpPr/>
      </dsp:nvSpPr>
      <dsp:spPr>
        <a:xfrm>
          <a:off x="2942466" y="319582"/>
          <a:ext cx="2427708" cy="242770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rtl="1">
            <a:lnSpc>
              <a:spcPct val="90000"/>
            </a:lnSpc>
            <a:spcBef>
              <a:spcPct val="0"/>
            </a:spcBef>
            <a:spcAft>
              <a:spcPct val="35000"/>
            </a:spcAft>
            <a:buNone/>
          </a:pPr>
          <a:r>
            <a:rPr lang="ar-SA" sz="3500" kern="1200" dirty="0"/>
            <a:t>الجودة (40%)</a:t>
          </a:r>
        </a:p>
      </dsp:txBody>
      <dsp:txXfrm>
        <a:off x="3653525" y="1030641"/>
        <a:ext cx="1716649" cy="1716649"/>
      </dsp:txXfrm>
    </dsp:sp>
    <dsp:sp modelId="{7190EF5E-C74B-46D5-A031-34CED2A0856B}">
      <dsp:nvSpPr>
        <dsp:cNvPr id="0" name=""/>
        <dsp:cNvSpPr/>
      </dsp:nvSpPr>
      <dsp:spPr>
        <a:xfrm rot="5400000">
          <a:off x="5426253" y="261924"/>
          <a:ext cx="2427708" cy="242770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rtl="1">
            <a:lnSpc>
              <a:spcPct val="90000"/>
            </a:lnSpc>
            <a:spcBef>
              <a:spcPct val="0"/>
            </a:spcBef>
            <a:spcAft>
              <a:spcPct val="35000"/>
            </a:spcAft>
            <a:buNone/>
          </a:pPr>
          <a:r>
            <a:rPr lang="ar-SA" sz="3500" kern="1200" dirty="0"/>
            <a:t>الخدمة (20%)</a:t>
          </a:r>
        </a:p>
      </dsp:txBody>
      <dsp:txXfrm rot="-5400000">
        <a:off x="5426253" y="972983"/>
        <a:ext cx="1716649" cy="1716649"/>
      </dsp:txXfrm>
    </dsp:sp>
    <dsp:sp modelId="{16B0D49A-54BA-495D-81DF-1AE254DCDDB2}">
      <dsp:nvSpPr>
        <dsp:cNvPr id="0" name=""/>
        <dsp:cNvSpPr/>
      </dsp:nvSpPr>
      <dsp:spPr>
        <a:xfrm rot="10800000">
          <a:off x="5482309" y="2859425"/>
          <a:ext cx="2427708" cy="242770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rtl="1">
            <a:lnSpc>
              <a:spcPct val="90000"/>
            </a:lnSpc>
            <a:spcBef>
              <a:spcPct val="0"/>
            </a:spcBef>
            <a:spcAft>
              <a:spcPct val="35000"/>
            </a:spcAft>
            <a:buNone/>
          </a:pPr>
          <a:r>
            <a:rPr lang="ar-SA" sz="3500" kern="1200" dirty="0"/>
            <a:t>المقر (10%)</a:t>
          </a:r>
        </a:p>
      </dsp:txBody>
      <dsp:txXfrm rot="10800000">
        <a:off x="5482309" y="2859425"/>
        <a:ext cx="1716649" cy="1716649"/>
      </dsp:txXfrm>
    </dsp:sp>
    <dsp:sp modelId="{AC322B8A-D54E-4AF5-82F0-76F35F1B7834}">
      <dsp:nvSpPr>
        <dsp:cNvPr id="0" name=""/>
        <dsp:cNvSpPr/>
      </dsp:nvSpPr>
      <dsp:spPr>
        <a:xfrm rot="16200000">
          <a:off x="2942466" y="2859425"/>
          <a:ext cx="2427708" cy="2427708"/>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rtl="1">
            <a:lnSpc>
              <a:spcPct val="90000"/>
            </a:lnSpc>
            <a:spcBef>
              <a:spcPct val="0"/>
            </a:spcBef>
            <a:spcAft>
              <a:spcPct val="35000"/>
            </a:spcAft>
            <a:buNone/>
          </a:pPr>
          <a:r>
            <a:rPr lang="ar-SA" sz="3500" kern="1200" dirty="0"/>
            <a:t>السعر (%30)</a:t>
          </a:r>
        </a:p>
      </dsp:txBody>
      <dsp:txXfrm rot="5400000">
        <a:off x="3653525" y="2859425"/>
        <a:ext cx="1716649" cy="1716649"/>
      </dsp:txXfrm>
    </dsp:sp>
    <dsp:sp modelId="{7549213E-DFEE-4CEB-914B-52B1E27A8806}">
      <dsp:nvSpPr>
        <dsp:cNvPr id="0" name=""/>
        <dsp:cNvSpPr/>
      </dsp:nvSpPr>
      <dsp:spPr>
        <a:xfrm>
          <a:off x="5007139" y="2298753"/>
          <a:ext cx="838204" cy="728873"/>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A4BBC0-0EAF-4C89-BBDF-ABDF5069DC2A}">
      <dsp:nvSpPr>
        <dsp:cNvPr id="0" name=""/>
        <dsp:cNvSpPr/>
      </dsp:nvSpPr>
      <dsp:spPr>
        <a:xfrm rot="10800000">
          <a:off x="5007139" y="2579089"/>
          <a:ext cx="838204" cy="728873"/>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a:extLst>
              <a:ext uri="{FF2B5EF4-FFF2-40B4-BE49-F238E27FC236}">
                <a16:creationId xmlns:a16="http://schemas.microsoft.com/office/drawing/2014/main" id="{694FAF6F-6AFD-4728-BDE2-79E0DB22C4DF}"/>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a:extLst>
              <a:ext uri="{FF2B5EF4-FFF2-40B4-BE49-F238E27FC236}">
                <a16:creationId xmlns:a16="http://schemas.microsoft.com/office/drawing/2014/main" id="{CE84E9C2-347E-423E-ACB7-185D97B03A61}"/>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C2B5D5DF-E422-40EA-939A-B9EF972F65B7}" type="datetimeFigureOut">
              <a:rPr lang="ar-SA" smtClean="0"/>
              <a:t>22/02/1446</a:t>
            </a:fld>
            <a:endParaRPr lang="ar-SA"/>
          </a:p>
        </p:txBody>
      </p:sp>
      <p:sp>
        <p:nvSpPr>
          <p:cNvPr id="4" name="عنصر نائب للتذييل 3">
            <a:extLst>
              <a:ext uri="{FF2B5EF4-FFF2-40B4-BE49-F238E27FC236}">
                <a16:creationId xmlns:a16="http://schemas.microsoft.com/office/drawing/2014/main" id="{6BD14185-4093-4D72-A975-34737CD273BB}"/>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5" name="عنصر نائب لرقم الشريحة 4">
            <a:extLst>
              <a:ext uri="{FF2B5EF4-FFF2-40B4-BE49-F238E27FC236}">
                <a16:creationId xmlns:a16="http://schemas.microsoft.com/office/drawing/2014/main" id="{B54CE599-CDA9-49C9-BF61-456F492526C8}"/>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54D1D3DD-1174-4AEC-B5A6-5D25B3D6AC19}" type="slidenum">
              <a:rPr lang="ar-SA" smtClean="0"/>
              <a:t>‹#›</a:t>
            </a:fld>
            <a:endParaRPr lang="ar-SA"/>
          </a:p>
        </p:txBody>
      </p:sp>
    </p:spTree>
    <p:extLst>
      <p:ext uri="{BB962C8B-B14F-4D97-AF65-F5344CB8AC3E}">
        <p14:creationId xmlns:p14="http://schemas.microsoft.com/office/powerpoint/2010/main" val="1251718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601DB88-8B1B-7B4C-AE91-31DBC152E2FD}" type="datetimeFigureOut">
              <a:rPr lang="ar-SA" smtClean="0"/>
              <a:t>22/02/1446</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4B0E5F5-5C7F-D54E-83A4-D0BB42854247}" type="slidenum">
              <a:rPr lang="ar-SA" smtClean="0"/>
              <a:t>‹#›</a:t>
            </a:fld>
            <a:endParaRPr lang="ar-SA"/>
          </a:p>
        </p:txBody>
      </p:sp>
    </p:spTree>
    <p:extLst>
      <p:ext uri="{BB962C8B-B14F-4D97-AF65-F5344CB8AC3E}">
        <p14:creationId xmlns:p14="http://schemas.microsoft.com/office/powerpoint/2010/main" val="189233284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84B0E5F5-5C7F-D54E-83A4-D0BB42854247}" type="slidenum">
              <a:rPr lang="ar-SA" smtClean="0"/>
              <a:t>3</a:t>
            </a:fld>
            <a:endParaRPr lang="ar-SA"/>
          </a:p>
        </p:txBody>
      </p:sp>
    </p:spTree>
    <p:extLst>
      <p:ext uri="{BB962C8B-B14F-4D97-AF65-F5344CB8AC3E}">
        <p14:creationId xmlns:p14="http://schemas.microsoft.com/office/powerpoint/2010/main" val="946389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F80BD9EE-FD74-47B6-B447-81E46B50B57F}" type="slidenum">
              <a:rPr lang="ar-SA" smtClean="0"/>
              <a:pPr/>
              <a:t>74</a:t>
            </a:fld>
            <a:endParaRPr lang="ar-SA"/>
          </a:p>
        </p:txBody>
      </p:sp>
    </p:spTree>
    <p:extLst>
      <p:ext uri="{BB962C8B-B14F-4D97-AF65-F5344CB8AC3E}">
        <p14:creationId xmlns:p14="http://schemas.microsoft.com/office/powerpoint/2010/main" val="2577379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84CBF-B254-40B9-ACAA-B68164971B84}" type="slidenum">
              <a:rPr lang="en-US"/>
              <a:pPr/>
              <a:t>170</a:t>
            </a:fld>
            <a:endParaRPr lang="en-US"/>
          </a:p>
        </p:txBody>
      </p:sp>
      <p:sp>
        <p:nvSpPr>
          <p:cNvPr id="219138" name="Rectangle 2"/>
          <p:cNvSpPr>
            <a:spLocks noGrp="1" noRot="1" noChangeAspect="1" noChangeArrowheads="1" noTextEdit="1"/>
          </p:cNvSpPr>
          <p:nvPr>
            <p:ph type="sldImg"/>
          </p:nvPr>
        </p:nvSpPr>
        <p:spPr>
          <a:xfrm>
            <a:off x="381000" y="685800"/>
            <a:ext cx="6096000" cy="3429000"/>
          </a:xfrm>
          <a:ln/>
        </p:spPr>
      </p:sp>
      <p:sp>
        <p:nvSpPr>
          <p:cNvPr id="219139" name="Rectangle 3"/>
          <p:cNvSpPr>
            <a:spLocks noGrp="1" noChangeArrowheads="1"/>
          </p:cNvSpPr>
          <p:nvPr>
            <p:ph type="body" idx="1"/>
          </p:nvPr>
        </p:nvSpPr>
        <p:spPr/>
        <p:txBody>
          <a:bodyPr/>
          <a:lstStyle/>
          <a:p>
            <a:endParaRPr lang="ar-S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46986B5-AE53-1144-9216-CA9B2290D967}"/>
              </a:ext>
            </a:extLst>
          </p:cNvPr>
          <p:cNvSpPr>
            <a:spLocks noGrp="1"/>
          </p:cNvSpPr>
          <p:nvPr>
            <p:ph type="ctrTitle"/>
          </p:nvPr>
        </p:nvSpPr>
        <p:spPr>
          <a:xfrm>
            <a:off x="4968239" y="2197767"/>
            <a:ext cx="6799038" cy="1312195"/>
          </a:xfrm>
          <a:prstGeom prst="rect">
            <a:avLst/>
          </a:prstGeom>
        </p:spPr>
        <p:txBody>
          <a:bodyPr anchor="b">
            <a:normAutofit/>
          </a:bodyPr>
          <a:lstStyle>
            <a:lvl1pPr algn="ctr">
              <a:defRPr sz="3600"/>
            </a:lvl1pPr>
          </a:lstStyle>
          <a:p>
            <a:r>
              <a:rPr lang="ar-SA" dirty="0"/>
              <a:t>انقر لتحرير نمط عنوان الشكل الرئيسي</a:t>
            </a:r>
          </a:p>
        </p:txBody>
      </p:sp>
      <p:sp>
        <p:nvSpPr>
          <p:cNvPr id="3" name="عنوان فرعي 2">
            <a:extLst>
              <a:ext uri="{FF2B5EF4-FFF2-40B4-BE49-F238E27FC236}">
                <a16:creationId xmlns:a16="http://schemas.microsoft.com/office/drawing/2014/main" id="{9579C2B2-396D-884D-A983-3012357D4232}"/>
              </a:ext>
            </a:extLst>
          </p:cNvPr>
          <p:cNvSpPr>
            <a:spLocks noGrp="1"/>
          </p:cNvSpPr>
          <p:nvPr>
            <p:ph type="subTitle" idx="1"/>
          </p:nvPr>
        </p:nvSpPr>
        <p:spPr>
          <a:xfrm>
            <a:off x="4968240" y="3602038"/>
            <a:ext cx="6799038" cy="1655762"/>
          </a:xfrm>
          <a:prstGeom prst="rect">
            <a:avLst/>
          </a:prstGeom>
        </p:spPr>
        <p:txBody>
          <a:bodyPr>
            <a:normAutofit/>
          </a:bodyPr>
          <a:lstStyle>
            <a:lvl1pPr marL="0" indent="0" algn="ctr">
              <a:buNone/>
              <a:defRPr sz="2800">
                <a:solidFill>
                  <a:schemeClr val="bg1"/>
                </a:solidFill>
                <a:latin typeface="TS Safaa Medium" panose="00000600000000000000" pitchFamily="50" charset="-78"/>
                <a:cs typeface="TS Safaa Medium" panose="00000600000000000000" pitchFamily="50"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dirty="0"/>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7E1CFEFC-6038-2148-9AE3-1EB841ACF614}"/>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5" name="عنصر نائب للتذييل 4">
            <a:extLst>
              <a:ext uri="{FF2B5EF4-FFF2-40B4-BE49-F238E27FC236}">
                <a16:creationId xmlns:a16="http://schemas.microsoft.com/office/drawing/2014/main" id="{943F6C17-2CCA-E24A-AC4A-C35F102F4B5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CBC5927-7E53-F046-92B4-D15BA08D2732}"/>
              </a:ext>
            </a:extLst>
          </p:cNvPr>
          <p:cNvSpPr>
            <a:spLocks noGrp="1"/>
          </p:cNvSpPr>
          <p:nvPr>
            <p:ph type="sldNum" sz="quarter" idx="12"/>
          </p:nvPr>
        </p:nvSpPr>
        <p:spPr/>
        <p:txBody>
          <a:bodyPr/>
          <a:lstStyle/>
          <a:p>
            <a:fld id="{B8037B11-A59B-F344-BF74-C4897707804B}" type="slidenum">
              <a:rPr lang="ar-SA" smtClean="0"/>
              <a:t>‹#›</a:t>
            </a:fld>
            <a:endParaRPr lang="ar-SA"/>
          </a:p>
        </p:txBody>
      </p:sp>
      <p:pic>
        <p:nvPicPr>
          <p:cNvPr id="7" name="صورة 6">
            <a:extLst>
              <a:ext uri="{FF2B5EF4-FFF2-40B4-BE49-F238E27FC236}">
                <a16:creationId xmlns:a16="http://schemas.microsoft.com/office/drawing/2014/main" id="{7A38FA47-4615-C745-BCB2-3493C3E961D2}"/>
              </a:ext>
            </a:extLst>
          </p:cNvPr>
          <p:cNvPicPr>
            <a:picLocks noChangeAspect="1"/>
          </p:cNvPicPr>
          <p:nvPr userDrawn="1"/>
        </p:nvPicPr>
        <p:blipFill>
          <a:blip r:embed="rId3"/>
          <a:srcRect/>
          <a:stretch/>
        </p:blipFill>
        <p:spPr>
          <a:xfrm>
            <a:off x="10764177" y="380274"/>
            <a:ext cx="1093692" cy="936635"/>
          </a:xfrm>
          <a:prstGeom prst="rect">
            <a:avLst/>
          </a:prstGeom>
        </p:spPr>
      </p:pic>
    </p:spTree>
    <p:extLst>
      <p:ext uri="{BB962C8B-B14F-4D97-AF65-F5344CB8AC3E}">
        <p14:creationId xmlns:p14="http://schemas.microsoft.com/office/powerpoint/2010/main" val="714562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فار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CE34759-526C-3B4F-A0A2-0B2F6F5AA419}"/>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3" name="عنصر نائب للتذييل 2">
            <a:extLst>
              <a:ext uri="{FF2B5EF4-FFF2-40B4-BE49-F238E27FC236}">
                <a16:creationId xmlns:a16="http://schemas.microsoft.com/office/drawing/2014/main" id="{8952C61A-CBD1-684D-BA0B-190B32DAF4C3}"/>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04FA5C87-3966-4448-A5D7-51EA545BEDB9}"/>
              </a:ext>
            </a:extLst>
          </p:cNvPr>
          <p:cNvSpPr>
            <a:spLocks noGrp="1"/>
          </p:cNvSpPr>
          <p:nvPr>
            <p:ph type="sldNum" sz="quarter" idx="12"/>
          </p:nvPr>
        </p:nvSpPr>
        <p:spPr/>
        <p:txBody>
          <a:bodyPr/>
          <a:lstStyle/>
          <a:p>
            <a:fld id="{B8037B11-A59B-F344-BF74-C4897707804B}" type="slidenum">
              <a:rPr lang="ar-SA" smtClean="0"/>
              <a:t>‹#›</a:t>
            </a:fld>
            <a:endParaRPr lang="ar-SA"/>
          </a:p>
        </p:txBody>
      </p:sp>
      <p:pic>
        <p:nvPicPr>
          <p:cNvPr id="5" name="صورة 4">
            <a:extLst>
              <a:ext uri="{FF2B5EF4-FFF2-40B4-BE49-F238E27FC236}">
                <a16:creationId xmlns:a16="http://schemas.microsoft.com/office/drawing/2014/main" id="{297DCBCC-BFB5-774F-9FEA-BA0869B4F581}"/>
              </a:ext>
            </a:extLst>
          </p:cNvPr>
          <p:cNvPicPr>
            <a:picLocks noChangeAspect="1"/>
          </p:cNvPicPr>
          <p:nvPr userDrawn="1"/>
        </p:nvPicPr>
        <p:blipFill>
          <a:blip r:embed="rId3"/>
          <a:srcRect/>
          <a:stretch/>
        </p:blipFill>
        <p:spPr>
          <a:xfrm>
            <a:off x="702013" y="0"/>
            <a:ext cx="1802990" cy="1863089"/>
          </a:xfrm>
          <a:prstGeom prst="rect">
            <a:avLst/>
          </a:prstGeom>
        </p:spPr>
      </p:pic>
    </p:spTree>
    <p:extLst>
      <p:ext uri="{BB962C8B-B14F-4D97-AF65-F5344CB8AC3E}">
        <p14:creationId xmlns:p14="http://schemas.microsoft.com/office/powerpoint/2010/main" val="114903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1E4D1F-43BA-E94B-8D86-C40DF0354F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02F8537-7415-7449-A472-FDB08748C2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4AFB53A6-7B9A-5647-9B86-60B8D0E6B1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2BAA055B-128B-514A-BE20-35B067F6427F}"/>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6" name="عنصر نائب للتذييل 5">
            <a:extLst>
              <a:ext uri="{FF2B5EF4-FFF2-40B4-BE49-F238E27FC236}">
                <a16:creationId xmlns:a16="http://schemas.microsoft.com/office/drawing/2014/main" id="{F466D763-BD22-DC41-989F-229F78B9544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6DD9CC9A-1D06-E64A-B4AA-9C5114E98C11}"/>
              </a:ext>
            </a:extLst>
          </p:cNvPr>
          <p:cNvSpPr>
            <a:spLocks noGrp="1"/>
          </p:cNvSpPr>
          <p:nvPr>
            <p:ph type="sldNum" sz="quarter" idx="12"/>
          </p:nvPr>
        </p:nvSpPr>
        <p:spPr/>
        <p:txBody>
          <a:bodyPr/>
          <a:lstStyle/>
          <a:p>
            <a:fld id="{B8037B11-A59B-F344-BF74-C4897707804B}" type="slidenum">
              <a:rPr lang="ar-SA" smtClean="0"/>
              <a:t>‹#›</a:t>
            </a:fld>
            <a:endParaRPr lang="ar-SA"/>
          </a:p>
        </p:txBody>
      </p:sp>
    </p:spTree>
    <p:extLst>
      <p:ext uri="{BB962C8B-B14F-4D97-AF65-F5344CB8AC3E}">
        <p14:creationId xmlns:p14="http://schemas.microsoft.com/office/powerpoint/2010/main" val="1059129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F8E528E-E095-7945-9E4E-E2E4C33BB8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C726BEC1-DB56-9B4B-8591-79C25826FE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94DE50B3-95AF-6C40-AD19-A244809475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6C2DAC75-3F7B-FD44-BCC3-59B585007D5E}"/>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6" name="عنصر نائب للتذييل 5">
            <a:extLst>
              <a:ext uri="{FF2B5EF4-FFF2-40B4-BE49-F238E27FC236}">
                <a16:creationId xmlns:a16="http://schemas.microsoft.com/office/drawing/2014/main" id="{8694009E-487C-964C-8F28-6141CDC900B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774E5F9-1F94-A14A-B039-1348A4B39DD7}"/>
              </a:ext>
            </a:extLst>
          </p:cNvPr>
          <p:cNvSpPr>
            <a:spLocks noGrp="1"/>
          </p:cNvSpPr>
          <p:nvPr>
            <p:ph type="sldNum" sz="quarter" idx="12"/>
          </p:nvPr>
        </p:nvSpPr>
        <p:spPr/>
        <p:txBody>
          <a:bodyPr/>
          <a:lstStyle/>
          <a:p>
            <a:fld id="{B8037B11-A59B-F344-BF74-C4897707804B}" type="slidenum">
              <a:rPr lang="ar-SA" smtClean="0"/>
              <a:t>‹#›</a:t>
            </a:fld>
            <a:endParaRPr lang="ar-SA"/>
          </a:p>
        </p:txBody>
      </p:sp>
    </p:spTree>
    <p:extLst>
      <p:ext uri="{BB962C8B-B14F-4D97-AF65-F5344CB8AC3E}">
        <p14:creationId xmlns:p14="http://schemas.microsoft.com/office/powerpoint/2010/main" val="2924682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809E330-7DA0-6E40-9DA1-5588F4B03D10}"/>
              </a:ext>
            </a:extLst>
          </p:cNvPr>
          <p:cNvSpPr>
            <a:spLocks noGrp="1"/>
          </p:cNvSpPr>
          <p:nvPr>
            <p:ph type="title"/>
          </p:nvPr>
        </p:nvSpPr>
        <p:spPr>
          <a:xfrm>
            <a:off x="838201" y="365125"/>
            <a:ext cx="9605210" cy="1325563"/>
          </a:xfrm>
          <a:prstGeom prst="rect">
            <a:avLst/>
          </a:prstGeom>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FA8ACBEC-84C6-9D44-A1EF-9ABCA3CA52F1}"/>
              </a:ext>
            </a:extLst>
          </p:cNvPr>
          <p:cNvSpPr>
            <a:spLocks noGrp="1"/>
          </p:cNvSpPr>
          <p:nvPr>
            <p:ph type="body" orient="vert" idx="1"/>
          </p:nvPr>
        </p:nvSpPr>
        <p:spPr>
          <a:xfrm>
            <a:off x="838200" y="1825625"/>
            <a:ext cx="10515600" cy="4351338"/>
          </a:xfrm>
          <a:prstGeom prst="rect">
            <a:avLst/>
          </a:prstGeo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CC77A9D-E0F6-C040-BCA5-19FF40223A12}"/>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5" name="عنصر نائب للتذييل 4">
            <a:extLst>
              <a:ext uri="{FF2B5EF4-FFF2-40B4-BE49-F238E27FC236}">
                <a16:creationId xmlns:a16="http://schemas.microsoft.com/office/drawing/2014/main" id="{094C0C9D-A174-024B-A60C-96DB6A1D158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FA1FDDC-D125-B946-8CCB-8F03E9188BEE}"/>
              </a:ext>
            </a:extLst>
          </p:cNvPr>
          <p:cNvSpPr>
            <a:spLocks noGrp="1"/>
          </p:cNvSpPr>
          <p:nvPr>
            <p:ph type="sldNum" sz="quarter" idx="12"/>
          </p:nvPr>
        </p:nvSpPr>
        <p:spPr/>
        <p:txBody>
          <a:bodyPr/>
          <a:lstStyle/>
          <a:p>
            <a:fld id="{B8037B11-A59B-F344-BF74-C4897707804B}" type="slidenum">
              <a:rPr lang="ar-SA" smtClean="0"/>
              <a:t>‹#›</a:t>
            </a:fld>
            <a:endParaRPr lang="ar-SA"/>
          </a:p>
        </p:txBody>
      </p:sp>
    </p:spTree>
    <p:extLst>
      <p:ext uri="{BB962C8B-B14F-4D97-AF65-F5344CB8AC3E}">
        <p14:creationId xmlns:p14="http://schemas.microsoft.com/office/powerpoint/2010/main" val="2454583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D20F9102-7BF6-664E-B2EB-EBFEC723771A}"/>
              </a:ext>
            </a:extLst>
          </p:cNvPr>
          <p:cNvSpPr>
            <a:spLocks noGrp="1"/>
          </p:cNvSpPr>
          <p:nvPr>
            <p:ph type="title" orient="vert"/>
          </p:nvPr>
        </p:nvSpPr>
        <p:spPr>
          <a:xfrm>
            <a:off x="8724900" y="365125"/>
            <a:ext cx="2628900" cy="5811838"/>
          </a:xfrm>
          <a:prstGeom prst="rect">
            <a:avLst/>
          </a:prstGeo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9CDA1F35-179D-1A4C-AD2B-BA2FC5545AC6}"/>
              </a:ext>
            </a:extLst>
          </p:cNvPr>
          <p:cNvSpPr>
            <a:spLocks noGrp="1"/>
          </p:cNvSpPr>
          <p:nvPr>
            <p:ph type="body" orient="vert" idx="1"/>
          </p:nvPr>
        </p:nvSpPr>
        <p:spPr>
          <a:xfrm>
            <a:off x="838200" y="365125"/>
            <a:ext cx="7734300" cy="5811838"/>
          </a:xfrm>
          <a:prstGeom prst="rect">
            <a:avLst/>
          </a:prstGeo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E34EC09-D01B-2243-81CB-1A5AA72E2740}"/>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5" name="عنصر نائب للتذييل 4">
            <a:extLst>
              <a:ext uri="{FF2B5EF4-FFF2-40B4-BE49-F238E27FC236}">
                <a16:creationId xmlns:a16="http://schemas.microsoft.com/office/drawing/2014/main" id="{7ABF2742-3AEE-844C-808B-EFFDC052419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EF6FFFC-B142-C149-BB5F-59D6710BB8CB}"/>
              </a:ext>
            </a:extLst>
          </p:cNvPr>
          <p:cNvSpPr>
            <a:spLocks noGrp="1"/>
          </p:cNvSpPr>
          <p:nvPr>
            <p:ph type="sldNum" sz="quarter" idx="12"/>
          </p:nvPr>
        </p:nvSpPr>
        <p:spPr/>
        <p:txBody>
          <a:bodyPr/>
          <a:lstStyle/>
          <a:p>
            <a:fld id="{B8037B11-A59B-F344-BF74-C4897707804B}" type="slidenum">
              <a:rPr lang="ar-SA" smtClean="0"/>
              <a:t>‹#›</a:t>
            </a:fld>
            <a:endParaRPr lang="ar-SA"/>
          </a:p>
        </p:txBody>
      </p:sp>
    </p:spTree>
    <p:extLst>
      <p:ext uri="{BB962C8B-B14F-4D97-AF65-F5344CB8AC3E}">
        <p14:creationId xmlns:p14="http://schemas.microsoft.com/office/powerpoint/2010/main" val="817715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4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923FEC3-A30F-48AA-B38A-2BD07F5A0270}"/>
              </a:ext>
            </a:extLst>
          </p:cNvPr>
          <p:cNvSpPr>
            <a:spLocks noGrp="1"/>
          </p:cNvSpPr>
          <p:nvPr>
            <p:ph type="title"/>
          </p:nvPr>
        </p:nvSpPr>
        <p:spPr/>
        <p:txBody>
          <a:bodyPr>
            <a:normAutofit/>
          </a:bodyPr>
          <a:lstStyle>
            <a:lvl1pPr>
              <a:defRPr sz="3600">
                <a:solidFill>
                  <a:srgbClr val="635533"/>
                </a:solidFill>
                <a:latin typeface="GE SS Two Bold" panose="020A0503020102020204" pitchFamily="18" charset="-78"/>
                <a:ea typeface="GE SS Two Bold" panose="020A0503020102020204" pitchFamily="18" charset="-78"/>
                <a:cs typeface="GE SS Two Bold" panose="020A0503020102020204" pitchFamily="18" charset="-78"/>
              </a:defRPr>
            </a:lvl1pPr>
          </a:lstStyle>
          <a:p>
            <a:r>
              <a:rPr lang="ar-SA" dirty="0"/>
              <a:t>انقر لتحرير نمط عنوان الشكل الرئيسي</a:t>
            </a:r>
          </a:p>
        </p:txBody>
      </p:sp>
      <p:sp>
        <p:nvSpPr>
          <p:cNvPr id="3" name="عنصر نائب للمحتوى 2">
            <a:extLst>
              <a:ext uri="{FF2B5EF4-FFF2-40B4-BE49-F238E27FC236}">
                <a16:creationId xmlns:a16="http://schemas.microsoft.com/office/drawing/2014/main" id="{1B2D9418-94E6-4C7A-BF7B-DCA3F4689672}"/>
              </a:ext>
            </a:extLst>
          </p:cNvPr>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BE682BB-8515-4AF3-B8E3-4FE3D4A6979E}"/>
              </a:ext>
            </a:extLst>
          </p:cNvPr>
          <p:cNvSpPr>
            <a:spLocks noGrp="1"/>
          </p:cNvSpPr>
          <p:nvPr>
            <p:ph type="dt" sz="half" idx="10"/>
          </p:nvPr>
        </p:nvSpPr>
        <p:spPr/>
        <p:txBody>
          <a:bodyPr/>
          <a:lstStyle/>
          <a:p>
            <a:fld id="{565A9E2A-ACB8-485D-9C19-1FD0E0E4B011}" type="datetimeFigureOut">
              <a:rPr lang="ar-SA" smtClean="0"/>
              <a:pPr/>
              <a:t>22/02/1446</a:t>
            </a:fld>
            <a:endParaRPr lang="ar-SA"/>
          </a:p>
        </p:txBody>
      </p:sp>
      <p:sp>
        <p:nvSpPr>
          <p:cNvPr id="5" name="عنصر نائب للتذييل 4">
            <a:extLst>
              <a:ext uri="{FF2B5EF4-FFF2-40B4-BE49-F238E27FC236}">
                <a16:creationId xmlns:a16="http://schemas.microsoft.com/office/drawing/2014/main" id="{EDF12FFA-E424-4AE2-9DE3-FE56A815896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BBE731D-7A55-4C69-9A27-C3F34A379416}"/>
              </a:ext>
            </a:extLst>
          </p:cNvPr>
          <p:cNvSpPr>
            <a:spLocks noGrp="1"/>
          </p:cNvSpPr>
          <p:nvPr>
            <p:ph type="sldNum" sz="quarter" idx="12"/>
          </p:nvPr>
        </p:nvSpPr>
        <p:spPr/>
        <p:txBody>
          <a:bodyPr/>
          <a:lstStyle/>
          <a:p>
            <a:fld id="{050735CA-F001-446F-8F9C-97B8CC7F1672}" type="slidenum">
              <a:rPr lang="ar-SA" smtClean="0"/>
              <a:pPr/>
              <a:t>‹#›</a:t>
            </a:fld>
            <a:endParaRPr lang="ar-SA"/>
          </a:p>
        </p:txBody>
      </p:sp>
    </p:spTree>
    <p:extLst>
      <p:ext uri="{BB962C8B-B14F-4D97-AF65-F5344CB8AC3E}">
        <p14:creationId xmlns:p14="http://schemas.microsoft.com/office/powerpoint/2010/main" val="1500983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Normal P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103D71-C598-4119-A705-E449E15D9EC4}"/>
              </a:ext>
            </a:extLst>
          </p:cNvPr>
          <p:cNvSpPr/>
          <p:nvPr userDrawn="1"/>
        </p:nvSpPr>
        <p:spPr>
          <a:xfrm>
            <a:off x="3334872" y="6222687"/>
            <a:ext cx="8857127" cy="527326"/>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a:endParaRPr lang="en-US" sz="2160"/>
          </a:p>
        </p:txBody>
      </p:sp>
      <p:pic>
        <p:nvPicPr>
          <p:cNvPr id="11" name="Picture 10">
            <a:extLst>
              <a:ext uri="{FF2B5EF4-FFF2-40B4-BE49-F238E27FC236}">
                <a16:creationId xmlns:a16="http://schemas.microsoft.com/office/drawing/2014/main" id="{B0AB355F-7CDF-41A6-8155-F4C61D010C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9360"/>
          <a:stretch/>
        </p:blipFill>
        <p:spPr>
          <a:xfrm>
            <a:off x="3526971" y="5968373"/>
            <a:ext cx="8950088" cy="781642"/>
          </a:xfrm>
          <a:prstGeom prst="rect">
            <a:avLst/>
          </a:prstGeom>
        </p:spPr>
      </p:pic>
      <p:sp>
        <p:nvSpPr>
          <p:cNvPr id="3" name="Title 1">
            <a:extLst>
              <a:ext uri="{FF2B5EF4-FFF2-40B4-BE49-F238E27FC236}">
                <a16:creationId xmlns:a16="http://schemas.microsoft.com/office/drawing/2014/main" id="{51922AF9-2E47-4C4D-B4C6-ABAC730D3C5A}"/>
              </a:ext>
            </a:extLst>
          </p:cNvPr>
          <p:cNvSpPr>
            <a:spLocks noGrp="1"/>
          </p:cNvSpPr>
          <p:nvPr>
            <p:ph type="title" hasCustomPrompt="1"/>
          </p:nvPr>
        </p:nvSpPr>
        <p:spPr>
          <a:xfrm>
            <a:off x="779930" y="304804"/>
            <a:ext cx="10851831" cy="667656"/>
          </a:xfrm>
          <a:prstGeom prst="rect">
            <a:avLst/>
          </a:prstGeom>
        </p:spPr>
        <p:txBody>
          <a:bodyPr anchor="ctr"/>
          <a:lstStyle>
            <a:lvl1pPr algn="r" rtl="1">
              <a:defRPr>
                <a:solidFill>
                  <a:srgbClr val="006666"/>
                </a:solidFill>
                <a:latin typeface="HelveticaNeueLT Arabic 75 Bold" panose="020B0804020202020204" pitchFamily="34" charset="-78"/>
                <a:ea typeface="GE SS Text Light" pitchFamily="18" charset="-78"/>
                <a:cs typeface="HelveticaNeueLT Arabic 75 Bold" panose="020B0804020202020204" pitchFamily="34" charset="-78"/>
              </a:defRPr>
            </a:lvl1pPr>
          </a:lstStyle>
          <a:p>
            <a:r>
              <a:rPr lang="ar-SA" dirty="0"/>
              <a:t>عنوان الشريحة</a:t>
            </a:r>
            <a:endParaRPr lang="en-US" dirty="0"/>
          </a:p>
        </p:txBody>
      </p:sp>
      <p:sp>
        <p:nvSpPr>
          <p:cNvPr id="4" name="Content Placeholder 2">
            <a:extLst>
              <a:ext uri="{FF2B5EF4-FFF2-40B4-BE49-F238E27FC236}">
                <a16:creationId xmlns:a16="http://schemas.microsoft.com/office/drawing/2014/main" id="{5C1D84CA-F59A-4604-AE04-C80A4E3F2BF4}"/>
              </a:ext>
            </a:extLst>
          </p:cNvPr>
          <p:cNvSpPr>
            <a:spLocks noGrp="1"/>
          </p:cNvSpPr>
          <p:nvPr>
            <p:ph idx="1"/>
          </p:nvPr>
        </p:nvSpPr>
        <p:spPr>
          <a:xfrm>
            <a:off x="775461" y="1436914"/>
            <a:ext cx="10856299" cy="4474308"/>
          </a:xfrm>
          <a:prstGeom prst="rect">
            <a:avLst/>
          </a:prstGeom>
        </p:spPr>
        <p:txBody>
          <a:bodyPr anchor="t">
            <a:normAutofit/>
          </a:bodyPr>
          <a:lstStyle>
            <a:lvl1pPr marL="0" indent="0" algn="justLow" rtl="1">
              <a:lnSpc>
                <a:spcPct val="150000"/>
              </a:lnSpc>
              <a:buFontTx/>
              <a:buNone/>
              <a:defRPr sz="1920">
                <a:latin typeface="HelveticaNeueLT Arabic 45 Light" panose="020B0403020202020204" pitchFamily="34" charset="-78"/>
                <a:cs typeface="HelveticaNeueLT Arabic 45 Light" panose="020B0403020202020204" pitchFamily="34" charset="-78"/>
              </a:defRPr>
            </a:lvl1pPr>
            <a:lvl2pPr marL="427939" indent="0" algn="justLow" rtl="1">
              <a:lnSpc>
                <a:spcPct val="150000"/>
              </a:lnSpc>
              <a:buFontTx/>
              <a:buNone/>
              <a:defRPr sz="1920">
                <a:latin typeface="HelveticaNeueLT Arabic 45 Light" panose="020B0403020202020204" pitchFamily="34" charset="-78"/>
                <a:cs typeface="HelveticaNeueLT Arabic 45 Light" panose="020B0403020202020204" pitchFamily="34" charset="-78"/>
              </a:defRPr>
            </a:lvl2pPr>
            <a:lvl3pPr marL="855878" indent="0" algn="justLow" rtl="1">
              <a:lnSpc>
                <a:spcPct val="150000"/>
              </a:lnSpc>
              <a:buFontTx/>
              <a:buNone/>
              <a:defRPr sz="1920">
                <a:latin typeface="HelveticaNeueLT Arabic 45 Light" panose="020B0403020202020204" pitchFamily="34" charset="-78"/>
                <a:cs typeface="HelveticaNeueLT Arabic 45 Light" panose="020B0403020202020204" pitchFamily="34" charset="-78"/>
              </a:defRPr>
            </a:lvl3pPr>
            <a:lvl4pPr marL="1283818" indent="0" algn="justLow" rtl="1">
              <a:lnSpc>
                <a:spcPct val="150000"/>
              </a:lnSpc>
              <a:buFontTx/>
              <a:buNone/>
              <a:defRPr sz="1920">
                <a:latin typeface="HelveticaNeueLT Arabic 45 Light" panose="020B0403020202020204" pitchFamily="34" charset="-78"/>
                <a:cs typeface="HelveticaNeueLT Arabic 45 Light" panose="020B0403020202020204" pitchFamily="34" charset="-78"/>
              </a:defRPr>
            </a:lvl4pPr>
            <a:lvl5pPr marL="1711757" indent="0" algn="justLow" rtl="1">
              <a:lnSpc>
                <a:spcPct val="150000"/>
              </a:lnSpc>
              <a:buFontTx/>
              <a:buNone/>
              <a:defRPr sz="1920">
                <a:latin typeface="HelveticaNeueLT Arabic 45 Light" panose="020B0403020202020204" pitchFamily="34" charset="-78"/>
                <a:cs typeface="HelveticaNeueLT Arabic 45 Light" panose="020B0403020202020204" pitchFamily="34"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DD334D5D-3713-4728-A2CC-B0FF630B1AC9}"/>
              </a:ext>
            </a:extLst>
          </p:cNvPr>
          <p:cNvSpPr/>
          <p:nvPr userDrawn="1"/>
        </p:nvSpPr>
        <p:spPr>
          <a:xfrm>
            <a:off x="-1" y="6222687"/>
            <a:ext cx="2070848" cy="527326"/>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algn="ctr"/>
            <a:endParaRPr lang="en-US" sz="2160"/>
          </a:p>
        </p:txBody>
      </p:sp>
      <p:pic>
        <p:nvPicPr>
          <p:cNvPr id="14" name="صورة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4087" y="6222688"/>
            <a:ext cx="1132075" cy="537700"/>
          </a:xfrm>
          <a:prstGeom prst="rect">
            <a:avLst/>
          </a:prstGeom>
        </p:spPr>
      </p:pic>
      <p:pic>
        <p:nvPicPr>
          <p:cNvPr id="1026" name="Picture 2" descr="C:\Users\TOSHIBA\Desktop\الدكتور سعد المسعودي\اداريات ومتفرقات\logo dr.saad\بيت الخبرة د.سعد.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 y="6222688"/>
            <a:ext cx="1680911" cy="54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42687"/>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عنوان ومحتو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BCDF5406-7857-8342-83D5-AC85FC5DB86C}"/>
              </a:ext>
            </a:extLst>
          </p:cNvPr>
          <p:cNvSpPr>
            <a:spLocks noGrp="1"/>
          </p:cNvSpPr>
          <p:nvPr>
            <p:ph idx="1"/>
          </p:nvPr>
        </p:nvSpPr>
        <p:spPr>
          <a:xfrm>
            <a:off x="838200" y="1716506"/>
            <a:ext cx="10515600" cy="4460457"/>
          </a:xfrm>
          <a:prstGeom prst="rect">
            <a:avLst/>
          </a:prstGeom>
        </p:spPr>
        <p:txBody>
          <a:body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p>
        </p:txBody>
      </p:sp>
      <p:sp>
        <p:nvSpPr>
          <p:cNvPr id="4" name="عنصر نائب للتاريخ 3">
            <a:extLst>
              <a:ext uri="{FF2B5EF4-FFF2-40B4-BE49-F238E27FC236}">
                <a16:creationId xmlns:a16="http://schemas.microsoft.com/office/drawing/2014/main" id="{C7B1625B-0E45-2C43-A3B7-96A88AC1710A}"/>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5" name="عنصر نائب للتذييل 4">
            <a:extLst>
              <a:ext uri="{FF2B5EF4-FFF2-40B4-BE49-F238E27FC236}">
                <a16:creationId xmlns:a16="http://schemas.microsoft.com/office/drawing/2014/main" id="{078F5DB7-16D4-2B41-82F5-64D42B28945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A47D68B-2E05-B941-8B52-A5F4CF8F4F2B}"/>
              </a:ext>
            </a:extLst>
          </p:cNvPr>
          <p:cNvSpPr>
            <a:spLocks noGrp="1"/>
          </p:cNvSpPr>
          <p:nvPr>
            <p:ph type="sldNum" sz="quarter" idx="12"/>
          </p:nvPr>
        </p:nvSpPr>
        <p:spPr/>
        <p:txBody>
          <a:bodyPr/>
          <a:lstStyle/>
          <a:p>
            <a:fld id="{B8037B11-A59B-F344-BF74-C4897707804B}" type="slidenum">
              <a:rPr lang="ar-SA" smtClean="0"/>
              <a:t>‹#›</a:t>
            </a:fld>
            <a:endParaRPr lang="ar-SA"/>
          </a:p>
        </p:txBody>
      </p:sp>
      <p:pic>
        <p:nvPicPr>
          <p:cNvPr id="10" name="صورة 9">
            <a:extLst>
              <a:ext uri="{FF2B5EF4-FFF2-40B4-BE49-F238E27FC236}">
                <a16:creationId xmlns:a16="http://schemas.microsoft.com/office/drawing/2014/main" id="{5D1AAC48-582C-F245-9351-57868E84DA3A}"/>
              </a:ext>
            </a:extLst>
          </p:cNvPr>
          <p:cNvPicPr>
            <a:picLocks noChangeAspect="1"/>
          </p:cNvPicPr>
          <p:nvPr userDrawn="1"/>
        </p:nvPicPr>
        <p:blipFill>
          <a:blip r:embed="rId3"/>
          <a:srcRect/>
          <a:stretch/>
        </p:blipFill>
        <p:spPr>
          <a:xfrm>
            <a:off x="10764177" y="380274"/>
            <a:ext cx="1093692" cy="936634"/>
          </a:xfrm>
          <a:prstGeom prst="rect">
            <a:avLst/>
          </a:prstGeom>
        </p:spPr>
      </p:pic>
      <p:sp>
        <p:nvSpPr>
          <p:cNvPr id="9" name="عنوان 1">
            <a:extLst>
              <a:ext uri="{FF2B5EF4-FFF2-40B4-BE49-F238E27FC236}">
                <a16:creationId xmlns:a16="http://schemas.microsoft.com/office/drawing/2014/main" id="{A455F353-0925-42A8-9D2D-C80C50D4E829}"/>
              </a:ext>
            </a:extLst>
          </p:cNvPr>
          <p:cNvSpPr>
            <a:spLocks noGrp="1"/>
          </p:cNvSpPr>
          <p:nvPr>
            <p:ph type="title"/>
          </p:nvPr>
        </p:nvSpPr>
        <p:spPr>
          <a:xfrm>
            <a:off x="838200" y="652915"/>
            <a:ext cx="9573125" cy="663993"/>
          </a:xfrm>
          <a:prstGeom prst="rect">
            <a:avLst/>
          </a:prstGeom>
        </p:spPr>
        <p:txBody>
          <a:bodyPr>
            <a:normAutofit/>
          </a:bodyPr>
          <a:lstStyle>
            <a:lvl1pPr>
              <a:defRPr sz="2800"/>
            </a:lvl1pPr>
          </a:lstStyle>
          <a:p>
            <a:r>
              <a:rPr lang="ar-SA" dirty="0"/>
              <a:t>انقر لتحرير نمط عنوان الشكل الرئيسي</a:t>
            </a:r>
          </a:p>
        </p:txBody>
      </p:sp>
      <p:cxnSp>
        <p:nvCxnSpPr>
          <p:cNvPr id="11" name="رابط مستقيم 10">
            <a:extLst>
              <a:ext uri="{FF2B5EF4-FFF2-40B4-BE49-F238E27FC236}">
                <a16:creationId xmlns:a16="http://schemas.microsoft.com/office/drawing/2014/main" id="{6BFE7852-D504-44A6-AA6F-DDFC2E0F23F3}"/>
              </a:ext>
            </a:extLst>
          </p:cNvPr>
          <p:cNvCxnSpPr/>
          <p:nvPr userDrawn="1"/>
        </p:nvCxnSpPr>
        <p:spPr>
          <a:xfrm flipH="1">
            <a:off x="5025189" y="1438978"/>
            <a:ext cx="5302310" cy="0"/>
          </a:xfrm>
          <a:prstGeom prst="line">
            <a:avLst/>
          </a:prstGeom>
          <a:ln w="38100">
            <a:solidFill>
              <a:srgbClr val="A989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17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عنوان ومحتو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291FCE-F403-514F-9AD5-0B738DCBCDFA}"/>
              </a:ext>
            </a:extLst>
          </p:cNvPr>
          <p:cNvSpPr>
            <a:spLocks noGrp="1"/>
          </p:cNvSpPr>
          <p:nvPr>
            <p:ph type="title"/>
          </p:nvPr>
        </p:nvSpPr>
        <p:spPr>
          <a:xfrm>
            <a:off x="838200" y="652915"/>
            <a:ext cx="9573125" cy="663993"/>
          </a:xfrm>
          <a:prstGeom prst="rect">
            <a:avLst/>
          </a:prstGeom>
        </p:spPr>
        <p:txBody>
          <a:bodyPr>
            <a:normAutofit/>
          </a:bodyPr>
          <a:lstStyle>
            <a:lvl1pPr>
              <a:defRPr sz="2800"/>
            </a:lvl1pPr>
          </a:lstStyle>
          <a:p>
            <a:r>
              <a:rPr lang="ar-SA" dirty="0"/>
              <a:t>انقر لتحرير نمط عنوان الشكل الرئيسي</a:t>
            </a:r>
          </a:p>
        </p:txBody>
      </p:sp>
      <p:sp>
        <p:nvSpPr>
          <p:cNvPr id="3" name="عنصر نائب للمحتوى 2">
            <a:extLst>
              <a:ext uri="{FF2B5EF4-FFF2-40B4-BE49-F238E27FC236}">
                <a16:creationId xmlns:a16="http://schemas.microsoft.com/office/drawing/2014/main" id="{BCDF5406-7857-8342-83D5-AC85FC5DB86C}"/>
              </a:ext>
            </a:extLst>
          </p:cNvPr>
          <p:cNvSpPr>
            <a:spLocks noGrp="1"/>
          </p:cNvSpPr>
          <p:nvPr>
            <p:ph idx="1"/>
          </p:nvPr>
        </p:nvSpPr>
        <p:spPr>
          <a:xfrm>
            <a:off x="629653" y="2523206"/>
            <a:ext cx="10515600" cy="3257299"/>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p>
        </p:txBody>
      </p:sp>
      <p:sp>
        <p:nvSpPr>
          <p:cNvPr id="4" name="عنصر نائب للتاريخ 3">
            <a:extLst>
              <a:ext uri="{FF2B5EF4-FFF2-40B4-BE49-F238E27FC236}">
                <a16:creationId xmlns:a16="http://schemas.microsoft.com/office/drawing/2014/main" id="{C7B1625B-0E45-2C43-A3B7-96A88AC1710A}"/>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5" name="عنصر نائب للتذييل 4">
            <a:extLst>
              <a:ext uri="{FF2B5EF4-FFF2-40B4-BE49-F238E27FC236}">
                <a16:creationId xmlns:a16="http://schemas.microsoft.com/office/drawing/2014/main" id="{078F5DB7-16D4-2B41-82F5-64D42B28945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A47D68B-2E05-B941-8B52-A5F4CF8F4F2B}"/>
              </a:ext>
            </a:extLst>
          </p:cNvPr>
          <p:cNvSpPr>
            <a:spLocks noGrp="1"/>
          </p:cNvSpPr>
          <p:nvPr>
            <p:ph type="sldNum" sz="quarter" idx="12"/>
          </p:nvPr>
        </p:nvSpPr>
        <p:spPr/>
        <p:txBody>
          <a:bodyPr/>
          <a:lstStyle/>
          <a:p>
            <a:fld id="{B8037B11-A59B-F344-BF74-C4897707804B}" type="slidenum">
              <a:rPr lang="ar-SA" smtClean="0"/>
              <a:t>‹#›</a:t>
            </a:fld>
            <a:endParaRPr lang="ar-SA"/>
          </a:p>
        </p:txBody>
      </p:sp>
      <p:cxnSp>
        <p:nvCxnSpPr>
          <p:cNvPr id="8" name="رابط مستقيم 7">
            <a:extLst>
              <a:ext uri="{FF2B5EF4-FFF2-40B4-BE49-F238E27FC236}">
                <a16:creationId xmlns:a16="http://schemas.microsoft.com/office/drawing/2014/main" id="{7065C957-CE0E-4E29-AA63-6F90C910F8D9}"/>
              </a:ext>
            </a:extLst>
          </p:cNvPr>
          <p:cNvCxnSpPr/>
          <p:nvPr userDrawn="1"/>
        </p:nvCxnSpPr>
        <p:spPr>
          <a:xfrm flipH="1">
            <a:off x="5025189" y="1438978"/>
            <a:ext cx="5302310" cy="0"/>
          </a:xfrm>
          <a:prstGeom prst="line">
            <a:avLst/>
          </a:prstGeom>
          <a:ln w="38100">
            <a:solidFill>
              <a:srgbClr val="A9894C"/>
            </a:solidFill>
          </a:ln>
        </p:spPr>
        <p:style>
          <a:lnRef idx="1">
            <a:schemeClr val="accent1"/>
          </a:lnRef>
          <a:fillRef idx="0">
            <a:schemeClr val="accent1"/>
          </a:fillRef>
          <a:effectRef idx="0">
            <a:schemeClr val="accent1"/>
          </a:effectRef>
          <a:fontRef idx="minor">
            <a:schemeClr val="tx1"/>
          </a:fontRef>
        </p:style>
      </p:cxnSp>
      <p:pic>
        <p:nvPicPr>
          <p:cNvPr id="10" name="صورة 9">
            <a:extLst>
              <a:ext uri="{FF2B5EF4-FFF2-40B4-BE49-F238E27FC236}">
                <a16:creationId xmlns:a16="http://schemas.microsoft.com/office/drawing/2014/main" id="{5D1AAC48-582C-F245-9351-57868E84DA3A}"/>
              </a:ext>
            </a:extLst>
          </p:cNvPr>
          <p:cNvPicPr>
            <a:picLocks noChangeAspect="1"/>
          </p:cNvPicPr>
          <p:nvPr userDrawn="1"/>
        </p:nvPicPr>
        <p:blipFill>
          <a:blip r:embed="rId3"/>
          <a:srcRect/>
          <a:stretch/>
        </p:blipFill>
        <p:spPr>
          <a:xfrm>
            <a:off x="10764177" y="380274"/>
            <a:ext cx="1093692" cy="936634"/>
          </a:xfrm>
          <a:prstGeom prst="rect">
            <a:avLst/>
          </a:prstGeom>
        </p:spPr>
      </p:pic>
      <p:sp>
        <p:nvSpPr>
          <p:cNvPr id="14" name="عنصر نائب للنص 13">
            <a:extLst>
              <a:ext uri="{FF2B5EF4-FFF2-40B4-BE49-F238E27FC236}">
                <a16:creationId xmlns:a16="http://schemas.microsoft.com/office/drawing/2014/main" id="{52E75D1F-3266-409C-B67D-F1076E0CDFFA}"/>
              </a:ext>
            </a:extLst>
          </p:cNvPr>
          <p:cNvSpPr>
            <a:spLocks noGrp="1"/>
          </p:cNvSpPr>
          <p:nvPr>
            <p:ph type="body" sz="quarter" idx="13"/>
          </p:nvPr>
        </p:nvSpPr>
        <p:spPr>
          <a:xfrm>
            <a:off x="629653" y="1770681"/>
            <a:ext cx="10516185" cy="655437"/>
          </a:xfrm>
          <a:prstGeom prst="rect">
            <a:avLst/>
          </a:prstGeom>
        </p:spPr>
        <p:txBody>
          <a:bodyPr/>
          <a:lstStyle>
            <a:lvl1pPr marL="0" indent="0">
              <a:buNone/>
              <a:defRPr>
                <a:latin typeface="TS Safaa Bold" panose="00000800000000000000" pitchFamily="50" charset="-78"/>
                <a:cs typeface="TS Safaa Bold" panose="00000800000000000000" pitchFamily="50" charset="-78"/>
              </a:defRPr>
            </a:lvl1pPr>
            <a:lvl2pPr marL="457200" indent="0">
              <a:buNone/>
              <a:defRPr>
                <a:latin typeface="TS Safaa Bold" panose="00000800000000000000" pitchFamily="50" charset="-78"/>
                <a:cs typeface="TS Safaa Bold" panose="00000800000000000000" pitchFamily="50" charset="-78"/>
              </a:defRPr>
            </a:lvl2pPr>
            <a:lvl3pPr marL="914400" indent="0">
              <a:buNone/>
              <a:defRPr>
                <a:latin typeface="TS Safaa Bold" panose="00000800000000000000" pitchFamily="50" charset="-78"/>
                <a:cs typeface="TS Safaa Bold" panose="00000800000000000000" pitchFamily="50" charset="-78"/>
              </a:defRPr>
            </a:lvl3pPr>
            <a:lvl4pPr marL="1371600" indent="0">
              <a:buNone/>
              <a:defRPr>
                <a:latin typeface="TS Safaa Bold" panose="00000800000000000000" pitchFamily="50" charset="-78"/>
                <a:cs typeface="TS Safaa Bold" panose="00000800000000000000" pitchFamily="50" charset="-78"/>
              </a:defRPr>
            </a:lvl4pPr>
            <a:lvl5pPr marL="1828800" indent="0">
              <a:buNone/>
              <a:defRPr>
                <a:latin typeface="TS Safaa Bold" panose="00000800000000000000" pitchFamily="50" charset="-78"/>
                <a:cs typeface="TS Safaa Bold" panose="00000800000000000000" pitchFamily="50" charset="-78"/>
              </a:defRPr>
            </a:lvl5p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p>
        </p:txBody>
      </p:sp>
    </p:spTree>
    <p:extLst>
      <p:ext uri="{BB962C8B-B14F-4D97-AF65-F5344CB8AC3E}">
        <p14:creationId xmlns:p14="http://schemas.microsoft.com/office/powerpoint/2010/main" val="348273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عنوان ومحتو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291FCE-F403-514F-9AD5-0B738DCBCDFA}"/>
              </a:ext>
            </a:extLst>
          </p:cNvPr>
          <p:cNvSpPr>
            <a:spLocks noGrp="1"/>
          </p:cNvSpPr>
          <p:nvPr>
            <p:ph type="title"/>
          </p:nvPr>
        </p:nvSpPr>
        <p:spPr>
          <a:xfrm>
            <a:off x="3375286" y="681037"/>
            <a:ext cx="5441429" cy="1009651"/>
          </a:xfrm>
          <a:prstGeom prst="rect">
            <a:avLst/>
          </a:prstGeom>
        </p:spPr>
        <p:txBody>
          <a:bodyPr>
            <a:noAutofit/>
          </a:bodyPr>
          <a:lstStyle>
            <a:lvl1pPr>
              <a:defRPr sz="3200"/>
            </a:lvl1pPr>
          </a:lstStyle>
          <a:p>
            <a:r>
              <a:rPr lang="ar-SA" dirty="0"/>
              <a:t>انقر لتحرير نمط عنوان الشكل الرئيسي</a:t>
            </a:r>
          </a:p>
        </p:txBody>
      </p:sp>
      <p:sp>
        <p:nvSpPr>
          <p:cNvPr id="3" name="عنصر نائب للمحتوى 2">
            <a:extLst>
              <a:ext uri="{FF2B5EF4-FFF2-40B4-BE49-F238E27FC236}">
                <a16:creationId xmlns:a16="http://schemas.microsoft.com/office/drawing/2014/main" id="{BCDF5406-7857-8342-83D5-AC85FC5DB86C}"/>
              </a:ext>
            </a:extLst>
          </p:cNvPr>
          <p:cNvSpPr>
            <a:spLocks noGrp="1"/>
          </p:cNvSpPr>
          <p:nvPr>
            <p:ph idx="1"/>
          </p:nvPr>
        </p:nvSpPr>
        <p:spPr>
          <a:xfrm>
            <a:off x="3375025" y="2613025"/>
            <a:ext cx="5441950" cy="3509963"/>
          </a:xfrm>
          <a:prstGeom prst="rect">
            <a:avLst/>
          </a:prstGeom>
        </p:spPr>
        <p:txBody>
          <a:body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p>
        </p:txBody>
      </p:sp>
      <p:pic>
        <p:nvPicPr>
          <p:cNvPr id="8" name="صورة 7" descr="صورة تحتوي على داخلي, شبكة قضبان حديدية, نافذة, مدرج مطار&#10;&#10;تم إنشاء الوصف تلقائياً">
            <a:extLst>
              <a:ext uri="{FF2B5EF4-FFF2-40B4-BE49-F238E27FC236}">
                <a16:creationId xmlns:a16="http://schemas.microsoft.com/office/drawing/2014/main" id="{03A220E2-5F75-204E-A7C1-B6D2647BC07F}"/>
              </a:ext>
            </a:extLst>
          </p:cNvPr>
          <p:cNvPicPr>
            <a:picLocks noChangeAspect="1"/>
          </p:cNvPicPr>
          <p:nvPr userDrawn="1"/>
        </p:nvPicPr>
        <p:blipFill>
          <a:blip r:embed="rId3">
            <a:alphaModFix amt="43000"/>
          </a:blip>
          <a:stretch>
            <a:fillRect/>
          </a:stretch>
        </p:blipFill>
        <p:spPr>
          <a:xfrm>
            <a:off x="702013" y="0"/>
            <a:ext cx="1802990" cy="1863090"/>
          </a:xfrm>
          <a:prstGeom prst="rect">
            <a:avLst/>
          </a:prstGeom>
        </p:spPr>
      </p:pic>
      <p:sp>
        <p:nvSpPr>
          <p:cNvPr id="4" name="عنصر نائب للتاريخ 3">
            <a:extLst>
              <a:ext uri="{FF2B5EF4-FFF2-40B4-BE49-F238E27FC236}">
                <a16:creationId xmlns:a16="http://schemas.microsoft.com/office/drawing/2014/main" id="{C7B1625B-0E45-2C43-A3B7-96A88AC1710A}"/>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5" name="عنصر نائب للتذييل 4">
            <a:extLst>
              <a:ext uri="{FF2B5EF4-FFF2-40B4-BE49-F238E27FC236}">
                <a16:creationId xmlns:a16="http://schemas.microsoft.com/office/drawing/2014/main" id="{078F5DB7-16D4-2B41-82F5-64D42B28945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A47D68B-2E05-B941-8B52-A5F4CF8F4F2B}"/>
              </a:ext>
            </a:extLst>
          </p:cNvPr>
          <p:cNvSpPr>
            <a:spLocks noGrp="1"/>
          </p:cNvSpPr>
          <p:nvPr>
            <p:ph type="sldNum" sz="quarter" idx="12"/>
          </p:nvPr>
        </p:nvSpPr>
        <p:spPr/>
        <p:txBody>
          <a:bodyPr/>
          <a:lstStyle/>
          <a:p>
            <a:fld id="{B8037B11-A59B-F344-BF74-C4897707804B}" type="slidenum">
              <a:rPr lang="ar-SA" smtClean="0"/>
              <a:t>‹#›</a:t>
            </a:fld>
            <a:endParaRPr lang="ar-SA"/>
          </a:p>
        </p:txBody>
      </p:sp>
      <p:sp>
        <p:nvSpPr>
          <p:cNvPr id="10" name="عنصر نائب للمحتوى 9">
            <a:extLst>
              <a:ext uri="{FF2B5EF4-FFF2-40B4-BE49-F238E27FC236}">
                <a16:creationId xmlns:a16="http://schemas.microsoft.com/office/drawing/2014/main" id="{302F67C2-50BC-4595-A107-F0436C9E3928}"/>
              </a:ext>
            </a:extLst>
          </p:cNvPr>
          <p:cNvSpPr>
            <a:spLocks noGrp="1"/>
          </p:cNvSpPr>
          <p:nvPr>
            <p:ph sz="quarter" idx="13"/>
          </p:nvPr>
        </p:nvSpPr>
        <p:spPr>
          <a:xfrm>
            <a:off x="3375025" y="1816100"/>
            <a:ext cx="5441950" cy="671513"/>
          </a:xfrm>
          <a:prstGeom prst="rect">
            <a:avLst/>
          </a:prstGeom>
        </p:spPr>
        <p:txBody>
          <a:bodyPr>
            <a:noAutofit/>
          </a:bodyPr>
          <a:lstStyle>
            <a:lvl1pPr>
              <a:defRPr sz="2000">
                <a:latin typeface="TS Safaa Medium" panose="00000600000000000000" pitchFamily="50" charset="-78"/>
                <a:cs typeface="TS Safaa Medium" panose="00000600000000000000" pitchFamily="50" charset="-78"/>
              </a:defRPr>
            </a:lvl1pPr>
            <a:lvl2pPr>
              <a:defRPr sz="1800">
                <a:latin typeface="TS Safaa Medium" panose="00000600000000000000" pitchFamily="50" charset="-78"/>
                <a:cs typeface="TS Safaa Medium" panose="00000600000000000000" pitchFamily="50" charset="-78"/>
              </a:defRPr>
            </a:lvl2pPr>
            <a:lvl3pPr>
              <a:defRPr sz="1600">
                <a:latin typeface="TS Safaa Medium" panose="00000600000000000000" pitchFamily="50" charset="-78"/>
                <a:cs typeface="TS Safaa Medium" panose="00000600000000000000" pitchFamily="50" charset="-78"/>
              </a:defRPr>
            </a:lvl3pPr>
            <a:lvl4pPr>
              <a:defRPr sz="1400">
                <a:latin typeface="TS Safaa Medium" panose="00000600000000000000" pitchFamily="50" charset="-78"/>
                <a:cs typeface="TS Safaa Medium" panose="00000600000000000000" pitchFamily="50" charset="-78"/>
              </a:defRPr>
            </a:lvl4pPr>
            <a:lvl5pPr>
              <a:defRPr sz="1400">
                <a:latin typeface="TS Safaa Medium" panose="00000600000000000000" pitchFamily="50" charset="-78"/>
                <a:cs typeface="TS Safaa Medium" panose="00000600000000000000" pitchFamily="50" charset="-78"/>
              </a:defRPr>
            </a:lvl5p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p>
        </p:txBody>
      </p:sp>
      <p:pic>
        <p:nvPicPr>
          <p:cNvPr id="11" name="صورة 10">
            <a:extLst>
              <a:ext uri="{FF2B5EF4-FFF2-40B4-BE49-F238E27FC236}">
                <a16:creationId xmlns:a16="http://schemas.microsoft.com/office/drawing/2014/main" id="{4E040AD5-9169-2E41-A210-90DD9E2ED3DD}"/>
              </a:ext>
            </a:extLst>
          </p:cNvPr>
          <p:cNvPicPr>
            <a:picLocks noChangeAspect="1"/>
          </p:cNvPicPr>
          <p:nvPr userDrawn="1"/>
        </p:nvPicPr>
        <p:blipFill>
          <a:blip r:embed="rId4"/>
          <a:srcRect/>
          <a:stretch/>
        </p:blipFill>
        <p:spPr>
          <a:xfrm>
            <a:off x="10764177" y="380274"/>
            <a:ext cx="1093692" cy="936634"/>
          </a:xfrm>
          <a:prstGeom prst="rect">
            <a:avLst/>
          </a:prstGeom>
        </p:spPr>
      </p:pic>
    </p:spTree>
    <p:extLst>
      <p:ext uri="{BB962C8B-B14F-4D97-AF65-F5344CB8AC3E}">
        <p14:creationId xmlns:p14="http://schemas.microsoft.com/office/powerpoint/2010/main" val="797232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عنوان ومحتو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2941E2EF-DADB-4A4A-829E-D4309C40DFA3}"/>
              </a:ext>
            </a:extLst>
          </p:cNvPr>
          <p:cNvPicPr>
            <a:picLocks noChangeAspect="1"/>
          </p:cNvPicPr>
          <p:nvPr userDrawn="1"/>
        </p:nvPicPr>
        <p:blipFill>
          <a:blip r:embed="rId3"/>
          <a:srcRect/>
          <a:stretch/>
        </p:blipFill>
        <p:spPr>
          <a:xfrm>
            <a:off x="702013" y="0"/>
            <a:ext cx="1802990" cy="1863089"/>
          </a:xfrm>
          <a:prstGeom prst="rect">
            <a:avLst/>
          </a:prstGeom>
        </p:spPr>
      </p:pic>
      <p:sp>
        <p:nvSpPr>
          <p:cNvPr id="4" name="عنصر نائب للتاريخ 3">
            <a:extLst>
              <a:ext uri="{FF2B5EF4-FFF2-40B4-BE49-F238E27FC236}">
                <a16:creationId xmlns:a16="http://schemas.microsoft.com/office/drawing/2014/main" id="{C7B1625B-0E45-2C43-A3B7-96A88AC1710A}"/>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5" name="عنصر نائب للتذييل 4">
            <a:extLst>
              <a:ext uri="{FF2B5EF4-FFF2-40B4-BE49-F238E27FC236}">
                <a16:creationId xmlns:a16="http://schemas.microsoft.com/office/drawing/2014/main" id="{078F5DB7-16D4-2B41-82F5-64D42B28945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A47D68B-2E05-B941-8B52-A5F4CF8F4F2B}"/>
              </a:ext>
            </a:extLst>
          </p:cNvPr>
          <p:cNvSpPr>
            <a:spLocks noGrp="1"/>
          </p:cNvSpPr>
          <p:nvPr>
            <p:ph type="sldNum" sz="quarter" idx="12"/>
          </p:nvPr>
        </p:nvSpPr>
        <p:spPr/>
        <p:txBody>
          <a:bodyPr/>
          <a:lstStyle/>
          <a:p>
            <a:fld id="{B8037B11-A59B-F344-BF74-C4897707804B}" type="slidenum">
              <a:rPr lang="ar-SA" smtClean="0"/>
              <a:t>‹#›</a:t>
            </a:fld>
            <a:endParaRPr lang="ar-SA"/>
          </a:p>
        </p:txBody>
      </p:sp>
      <p:pic>
        <p:nvPicPr>
          <p:cNvPr id="11" name="صورة 10">
            <a:extLst>
              <a:ext uri="{FF2B5EF4-FFF2-40B4-BE49-F238E27FC236}">
                <a16:creationId xmlns:a16="http://schemas.microsoft.com/office/drawing/2014/main" id="{A89D7762-90A8-0C41-BDAF-716BEA28B163}"/>
              </a:ext>
            </a:extLst>
          </p:cNvPr>
          <p:cNvPicPr>
            <a:picLocks noChangeAspect="1"/>
          </p:cNvPicPr>
          <p:nvPr userDrawn="1"/>
        </p:nvPicPr>
        <p:blipFill>
          <a:blip r:embed="rId4"/>
          <a:stretch>
            <a:fillRect/>
          </a:stretch>
        </p:blipFill>
        <p:spPr>
          <a:xfrm>
            <a:off x="10764177" y="380274"/>
            <a:ext cx="1093693" cy="936635"/>
          </a:xfrm>
          <a:prstGeom prst="rect">
            <a:avLst/>
          </a:prstGeom>
        </p:spPr>
      </p:pic>
      <p:pic>
        <p:nvPicPr>
          <p:cNvPr id="13" name="صورة 12" descr="صورة تحتوي على مربع&#10;&#10;تم إنشاء الوصف تلقائياً">
            <a:extLst>
              <a:ext uri="{FF2B5EF4-FFF2-40B4-BE49-F238E27FC236}">
                <a16:creationId xmlns:a16="http://schemas.microsoft.com/office/drawing/2014/main" id="{EE808958-EC17-D044-B783-10CC1C208765}"/>
              </a:ext>
            </a:extLst>
          </p:cNvPr>
          <p:cNvPicPr>
            <a:picLocks noChangeAspect="1"/>
          </p:cNvPicPr>
          <p:nvPr userDrawn="1"/>
        </p:nvPicPr>
        <p:blipFill>
          <a:blip r:embed="rId5"/>
          <a:stretch>
            <a:fillRect/>
          </a:stretch>
        </p:blipFill>
        <p:spPr>
          <a:xfrm>
            <a:off x="11857870" y="2448130"/>
            <a:ext cx="334130" cy="1119630"/>
          </a:xfrm>
          <a:prstGeom prst="rect">
            <a:avLst/>
          </a:prstGeom>
        </p:spPr>
      </p:pic>
      <p:sp>
        <p:nvSpPr>
          <p:cNvPr id="14" name="عنوان 1">
            <a:extLst>
              <a:ext uri="{FF2B5EF4-FFF2-40B4-BE49-F238E27FC236}">
                <a16:creationId xmlns:a16="http://schemas.microsoft.com/office/drawing/2014/main" id="{44F91B50-5434-4C46-8A03-D561D380CEA1}"/>
              </a:ext>
            </a:extLst>
          </p:cNvPr>
          <p:cNvSpPr>
            <a:spLocks noGrp="1"/>
          </p:cNvSpPr>
          <p:nvPr>
            <p:ph type="title"/>
          </p:nvPr>
        </p:nvSpPr>
        <p:spPr>
          <a:xfrm>
            <a:off x="838200" y="652915"/>
            <a:ext cx="9573125" cy="663993"/>
          </a:xfrm>
          <a:prstGeom prst="rect">
            <a:avLst/>
          </a:prstGeom>
        </p:spPr>
        <p:txBody>
          <a:bodyPr>
            <a:normAutofit/>
          </a:bodyPr>
          <a:lstStyle>
            <a:lvl1pPr>
              <a:defRPr sz="2800"/>
            </a:lvl1pPr>
          </a:lstStyle>
          <a:p>
            <a:r>
              <a:rPr lang="ar-SA" dirty="0"/>
              <a:t>انقر لتحرير نمط عنوان الشكل الرئيسي</a:t>
            </a:r>
          </a:p>
        </p:txBody>
      </p:sp>
      <p:cxnSp>
        <p:nvCxnSpPr>
          <p:cNvPr id="15" name="رابط مستقيم 14">
            <a:extLst>
              <a:ext uri="{FF2B5EF4-FFF2-40B4-BE49-F238E27FC236}">
                <a16:creationId xmlns:a16="http://schemas.microsoft.com/office/drawing/2014/main" id="{7E17AA89-9F5D-427A-9106-6FF740C5B98D}"/>
              </a:ext>
            </a:extLst>
          </p:cNvPr>
          <p:cNvCxnSpPr/>
          <p:nvPr userDrawn="1"/>
        </p:nvCxnSpPr>
        <p:spPr>
          <a:xfrm flipH="1">
            <a:off x="5025189" y="1438978"/>
            <a:ext cx="5302310" cy="0"/>
          </a:xfrm>
          <a:prstGeom prst="line">
            <a:avLst/>
          </a:prstGeom>
          <a:ln w="38100">
            <a:solidFill>
              <a:srgbClr val="A9894C"/>
            </a:solidFill>
          </a:ln>
        </p:spPr>
        <p:style>
          <a:lnRef idx="1">
            <a:schemeClr val="accent1"/>
          </a:lnRef>
          <a:fillRef idx="0">
            <a:schemeClr val="accent1"/>
          </a:fillRef>
          <a:effectRef idx="0">
            <a:schemeClr val="accent1"/>
          </a:effectRef>
          <a:fontRef idx="minor">
            <a:schemeClr val="tx1"/>
          </a:fontRef>
        </p:style>
      </p:cxnSp>
      <p:sp>
        <p:nvSpPr>
          <p:cNvPr id="16" name="عنصر نائب للمحتوى 2">
            <a:extLst>
              <a:ext uri="{FF2B5EF4-FFF2-40B4-BE49-F238E27FC236}">
                <a16:creationId xmlns:a16="http://schemas.microsoft.com/office/drawing/2014/main" id="{BC89DB95-1629-49F8-A405-FE232C10012E}"/>
              </a:ext>
            </a:extLst>
          </p:cNvPr>
          <p:cNvSpPr>
            <a:spLocks noGrp="1"/>
          </p:cNvSpPr>
          <p:nvPr>
            <p:ph idx="1"/>
          </p:nvPr>
        </p:nvSpPr>
        <p:spPr>
          <a:xfrm>
            <a:off x="838200" y="1716506"/>
            <a:ext cx="10515600" cy="446045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p>
        </p:txBody>
      </p:sp>
    </p:spTree>
    <p:extLst>
      <p:ext uri="{BB962C8B-B14F-4D97-AF65-F5344CB8AC3E}">
        <p14:creationId xmlns:p14="http://schemas.microsoft.com/office/powerpoint/2010/main" val="224871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عنوان المقطع">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53416EA-3AFF-D14A-987F-3DBF663D90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E386FBA-F441-B244-8BCC-20BDF9AD9A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AA727296-E223-B24A-B0F7-46335124DE67}"/>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5" name="عنصر نائب للتذييل 4">
            <a:extLst>
              <a:ext uri="{FF2B5EF4-FFF2-40B4-BE49-F238E27FC236}">
                <a16:creationId xmlns:a16="http://schemas.microsoft.com/office/drawing/2014/main" id="{34C9F6BB-3C2A-0F4A-A1AE-D5235C7154A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0966422-B4BB-AA4D-AB11-90EEDBE1CC85}"/>
              </a:ext>
            </a:extLst>
          </p:cNvPr>
          <p:cNvSpPr>
            <a:spLocks noGrp="1"/>
          </p:cNvSpPr>
          <p:nvPr>
            <p:ph type="sldNum" sz="quarter" idx="12"/>
          </p:nvPr>
        </p:nvSpPr>
        <p:spPr/>
        <p:txBody>
          <a:bodyPr/>
          <a:lstStyle/>
          <a:p>
            <a:fld id="{B8037B11-A59B-F344-BF74-C4897707804B}" type="slidenum">
              <a:rPr lang="ar-SA" smtClean="0"/>
              <a:t>‹#›</a:t>
            </a:fld>
            <a:endParaRPr lang="ar-SA"/>
          </a:p>
        </p:txBody>
      </p:sp>
      <p:pic>
        <p:nvPicPr>
          <p:cNvPr id="9" name="صورة 8">
            <a:extLst>
              <a:ext uri="{FF2B5EF4-FFF2-40B4-BE49-F238E27FC236}">
                <a16:creationId xmlns:a16="http://schemas.microsoft.com/office/drawing/2014/main" id="{865D459E-EB9D-C84C-9F26-83BB5F05120A}"/>
              </a:ext>
            </a:extLst>
          </p:cNvPr>
          <p:cNvPicPr>
            <a:picLocks noChangeAspect="1"/>
          </p:cNvPicPr>
          <p:nvPr userDrawn="1"/>
        </p:nvPicPr>
        <p:blipFill>
          <a:blip r:embed="rId3"/>
          <a:stretch>
            <a:fillRect/>
          </a:stretch>
        </p:blipFill>
        <p:spPr>
          <a:xfrm>
            <a:off x="10764177" y="380274"/>
            <a:ext cx="1093693" cy="936635"/>
          </a:xfrm>
          <a:prstGeom prst="rect">
            <a:avLst/>
          </a:prstGeom>
        </p:spPr>
      </p:pic>
      <p:pic>
        <p:nvPicPr>
          <p:cNvPr id="11" name="صورة 10">
            <a:extLst>
              <a:ext uri="{FF2B5EF4-FFF2-40B4-BE49-F238E27FC236}">
                <a16:creationId xmlns:a16="http://schemas.microsoft.com/office/drawing/2014/main" id="{5EF63B00-5A41-AA4F-B200-78FA2683416B}"/>
              </a:ext>
            </a:extLst>
          </p:cNvPr>
          <p:cNvPicPr>
            <a:picLocks noChangeAspect="1"/>
          </p:cNvPicPr>
          <p:nvPr userDrawn="1"/>
        </p:nvPicPr>
        <p:blipFill>
          <a:blip r:embed="rId4"/>
          <a:srcRect/>
          <a:stretch/>
        </p:blipFill>
        <p:spPr>
          <a:xfrm>
            <a:off x="702013" y="0"/>
            <a:ext cx="1802990" cy="1863089"/>
          </a:xfrm>
          <a:prstGeom prst="rect">
            <a:avLst/>
          </a:prstGeom>
        </p:spPr>
      </p:pic>
    </p:spTree>
    <p:extLst>
      <p:ext uri="{BB962C8B-B14F-4D97-AF65-F5344CB8AC3E}">
        <p14:creationId xmlns:p14="http://schemas.microsoft.com/office/powerpoint/2010/main" val="3358041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5D564B2-5E6B-BF41-B281-814B3BBF125D}"/>
              </a:ext>
            </a:extLst>
          </p:cNvPr>
          <p:cNvSpPr>
            <a:spLocks noGrp="1"/>
          </p:cNvSpPr>
          <p:nvPr>
            <p:ph type="title"/>
          </p:nvPr>
        </p:nvSpPr>
        <p:spPr>
          <a:xfrm>
            <a:off x="838201" y="365125"/>
            <a:ext cx="9605210" cy="1325563"/>
          </a:xfrm>
          <a:prstGeom prst="rect">
            <a:avLst/>
          </a:prstGeom>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A80EE08-4784-0742-9E3E-35D63117A8CE}"/>
              </a:ext>
            </a:extLst>
          </p:cNvPr>
          <p:cNvSpPr>
            <a:spLocks noGrp="1"/>
          </p:cNvSpPr>
          <p:nvPr>
            <p:ph sz="half" idx="1"/>
          </p:nvPr>
        </p:nvSpPr>
        <p:spPr>
          <a:xfrm>
            <a:off x="838200" y="1825625"/>
            <a:ext cx="5181600" cy="4351338"/>
          </a:xfrm>
          <a:prstGeom prst="rect">
            <a:avLst/>
          </a:prstGeo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191419B2-AB9D-834E-8443-AC736C8EC6B7}"/>
              </a:ext>
            </a:extLst>
          </p:cNvPr>
          <p:cNvSpPr>
            <a:spLocks noGrp="1"/>
          </p:cNvSpPr>
          <p:nvPr>
            <p:ph sz="half" idx="2"/>
          </p:nvPr>
        </p:nvSpPr>
        <p:spPr>
          <a:xfrm>
            <a:off x="6172200" y="1825625"/>
            <a:ext cx="5181600" cy="4351338"/>
          </a:xfrm>
          <a:prstGeom prst="rect">
            <a:avLst/>
          </a:prstGeo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9A3A200F-92F1-6946-9CBB-AD43E0AA3AAF}"/>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6" name="عنصر نائب للتذييل 5">
            <a:extLst>
              <a:ext uri="{FF2B5EF4-FFF2-40B4-BE49-F238E27FC236}">
                <a16:creationId xmlns:a16="http://schemas.microsoft.com/office/drawing/2014/main" id="{14F328AB-192A-E345-842A-F12D3917DBF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112E0BF4-8474-444C-AAF4-6A9B9C657E95}"/>
              </a:ext>
            </a:extLst>
          </p:cNvPr>
          <p:cNvSpPr>
            <a:spLocks noGrp="1"/>
          </p:cNvSpPr>
          <p:nvPr>
            <p:ph type="sldNum" sz="quarter" idx="12"/>
          </p:nvPr>
        </p:nvSpPr>
        <p:spPr/>
        <p:txBody>
          <a:bodyPr/>
          <a:lstStyle/>
          <a:p>
            <a:fld id="{B8037B11-A59B-F344-BF74-C4897707804B}" type="slidenum">
              <a:rPr lang="ar-SA" smtClean="0"/>
              <a:t>‹#›</a:t>
            </a:fld>
            <a:endParaRPr lang="ar-SA"/>
          </a:p>
        </p:txBody>
      </p:sp>
      <p:pic>
        <p:nvPicPr>
          <p:cNvPr id="9" name="صورة 8">
            <a:extLst>
              <a:ext uri="{FF2B5EF4-FFF2-40B4-BE49-F238E27FC236}">
                <a16:creationId xmlns:a16="http://schemas.microsoft.com/office/drawing/2014/main" id="{30847A11-B144-C34D-A006-DFCCF529083D}"/>
              </a:ext>
            </a:extLst>
          </p:cNvPr>
          <p:cNvPicPr>
            <a:picLocks noChangeAspect="1"/>
          </p:cNvPicPr>
          <p:nvPr userDrawn="1"/>
        </p:nvPicPr>
        <p:blipFill>
          <a:blip r:embed="rId2"/>
          <a:srcRect/>
          <a:stretch/>
        </p:blipFill>
        <p:spPr>
          <a:xfrm>
            <a:off x="10764177" y="380274"/>
            <a:ext cx="1093692" cy="936635"/>
          </a:xfrm>
          <a:prstGeom prst="rect">
            <a:avLst/>
          </a:prstGeom>
        </p:spPr>
      </p:pic>
    </p:spTree>
    <p:extLst>
      <p:ext uri="{BB962C8B-B14F-4D97-AF65-F5344CB8AC3E}">
        <p14:creationId xmlns:p14="http://schemas.microsoft.com/office/powerpoint/2010/main" val="109109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781BB4E-F2EC-2F41-91AF-98D736C427AD}"/>
              </a:ext>
            </a:extLst>
          </p:cNvPr>
          <p:cNvSpPr>
            <a:spLocks noGrp="1"/>
          </p:cNvSpPr>
          <p:nvPr>
            <p:ph type="title"/>
          </p:nvPr>
        </p:nvSpPr>
        <p:spPr>
          <a:xfrm>
            <a:off x="839789" y="365125"/>
            <a:ext cx="9154444" cy="1325563"/>
          </a:xfrm>
          <a:prstGeom prst="rect">
            <a:avLst/>
          </a:prstGeom>
        </p:spPr>
        <p:txBody>
          <a:bodyPr>
            <a:normAutofit/>
          </a:bodyPr>
          <a:lstStyle>
            <a:lvl1pPr>
              <a:defRPr sz="2800"/>
            </a:lvl1pPr>
          </a:lstStyle>
          <a:p>
            <a:r>
              <a:rPr lang="ar-SA" dirty="0"/>
              <a:t>انقر لتحرير نمط عنوان الشكل الرئيسي</a:t>
            </a:r>
          </a:p>
        </p:txBody>
      </p:sp>
      <p:sp>
        <p:nvSpPr>
          <p:cNvPr id="3" name="عنصر نائب للنص 2">
            <a:extLst>
              <a:ext uri="{FF2B5EF4-FFF2-40B4-BE49-F238E27FC236}">
                <a16:creationId xmlns:a16="http://schemas.microsoft.com/office/drawing/2014/main" id="{AE665B5F-A698-9C4D-A39D-7B885F9F40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D19B5D61-24FC-6348-8035-CABA73BBE0D5}"/>
              </a:ext>
            </a:extLst>
          </p:cNvPr>
          <p:cNvSpPr>
            <a:spLocks noGrp="1"/>
          </p:cNvSpPr>
          <p:nvPr>
            <p:ph sz="half" idx="2"/>
          </p:nvPr>
        </p:nvSpPr>
        <p:spPr>
          <a:xfrm>
            <a:off x="839788" y="2505075"/>
            <a:ext cx="5157787" cy="3684588"/>
          </a:xfrm>
          <a:prstGeom prst="rect">
            <a:avLst/>
          </a:prstGeo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6C6E772F-BD71-034B-8A7B-FB2157364A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78ABA926-B0E9-784B-85A1-7B48BEF56E40}"/>
              </a:ext>
            </a:extLst>
          </p:cNvPr>
          <p:cNvSpPr>
            <a:spLocks noGrp="1"/>
          </p:cNvSpPr>
          <p:nvPr>
            <p:ph sz="quarter" idx="4"/>
          </p:nvPr>
        </p:nvSpPr>
        <p:spPr>
          <a:xfrm>
            <a:off x="6172200" y="2505075"/>
            <a:ext cx="5183188" cy="3684588"/>
          </a:xfrm>
          <a:prstGeom prst="rect">
            <a:avLst/>
          </a:prstGeo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D0501ADD-F30A-554B-9747-A40F99169C1D}"/>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8" name="عنصر نائب للتذييل 7">
            <a:extLst>
              <a:ext uri="{FF2B5EF4-FFF2-40B4-BE49-F238E27FC236}">
                <a16:creationId xmlns:a16="http://schemas.microsoft.com/office/drawing/2014/main" id="{B6583171-053E-2940-9B72-BA75978A8C17}"/>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6239268C-1513-CC4B-8927-EEE5AD31917F}"/>
              </a:ext>
            </a:extLst>
          </p:cNvPr>
          <p:cNvSpPr>
            <a:spLocks noGrp="1"/>
          </p:cNvSpPr>
          <p:nvPr>
            <p:ph type="sldNum" sz="quarter" idx="12"/>
          </p:nvPr>
        </p:nvSpPr>
        <p:spPr/>
        <p:txBody>
          <a:bodyPr/>
          <a:lstStyle/>
          <a:p>
            <a:fld id="{B8037B11-A59B-F344-BF74-C4897707804B}" type="slidenum">
              <a:rPr lang="ar-SA" smtClean="0"/>
              <a:t>‹#›</a:t>
            </a:fld>
            <a:endParaRPr lang="ar-SA"/>
          </a:p>
        </p:txBody>
      </p:sp>
      <p:pic>
        <p:nvPicPr>
          <p:cNvPr id="11" name="صورة 10">
            <a:extLst>
              <a:ext uri="{FF2B5EF4-FFF2-40B4-BE49-F238E27FC236}">
                <a16:creationId xmlns:a16="http://schemas.microsoft.com/office/drawing/2014/main" id="{47A619DA-92E8-EF42-8D40-78093630F9B2}"/>
              </a:ext>
            </a:extLst>
          </p:cNvPr>
          <p:cNvPicPr>
            <a:picLocks noChangeAspect="1"/>
          </p:cNvPicPr>
          <p:nvPr userDrawn="1"/>
        </p:nvPicPr>
        <p:blipFill>
          <a:blip r:embed="rId2"/>
          <a:srcRect/>
          <a:stretch/>
        </p:blipFill>
        <p:spPr>
          <a:xfrm>
            <a:off x="10764177" y="380274"/>
            <a:ext cx="1093692" cy="936635"/>
          </a:xfrm>
          <a:prstGeom prst="rect">
            <a:avLst/>
          </a:prstGeom>
        </p:spPr>
      </p:pic>
    </p:spTree>
    <p:extLst>
      <p:ext uri="{BB962C8B-B14F-4D97-AF65-F5344CB8AC3E}">
        <p14:creationId xmlns:p14="http://schemas.microsoft.com/office/powerpoint/2010/main" val="402489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3D7ABB2-C271-604B-BB3F-FA6D0AF25308}"/>
              </a:ext>
            </a:extLst>
          </p:cNvPr>
          <p:cNvSpPr>
            <a:spLocks noGrp="1"/>
          </p:cNvSpPr>
          <p:nvPr>
            <p:ph type="title"/>
          </p:nvPr>
        </p:nvSpPr>
        <p:spPr>
          <a:xfrm>
            <a:off x="838201" y="365125"/>
            <a:ext cx="9605210" cy="1325563"/>
          </a:xfrm>
          <a:prstGeom prst="rect">
            <a:avLst/>
          </a:prstGeom>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C495D1BB-7594-004F-93A4-1301015ED586}"/>
              </a:ext>
            </a:extLst>
          </p:cNvPr>
          <p:cNvSpPr>
            <a:spLocks noGrp="1"/>
          </p:cNvSpPr>
          <p:nvPr>
            <p:ph type="dt" sz="half" idx="10"/>
          </p:nvPr>
        </p:nvSpPr>
        <p:spPr/>
        <p:txBody>
          <a:bodyPr/>
          <a:lstStyle/>
          <a:p>
            <a:fld id="{82FF4D5B-FCC2-5E42-A479-CC819A463161}" type="datetimeFigureOut">
              <a:rPr lang="ar-SA" smtClean="0"/>
              <a:t>22/02/1446</a:t>
            </a:fld>
            <a:endParaRPr lang="ar-SA"/>
          </a:p>
        </p:txBody>
      </p:sp>
      <p:sp>
        <p:nvSpPr>
          <p:cNvPr id="4" name="عنصر نائب للتذييل 3">
            <a:extLst>
              <a:ext uri="{FF2B5EF4-FFF2-40B4-BE49-F238E27FC236}">
                <a16:creationId xmlns:a16="http://schemas.microsoft.com/office/drawing/2014/main" id="{619CCA32-9B31-0D47-B8AB-C0C5041A5D92}"/>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7B82FE36-1E30-0C4A-ADFF-B5F3B2E4A552}"/>
              </a:ext>
            </a:extLst>
          </p:cNvPr>
          <p:cNvSpPr>
            <a:spLocks noGrp="1"/>
          </p:cNvSpPr>
          <p:nvPr>
            <p:ph type="sldNum" sz="quarter" idx="12"/>
          </p:nvPr>
        </p:nvSpPr>
        <p:spPr/>
        <p:txBody>
          <a:bodyPr/>
          <a:lstStyle/>
          <a:p>
            <a:fld id="{B8037B11-A59B-F344-BF74-C4897707804B}" type="slidenum">
              <a:rPr lang="ar-SA" smtClean="0"/>
              <a:t>‹#›</a:t>
            </a:fld>
            <a:endParaRPr lang="ar-SA"/>
          </a:p>
        </p:txBody>
      </p:sp>
    </p:spTree>
    <p:extLst>
      <p:ext uri="{BB962C8B-B14F-4D97-AF65-F5344CB8AC3E}">
        <p14:creationId xmlns:p14="http://schemas.microsoft.com/office/powerpoint/2010/main" val="2819893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735DE3D8-4C54-834A-8290-04FD79D682E2}"/>
              </a:ext>
            </a:extLst>
          </p:cNvPr>
          <p:cNvSpPr>
            <a:spLocks noGrp="1"/>
          </p:cNvSpPr>
          <p:nvPr>
            <p:ph type="title"/>
          </p:nvPr>
        </p:nvSpPr>
        <p:spPr>
          <a:xfrm>
            <a:off x="838201" y="365125"/>
            <a:ext cx="9605210" cy="1325563"/>
          </a:xfrm>
          <a:prstGeom prst="rect">
            <a:avLst/>
          </a:prstGeom>
        </p:spPr>
        <p:txBody>
          <a:bodyPr vert="horz" lIns="91440" tIns="45720" rIns="91440" bIns="45720" rtlCol="1" anchor="ctr">
            <a:normAutofit/>
          </a:bodyPr>
          <a:lstStyle/>
          <a:p>
            <a:pPr algn="r" defTabSz="914400" rtl="0" eaLnBrk="1" latinLnBrk="0" hangingPunct="1">
              <a:lnSpc>
                <a:spcPct val="90000"/>
              </a:lnSpc>
              <a:spcBef>
                <a:spcPct val="0"/>
              </a:spcBef>
              <a:buNone/>
            </a:pPr>
            <a:endParaRPr lang="ar-SA" dirty="0"/>
          </a:p>
        </p:txBody>
      </p:sp>
      <p:sp>
        <p:nvSpPr>
          <p:cNvPr id="3" name="عنصر نائب للنص 2">
            <a:extLst>
              <a:ext uri="{FF2B5EF4-FFF2-40B4-BE49-F238E27FC236}">
                <a16:creationId xmlns:a16="http://schemas.microsoft.com/office/drawing/2014/main" id="{44D988D3-EB9B-D047-B18C-0E1199BF56D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dirty="0"/>
              <a:t>انقر لتحرير أنماط نص الشكل الرئيسي</a:t>
            </a:r>
          </a:p>
          <a:p>
            <a:pPr lvl="1"/>
            <a:r>
              <a:rPr lang="ar-SA" dirty="0"/>
              <a:t>المستوى الثاني</a:t>
            </a:r>
          </a:p>
          <a:p>
            <a:pPr lvl="2"/>
            <a:r>
              <a:rPr lang="ar-SA" dirty="0"/>
              <a:t>المستوى الثالث</a:t>
            </a:r>
          </a:p>
          <a:p>
            <a:pPr lvl="3"/>
            <a:r>
              <a:rPr lang="ar-SA" dirty="0"/>
              <a:t>المستوى الرابع</a:t>
            </a:r>
          </a:p>
          <a:p>
            <a:pPr lvl="4"/>
            <a:r>
              <a:rPr lang="ar-SA" dirty="0"/>
              <a:t>المستوى الخامس</a:t>
            </a:r>
          </a:p>
        </p:txBody>
      </p:sp>
      <p:sp>
        <p:nvSpPr>
          <p:cNvPr id="4" name="عنصر نائب للتاريخ 3">
            <a:extLst>
              <a:ext uri="{FF2B5EF4-FFF2-40B4-BE49-F238E27FC236}">
                <a16:creationId xmlns:a16="http://schemas.microsoft.com/office/drawing/2014/main" id="{424591FD-40A5-E848-BFAF-A9211D39CF48}"/>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2FF4D5B-FCC2-5E42-A479-CC819A463161}" type="datetimeFigureOut">
              <a:rPr lang="ar-SA" smtClean="0"/>
              <a:t>22/02/1446</a:t>
            </a:fld>
            <a:endParaRPr lang="ar-SA"/>
          </a:p>
        </p:txBody>
      </p:sp>
      <p:sp>
        <p:nvSpPr>
          <p:cNvPr id="5" name="عنصر نائب للتذييل 4">
            <a:extLst>
              <a:ext uri="{FF2B5EF4-FFF2-40B4-BE49-F238E27FC236}">
                <a16:creationId xmlns:a16="http://schemas.microsoft.com/office/drawing/2014/main" id="{E74534DF-E5AE-6E4E-96E2-97BDD50A6C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5070B2C2-64AC-4F43-994B-BC4E358574F0}"/>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8037B11-A59B-F344-BF74-C4897707804B}" type="slidenum">
              <a:rPr lang="ar-SA" smtClean="0"/>
              <a:t>‹#›</a:t>
            </a:fld>
            <a:endParaRPr lang="ar-SA"/>
          </a:p>
        </p:txBody>
      </p:sp>
    </p:spTree>
    <p:extLst>
      <p:ext uri="{BB962C8B-B14F-4D97-AF65-F5344CB8AC3E}">
        <p14:creationId xmlns:p14="http://schemas.microsoft.com/office/powerpoint/2010/main" val="401306939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 id="2147483664" r:id="rId16"/>
  </p:sldLayoutIdLst>
  <p:txStyles>
    <p:titleStyle>
      <a:lvl1pPr algn="r" defTabSz="914400" rtl="1" eaLnBrk="1" latinLnBrk="0" hangingPunct="1">
        <a:lnSpc>
          <a:spcPct val="90000"/>
        </a:lnSpc>
        <a:spcBef>
          <a:spcPct val="0"/>
        </a:spcBef>
        <a:buNone/>
        <a:defRPr sz="2800" kern="1200">
          <a:solidFill>
            <a:srgbClr val="A9894C"/>
          </a:solidFill>
          <a:latin typeface="TS Safaa Bold" panose="00000800000000000000" pitchFamily="50" charset="-78"/>
          <a:ea typeface="+mj-ea"/>
          <a:cs typeface="TS Safaa Bold" panose="00000800000000000000" pitchFamily="50" charset="-78"/>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TS Safaa" panose="00000500000000000000" pitchFamily="50" charset="-78"/>
          <a:ea typeface="+mn-ea"/>
          <a:cs typeface="TS Safaa" panose="00000500000000000000" pitchFamily="50"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TS Safaa" panose="00000500000000000000" pitchFamily="50" charset="-78"/>
          <a:ea typeface="+mn-ea"/>
          <a:cs typeface="TS Safaa" panose="00000500000000000000" pitchFamily="50"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TS Safaa" panose="00000500000000000000" pitchFamily="50" charset="-78"/>
          <a:ea typeface="+mn-ea"/>
          <a:cs typeface="TS Safaa" panose="00000500000000000000" pitchFamily="50"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TS Safaa" panose="00000500000000000000" pitchFamily="50" charset="-78"/>
          <a:ea typeface="+mn-ea"/>
          <a:cs typeface="TS Safaa" panose="00000500000000000000" pitchFamily="50"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TS Safaa" panose="00000500000000000000" pitchFamily="50" charset="-78"/>
          <a:ea typeface="+mn-ea"/>
          <a:cs typeface="TS Safaa" panose="00000500000000000000" pitchFamily="50" charset="-78"/>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240.png"/><Relationship Id="rId4" Type="http://schemas.openxmlformats.org/officeDocument/2006/relationships/slide" Target="slide460.xml"/></Relationships>
</file>

<file path=ppt/slides/_rels/slide1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image" Target="../media/image65.png"/><Relationship Id="rId1" Type="http://schemas.openxmlformats.org/officeDocument/2006/relationships/slideLayout" Target="../slideLayouts/slideLayout15.xml"/><Relationship Id="rId6" Type="http://schemas.openxmlformats.org/officeDocument/2006/relationships/image" Target="../media/image69.jpeg"/><Relationship Id="rId11" Type="http://schemas.openxmlformats.org/officeDocument/2006/relationships/image" Target="../media/image74.pn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s>
</file>

<file path=ppt/slides/_rels/slide2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4.xml"/></Relationships>
</file>

<file path=ppt/slides/_rels/slide2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2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2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240.png"/><Relationship Id="rId4" Type="http://schemas.openxmlformats.org/officeDocument/2006/relationships/slide" Target="slide460.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240.png"/><Relationship Id="rId4" Type="http://schemas.openxmlformats.org/officeDocument/2006/relationships/slide" Target="slide460.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16F64E6-F4C3-D94A-8E0A-0C439AF14AB5}"/>
              </a:ext>
            </a:extLst>
          </p:cNvPr>
          <p:cNvSpPr>
            <a:spLocks noGrp="1"/>
          </p:cNvSpPr>
          <p:nvPr>
            <p:ph type="ctrTitle"/>
          </p:nvPr>
        </p:nvSpPr>
        <p:spPr/>
        <p:txBody>
          <a:bodyPr>
            <a:normAutofit/>
          </a:bodyPr>
          <a:lstStyle/>
          <a:p>
            <a:pPr algn="ctr" defTabSz="914400" rtl="0" eaLnBrk="1" latinLnBrk="0" hangingPunct="1">
              <a:lnSpc>
                <a:spcPct val="90000"/>
              </a:lnSpc>
              <a:spcBef>
                <a:spcPct val="0"/>
              </a:spcBef>
              <a:buNone/>
            </a:pPr>
            <a:r>
              <a:rPr lang="ar-SA" b="1" dirty="0">
                <a:solidFill>
                  <a:schemeClr val="bg1"/>
                </a:solidFill>
                <a:cs typeface="Times New Roman" pitchFamily="18" charset="0"/>
              </a:rPr>
              <a:t>الابتكار وريادة الأعمال</a:t>
            </a:r>
            <a:endParaRPr lang="ar-SA" dirty="0"/>
          </a:p>
        </p:txBody>
      </p:sp>
      <p:sp>
        <p:nvSpPr>
          <p:cNvPr id="3" name="عنوان فرعي 2">
            <a:extLst>
              <a:ext uri="{FF2B5EF4-FFF2-40B4-BE49-F238E27FC236}">
                <a16:creationId xmlns:a16="http://schemas.microsoft.com/office/drawing/2014/main" id="{50AF4274-0FF5-604C-8796-3AEFE22F8188}"/>
              </a:ext>
            </a:extLst>
          </p:cNvPr>
          <p:cNvSpPr>
            <a:spLocks noGrp="1"/>
          </p:cNvSpPr>
          <p:nvPr>
            <p:ph type="subTitle" idx="1"/>
          </p:nvPr>
        </p:nvSpPr>
        <p:spPr/>
        <p:txBody>
          <a:bodyPr/>
          <a:lstStyle/>
          <a:p>
            <a:pPr algn="ctr"/>
            <a:r>
              <a:rPr lang="ar-SA" b="1" dirty="0">
                <a:solidFill>
                  <a:schemeClr val="bg2">
                    <a:lumMod val="50000"/>
                  </a:schemeClr>
                </a:solidFill>
              </a:rPr>
              <a:t>ا.د. أيمن بن خالد جوهرجي</a:t>
            </a:r>
            <a:endParaRPr lang="en-US" sz="2800" b="1" dirty="0">
              <a:solidFill>
                <a:schemeClr val="bg2">
                  <a:lumMod val="50000"/>
                </a:schemeClr>
              </a:solidFill>
            </a:endParaRPr>
          </a:p>
        </p:txBody>
      </p:sp>
    </p:spTree>
    <p:extLst>
      <p:ext uri="{BB962C8B-B14F-4D97-AF65-F5344CB8AC3E}">
        <p14:creationId xmlns:p14="http://schemas.microsoft.com/office/powerpoint/2010/main" val="3017657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تعريف الابداع</a:t>
            </a:r>
            <a:br>
              <a:rPr lang="ar-SA" sz="3200" dirty="0">
                <a:latin typeface="Gill Sans MT" pitchFamily="34" charset="0"/>
                <a:cs typeface="GE SS Two Medium" pitchFamily="18" charset="-78"/>
              </a:rPr>
            </a:b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429496" y="1912381"/>
            <a:ext cx="7762504" cy="4120284"/>
          </a:xfrm>
        </p:spPr>
        <p:txBody>
          <a:bodyPr>
            <a:normAutofit/>
          </a:bodyPr>
          <a:lstStyle/>
          <a:p>
            <a:r>
              <a:rPr lang="ar-SA" dirty="0">
                <a:latin typeface="Gill Sans MT" pitchFamily="34" charset="0"/>
                <a:cs typeface="GE SS Two Medium" pitchFamily="18" charset="-78"/>
              </a:rPr>
              <a:t>عملية الاتيان بجديد</a:t>
            </a:r>
          </a:p>
          <a:p>
            <a:pPr>
              <a:buFont typeface="Wingdings" panose="05000000000000000000" pitchFamily="2" charset="2"/>
              <a:buChar char="ü"/>
            </a:pPr>
            <a:r>
              <a:rPr lang="ar-SA" dirty="0">
                <a:latin typeface="Gill Sans MT" pitchFamily="34" charset="0"/>
                <a:cs typeface="GE SS Two Medium" pitchFamily="18" charset="-78"/>
              </a:rPr>
              <a:t>عملية أي أن له خطوات</a:t>
            </a:r>
          </a:p>
          <a:p>
            <a:pPr>
              <a:buFont typeface="Wingdings" panose="05000000000000000000" pitchFamily="2" charset="2"/>
              <a:buChar char="ü"/>
            </a:pPr>
            <a:r>
              <a:rPr lang="ar-SA" dirty="0">
                <a:latin typeface="Gill Sans MT" pitchFamily="34" charset="0"/>
                <a:cs typeface="GE SS Two Medium" pitchFamily="18" charset="-78"/>
              </a:rPr>
              <a:t>الاتيان وهي تختلف عن التفكير أي ضرورة تحويل الأفكار الى أعمال</a:t>
            </a:r>
          </a:p>
          <a:p>
            <a:pPr>
              <a:buFont typeface="Wingdings" panose="05000000000000000000" pitchFamily="2" charset="2"/>
              <a:buChar char="ü"/>
            </a:pPr>
            <a:r>
              <a:rPr lang="ar-SA" dirty="0">
                <a:latin typeface="Gill Sans MT" pitchFamily="34" charset="0"/>
                <a:cs typeface="GE SS Two Medium" pitchFamily="18" charset="-78"/>
              </a:rPr>
              <a:t>جديد أي لا يكون تكرار لما سبق (نسبة الفرق 15% وأكثر)</a:t>
            </a:r>
          </a:p>
          <a:p>
            <a:pPr marL="0" indent="0">
              <a:buNone/>
            </a:pPr>
            <a:endParaRPr lang="ar-SA" dirty="0">
              <a:latin typeface="Gill Sans MT" pitchFamily="34" charset="0"/>
              <a:cs typeface="GE SS Two Medium" pitchFamily="18" charset="-78"/>
            </a:endParaRPr>
          </a:p>
          <a:p>
            <a:endParaRPr lang="ar-SA" dirty="0"/>
          </a:p>
        </p:txBody>
      </p:sp>
      <p:pic>
        <p:nvPicPr>
          <p:cNvPr id="4" name="صورة 3">
            <a:extLst>
              <a:ext uri="{FF2B5EF4-FFF2-40B4-BE49-F238E27FC236}">
                <a16:creationId xmlns:a16="http://schemas.microsoft.com/office/drawing/2014/main" id="{C54ACCC9-8D91-F36D-8023-AAF6B9559642}"/>
              </a:ext>
            </a:extLst>
          </p:cNvPr>
          <p:cNvPicPr>
            <a:picLocks noChangeAspect="1"/>
          </p:cNvPicPr>
          <p:nvPr/>
        </p:nvPicPr>
        <p:blipFill>
          <a:blip r:embed="rId2"/>
          <a:stretch>
            <a:fillRect/>
          </a:stretch>
        </p:blipFill>
        <p:spPr>
          <a:xfrm>
            <a:off x="-127934" y="1690688"/>
            <a:ext cx="4426802" cy="4120284"/>
          </a:xfrm>
          <a:prstGeom prst="rect">
            <a:avLst/>
          </a:prstGeom>
        </p:spPr>
      </p:pic>
    </p:spTree>
    <p:extLst>
      <p:ext uri="{BB962C8B-B14F-4D97-AF65-F5344CB8AC3E}">
        <p14:creationId xmlns:p14="http://schemas.microsoft.com/office/powerpoint/2010/main" val="320761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0EAB0F1-4FA6-2BBB-225B-87E086E22630}"/>
              </a:ext>
            </a:extLst>
          </p:cNvPr>
          <p:cNvSpPr>
            <a:spLocks noGrp="1"/>
          </p:cNvSpPr>
          <p:nvPr>
            <p:ph type="title"/>
          </p:nvPr>
        </p:nvSpPr>
        <p:spPr/>
        <p:txBody>
          <a:bodyPr/>
          <a:lstStyle/>
          <a:p>
            <a:pPr algn="ctr"/>
            <a:r>
              <a:rPr lang="en-US" dirty="0"/>
              <a:t>PMI</a:t>
            </a:r>
            <a:endParaRPr lang="ar-SA" dirty="0"/>
          </a:p>
        </p:txBody>
      </p:sp>
      <p:pic>
        <p:nvPicPr>
          <p:cNvPr id="4" name="صورة 3">
            <a:extLst>
              <a:ext uri="{FF2B5EF4-FFF2-40B4-BE49-F238E27FC236}">
                <a16:creationId xmlns:a16="http://schemas.microsoft.com/office/drawing/2014/main" id="{3CCED5B8-C9A4-42BA-9D49-CFFF4D650BFB}"/>
              </a:ext>
            </a:extLst>
          </p:cNvPr>
          <p:cNvPicPr>
            <a:picLocks noChangeAspect="1"/>
          </p:cNvPicPr>
          <p:nvPr/>
        </p:nvPicPr>
        <p:blipFill>
          <a:blip r:embed="rId2"/>
          <a:stretch>
            <a:fillRect/>
          </a:stretch>
        </p:blipFill>
        <p:spPr>
          <a:xfrm>
            <a:off x="2132838" y="1847088"/>
            <a:ext cx="7926324" cy="4078224"/>
          </a:xfrm>
          <a:prstGeom prst="rect">
            <a:avLst/>
          </a:prstGeom>
        </p:spPr>
      </p:pic>
      <p:pic>
        <p:nvPicPr>
          <p:cNvPr id="3" name="صورة 2">
            <a:extLst>
              <a:ext uri="{FF2B5EF4-FFF2-40B4-BE49-F238E27FC236}">
                <a16:creationId xmlns:a16="http://schemas.microsoft.com/office/drawing/2014/main" id="{F3247953-0775-A176-364D-FC29BA0A5249}"/>
              </a:ext>
            </a:extLst>
          </p:cNvPr>
          <p:cNvPicPr>
            <a:picLocks noChangeAspect="1"/>
          </p:cNvPicPr>
          <p:nvPr/>
        </p:nvPicPr>
        <p:blipFill>
          <a:blip r:embed="rId3"/>
          <a:stretch>
            <a:fillRect/>
          </a:stretch>
        </p:blipFill>
        <p:spPr>
          <a:xfrm>
            <a:off x="1694306" y="1600002"/>
            <a:ext cx="8803387" cy="4415787"/>
          </a:xfrm>
          <a:prstGeom prst="rect">
            <a:avLst/>
          </a:prstGeom>
        </p:spPr>
      </p:pic>
    </p:spTree>
    <p:extLst>
      <p:ext uri="{BB962C8B-B14F-4D97-AF65-F5344CB8AC3E}">
        <p14:creationId xmlns:p14="http://schemas.microsoft.com/office/powerpoint/2010/main" val="7227557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0EAB0F1-4FA6-2BBB-225B-87E086E22630}"/>
              </a:ext>
            </a:extLst>
          </p:cNvPr>
          <p:cNvSpPr>
            <a:spLocks noGrp="1"/>
          </p:cNvSpPr>
          <p:nvPr>
            <p:ph type="title"/>
          </p:nvPr>
        </p:nvSpPr>
        <p:spPr/>
        <p:txBody>
          <a:bodyPr/>
          <a:lstStyle/>
          <a:p>
            <a:pPr algn="ctr"/>
            <a:r>
              <a:rPr lang="ar-SA" dirty="0"/>
              <a:t>تمرين تطبيقي على طريقة الكلمة العشوائية</a:t>
            </a:r>
          </a:p>
        </p:txBody>
      </p:sp>
      <p:pic>
        <p:nvPicPr>
          <p:cNvPr id="4" name="صورة 3">
            <a:extLst>
              <a:ext uri="{FF2B5EF4-FFF2-40B4-BE49-F238E27FC236}">
                <a16:creationId xmlns:a16="http://schemas.microsoft.com/office/drawing/2014/main" id="{3CCED5B8-C9A4-42BA-9D49-CFFF4D650BFB}"/>
              </a:ext>
            </a:extLst>
          </p:cNvPr>
          <p:cNvPicPr>
            <a:picLocks noChangeAspect="1"/>
          </p:cNvPicPr>
          <p:nvPr/>
        </p:nvPicPr>
        <p:blipFill>
          <a:blip r:embed="rId2"/>
          <a:stretch>
            <a:fillRect/>
          </a:stretch>
        </p:blipFill>
        <p:spPr>
          <a:xfrm>
            <a:off x="2132838" y="1847088"/>
            <a:ext cx="7926324" cy="4078224"/>
          </a:xfrm>
          <a:prstGeom prst="rect">
            <a:avLst/>
          </a:prstGeom>
        </p:spPr>
      </p:pic>
    </p:spTree>
    <p:extLst>
      <p:ext uri="{BB962C8B-B14F-4D97-AF65-F5344CB8AC3E}">
        <p14:creationId xmlns:p14="http://schemas.microsoft.com/office/powerpoint/2010/main" val="4924661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0EAB0F1-4FA6-2BBB-225B-87E086E22630}"/>
              </a:ext>
            </a:extLst>
          </p:cNvPr>
          <p:cNvSpPr>
            <a:spLocks noGrp="1"/>
          </p:cNvSpPr>
          <p:nvPr>
            <p:ph type="title"/>
          </p:nvPr>
        </p:nvSpPr>
        <p:spPr/>
        <p:txBody>
          <a:bodyPr/>
          <a:lstStyle/>
          <a:p>
            <a:pPr algn="ctr"/>
            <a:r>
              <a:rPr lang="ar-SA" dirty="0"/>
              <a:t>القبعات الست في التفكير</a:t>
            </a:r>
          </a:p>
        </p:txBody>
      </p:sp>
      <p:pic>
        <p:nvPicPr>
          <p:cNvPr id="3" name="صورة 2">
            <a:extLst>
              <a:ext uri="{FF2B5EF4-FFF2-40B4-BE49-F238E27FC236}">
                <a16:creationId xmlns:a16="http://schemas.microsoft.com/office/drawing/2014/main" id="{14C93B31-0B6F-E1BF-9569-B114F7CE1C2C}"/>
              </a:ext>
            </a:extLst>
          </p:cNvPr>
          <p:cNvPicPr>
            <a:picLocks noChangeAspect="1"/>
          </p:cNvPicPr>
          <p:nvPr/>
        </p:nvPicPr>
        <p:blipFill rotWithShape="1">
          <a:blip r:embed="rId2"/>
          <a:srcRect b="10511"/>
          <a:stretch/>
        </p:blipFill>
        <p:spPr>
          <a:xfrm>
            <a:off x="1540042" y="2081462"/>
            <a:ext cx="9625263" cy="3982453"/>
          </a:xfrm>
          <a:prstGeom prst="rect">
            <a:avLst/>
          </a:prstGeom>
        </p:spPr>
      </p:pic>
    </p:spTree>
    <p:extLst>
      <p:ext uri="{BB962C8B-B14F-4D97-AF65-F5344CB8AC3E}">
        <p14:creationId xmlns:p14="http://schemas.microsoft.com/office/powerpoint/2010/main" val="42577115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0EAB0F1-4FA6-2BBB-225B-87E086E22630}"/>
              </a:ext>
            </a:extLst>
          </p:cNvPr>
          <p:cNvSpPr>
            <a:spLocks noGrp="1"/>
          </p:cNvSpPr>
          <p:nvPr>
            <p:ph type="title"/>
          </p:nvPr>
        </p:nvSpPr>
        <p:spPr>
          <a:xfrm>
            <a:off x="3531697" y="0"/>
            <a:ext cx="5441429" cy="1009651"/>
          </a:xfrm>
        </p:spPr>
        <p:txBody>
          <a:bodyPr/>
          <a:lstStyle/>
          <a:p>
            <a:pPr algn="ctr"/>
            <a:r>
              <a:rPr lang="ar-SA" dirty="0" err="1"/>
              <a:t>سكامبر</a:t>
            </a:r>
            <a:endParaRPr lang="ar-SA" dirty="0"/>
          </a:p>
        </p:txBody>
      </p:sp>
      <p:pic>
        <p:nvPicPr>
          <p:cNvPr id="4" name="صورة 3">
            <a:extLst>
              <a:ext uri="{FF2B5EF4-FFF2-40B4-BE49-F238E27FC236}">
                <a16:creationId xmlns:a16="http://schemas.microsoft.com/office/drawing/2014/main" id="{20D1F6C1-F614-0B27-8317-BD6C9D98D7E8}"/>
              </a:ext>
            </a:extLst>
          </p:cNvPr>
          <p:cNvPicPr>
            <a:picLocks noChangeAspect="1"/>
          </p:cNvPicPr>
          <p:nvPr/>
        </p:nvPicPr>
        <p:blipFill>
          <a:blip r:embed="rId2"/>
          <a:stretch>
            <a:fillRect/>
          </a:stretch>
        </p:blipFill>
        <p:spPr>
          <a:xfrm>
            <a:off x="2823411" y="1009651"/>
            <a:ext cx="6858000" cy="4801602"/>
          </a:xfrm>
          <a:prstGeom prst="rect">
            <a:avLst/>
          </a:prstGeom>
        </p:spPr>
      </p:pic>
    </p:spTree>
    <p:extLst>
      <p:ext uri="{BB962C8B-B14F-4D97-AF65-F5344CB8AC3E}">
        <p14:creationId xmlns:p14="http://schemas.microsoft.com/office/powerpoint/2010/main" val="19524620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dirty="0"/>
              <a:t>توليد الأفكار</a:t>
            </a:r>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1528011" y="1912381"/>
            <a:ext cx="10663989" cy="4120284"/>
          </a:xfrm>
        </p:spPr>
        <p:txBody>
          <a:bodyPr>
            <a:normAutofit fontScale="92500"/>
          </a:bodyPr>
          <a:lstStyle/>
          <a:p>
            <a:r>
              <a:rPr lang="ar-SA" b="1" u="sng" dirty="0">
                <a:latin typeface="Gill Sans MT" pitchFamily="34" charset="0"/>
                <a:cs typeface="GE SS Two Medium" pitchFamily="18" charset="-78"/>
              </a:rPr>
              <a:t>أدمج</a:t>
            </a:r>
            <a:r>
              <a:rPr lang="ar-SA" dirty="0">
                <a:latin typeface="Gill Sans MT" pitchFamily="34" charset="0"/>
                <a:cs typeface="GE SS Two Medium" pitchFamily="18" charset="-78"/>
              </a:rPr>
              <a:t> (أنف مع سيارة) (سيارة تظهر منها روائح على حسب مشكلتها)</a:t>
            </a:r>
          </a:p>
          <a:p>
            <a:r>
              <a:rPr lang="ar-SA" b="1" u="sng" dirty="0">
                <a:latin typeface="Gill Sans MT" pitchFamily="34" charset="0"/>
                <a:cs typeface="GE SS Two Medium" pitchFamily="18" charset="-78"/>
              </a:rPr>
              <a:t>أضف</a:t>
            </a:r>
            <a:r>
              <a:rPr lang="ar-SA" dirty="0">
                <a:latin typeface="Gill Sans MT" pitchFamily="34" charset="0"/>
                <a:cs typeface="GE SS Two Medium" pitchFamily="18" charset="-78"/>
              </a:rPr>
              <a:t> (أضف كاميرا للجوال)</a:t>
            </a:r>
          </a:p>
          <a:p>
            <a:r>
              <a:rPr lang="ar-SA" b="1" u="sng" dirty="0">
                <a:latin typeface="Gill Sans MT" pitchFamily="34" charset="0"/>
                <a:cs typeface="GE SS Two Medium" pitchFamily="18" charset="-78"/>
              </a:rPr>
              <a:t>كرر</a:t>
            </a:r>
            <a:r>
              <a:rPr lang="ar-SA" dirty="0">
                <a:latin typeface="Gill Sans MT" pitchFamily="34" charset="0"/>
                <a:cs typeface="GE SS Two Medium" pitchFamily="18" charset="-78"/>
              </a:rPr>
              <a:t> (ثلاجة لها 4 أبواب للحوم للفواكه للخضروات للمثلجات)</a:t>
            </a:r>
          </a:p>
          <a:p>
            <a:r>
              <a:rPr lang="ar-SA" b="1" u="sng" dirty="0">
                <a:latin typeface="Gill Sans MT" pitchFamily="34" charset="0"/>
                <a:cs typeface="GE SS Two Medium" pitchFamily="18" charset="-78"/>
              </a:rPr>
              <a:t>ماذا لو </a:t>
            </a:r>
            <a:r>
              <a:rPr lang="ar-SA" dirty="0">
                <a:latin typeface="Gill Sans MT" pitchFamily="34" charset="0"/>
                <a:cs typeface="GE SS Two Medium" pitchFamily="18" charset="-78"/>
              </a:rPr>
              <a:t>(ماذا لو كان الدرج يمشي والناس واقفين)</a:t>
            </a:r>
          </a:p>
          <a:p>
            <a:r>
              <a:rPr lang="ar-SA" b="1" u="sng" dirty="0">
                <a:latin typeface="Gill Sans MT" pitchFamily="34" charset="0"/>
                <a:cs typeface="GE SS Two Medium" pitchFamily="18" charset="-78"/>
              </a:rPr>
              <a:t>أقلب</a:t>
            </a:r>
            <a:r>
              <a:rPr lang="ar-SA" dirty="0">
                <a:latin typeface="Gill Sans MT" pitchFamily="34" charset="0"/>
                <a:cs typeface="GE SS Two Medium" pitchFamily="18" charset="-78"/>
              </a:rPr>
              <a:t> (الحيوانات في القفص لماذا ليس الناس) (سفاري بارك)</a:t>
            </a:r>
          </a:p>
          <a:p>
            <a:r>
              <a:rPr lang="ar-SA" b="1" u="sng" dirty="0">
                <a:latin typeface="Gill Sans MT" pitchFamily="34" charset="0"/>
                <a:cs typeface="GE SS Two Medium" pitchFamily="18" charset="-78"/>
              </a:rPr>
              <a:t>عدل</a:t>
            </a:r>
            <a:r>
              <a:rPr lang="ar-SA" dirty="0">
                <a:latin typeface="Gill Sans MT" pitchFamily="34" charset="0"/>
                <a:cs typeface="GE SS Two Medium" pitchFamily="18" charset="-78"/>
              </a:rPr>
              <a:t> أفضل الموجود (شنطة سفر تتبعك)</a:t>
            </a:r>
          </a:p>
          <a:p>
            <a:r>
              <a:rPr lang="ar-SA" b="1" u="sng" dirty="0">
                <a:latin typeface="Gill Sans MT" pitchFamily="34" charset="0"/>
                <a:cs typeface="GE SS Two Medium" pitchFamily="18" charset="-78"/>
              </a:rPr>
              <a:t>قلد</a:t>
            </a:r>
            <a:r>
              <a:rPr lang="ar-SA" dirty="0">
                <a:latin typeface="Gill Sans MT" pitchFamily="34" charset="0"/>
                <a:cs typeface="GE SS Two Medium" pitchFamily="18" charset="-78"/>
              </a:rPr>
              <a:t> الطبيعة (الرادار من الوطواط)</a:t>
            </a:r>
          </a:p>
          <a:p>
            <a:r>
              <a:rPr lang="ar-SA" b="1" u="sng" dirty="0">
                <a:latin typeface="Gill Sans MT" pitchFamily="34" charset="0"/>
                <a:cs typeface="GE SS Two Medium" pitchFamily="18" charset="-78"/>
              </a:rPr>
              <a:t>السؤال</a:t>
            </a:r>
            <a:r>
              <a:rPr lang="ar-SA" dirty="0">
                <a:latin typeface="Gill Sans MT" pitchFamily="34" charset="0"/>
                <a:cs typeface="GE SS Two Medium" pitchFamily="18" charset="-78"/>
              </a:rPr>
              <a:t> (لماذا نذهب للمطعم ولا يأتي المطعم الينا) (توصيل الطعام)</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23295481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681037"/>
            <a:ext cx="6136849" cy="1009651"/>
          </a:xfrm>
        </p:spPr>
        <p:txBody>
          <a:bodyPr/>
          <a:lstStyle/>
          <a:p>
            <a:pPr algn="ctr"/>
            <a:r>
              <a:rPr lang="ar-SA" sz="3200" dirty="0"/>
              <a:t>4- إعداد نموذج أولي </a:t>
            </a:r>
            <a:r>
              <a:rPr lang="en-US" sz="3200" dirty="0"/>
              <a:t>prototype، </a:t>
            </a:r>
            <a:r>
              <a:rPr lang="ar-SA" sz="3200" dirty="0"/>
              <a:t>صمّم وأنتج حلولك!</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2613025"/>
            <a:ext cx="8595302" cy="3509963"/>
          </a:xfrm>
        </p:spPr>
        <p:txBody>
          <a:bodyPr>
            <a:normAutofit fontScale="85000" lnSpcReduction="10000"/>
          </a:bodyPr>
          <a:lstStyle/>
          <a:p>
            <a:pPr algn="justLow">
              <a:lnSpc>
                <a:spcPct val="150000"/>
              </a:lnSpc>
            </a:pPr>
            <a:r>
              <a:rPr lang="ar-SA" dirty="0">
                <a:latin typeface="Gill Sans MT" pitchFamily="34" charset="0"/>
                <a:cs typeface="GE SS Two Medium" pitchFamily="18" charset="-78"/>
              </a:rPr>
              <a:t>بعد وضع مجموعة من الأفكار والحلول المبتكرة للمشكلة، وبعد اختيار أفضل تلك الحلول القابلة للتنفيذ</a:t>
            </a:r>
          </a:p>
          <a:p>
            <a:pPr algn="justLow">
              <a:lnSpc>
                <a:spcPct val="150000"/>
              </a:lnSpc>
            </a:pPr>
            <a:r>
              <a:rPr lang="ar-SA" dirty="0">
                <a:latin typeface="Gill Sans MT" pitchFamily="34" charset="0"/>
                <a:cs typeface="GE SS Two Medium" pitchFamily="18" charset="-78"/>
              </a:rPr>
              <a:t> يتم إعداد نموذج أولي لخطة تنفيذ الحل المقترح، وتصميم وتطوير المنتجات والأدوات المصاحبة له كنموذج أولي </a:t>
            </a:r>
          </a:p>
          <a:p>
            <a:pPr algn="justLow">
              <a:lnSpc>
                <a:spcPct val="150000"/>
              </a:lnSpc>
            </a:pPr>
            <a:r>
              <a:rPr lang="ar-SA" dirty="0">
                <a:latin typeface="Gill Sans MT" pitchFamily="34" charset="0"/>
                <a:cs typeface="GE SS Two Medium" pitchFamily="18" charset="-78"/>
              </a:rPr>
              <a:t>يمكن تعديله وتطويره وتحسينه حسب نتائج تجريب الحل واختباره بعد المرحلة الخامسة</a:t>
            </a: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86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531435" y="0"/>
            <a:ext cx="6136849" cy="1009651"/>
          </a:xfrm>
        </p:spPr>
        <p:txBody>
          <a:bodyPr/>
          <a:lstStyle/>
          <a:p>
            <a:pPr algn="ctr"/>
            <a:r>
              <a:rPr lang="ar-SA" sz="3200" dirty="0"/>
              <a:t>معايير تقييم الفكرة</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596698" y="1554246"/>
            <a:ext cx="8595302" cy="3509963"/>
          </a:xfrm>
        </p:spPr>
        <p:txBody>
          <a:bodyPr>
            <a:normAutofit fontScale="85000" lnSpcReduction="20000"/>
          </a:bodyPr>
          <a:lstStyle/>
          <a:p>
            <a:pPr algn="justLow">
              <a:lnSpc>
                <a:spcPct val="150000"/>
              </a:lnSpc>
            </a:pPr>
            <a:r>
              <a:rPr lang="ar-SA" dirty="0">
                <a:latin typeface="Gill Sans MT" pitchFamily="34" charset="0"/>
                <a:cs typeface="GE SS Two Medium" pitchFamily="18" charset="-78"/>
              </a:rPr>
              <a:t>هناك جمهور كاف لفكرتك</a:t>
            </a:r>
          </a:p>
          <a:p>
            <a:pPr algn="justLow">
              <a:lnSpc>
                <a:spcPct val="150000"/>
              </a:lnSpc>
            </a:pPr>
            <a:r>
              <a:rPr lang="ar-SA" dirty="0">
                <a:latin typeface="Gill Sans MT" pitchFamily="34" charset="0"/>
                <a:cs typeface="GE SS Two Medium" pitchFamily="18" charset="-78"/>
              </a:rPr>
              <a:t>الجمهور لديه حاجة لفكرتك لا يوفرها منافسوك</a:t>
            </a:r>
          </a:p>
          <a:p>
            <a:pPr algn="justLow">
              <a:lnSpc>
                <a:spcPct val="150000"/>
              </a:lnSpc>
            </a:pPr>
            <a:r>
              <a:rPr lang="ar-SA" dirty="0">
                <a:latin typeface="Gill Sans MT" pitchFamily="34" charset="0"/>
                <a:cs typeface="GE SS Two Medium" pitchFamily="18" charset="-78"/>
              </a:rPr>
              <a:t>الجمهور لديه استعداد واضح أن يدفع القيمة المناسبة لك</a:t>
            </a:r>
          </a:p>
          <a:p>
            <a:pPr algn="justLow">
              <a:lnSpc>
                <a:spcPct val="150000"/>
              </a:lnSpc>
            </a:pPr>
            <a:r>
              <a:rPr lang="ar-SA" dirty="0">
                <a:latin typeface="Gill Sans MT" pitchFamily="34" charset="0"/>
                <a:cs typeface="GE SS Two Medium" pitchFamily="18" charset="-78"/>
              </a:rPr>
              <a:t>يهم الجمهور (طريقة عرض المنتج) وليس المنتج فقط</a:t>
            </a:r>
          </a:p>
          <a:p>
            <a:pPr algn="justLow">
              <a:lnSpc>
                <a:spcPct val="150000"/>
              </a:lnSpc>
            </a:pPr>
            <a:r>
              <a:rPr lang="ar-SA" dirty="0">
                <a:latin typeface="Gill Sans MT" pitchFamily="34" charset="0"/>
                <a:cs typeface="GE SS Two Medium" pitchFamily="18" charset="-78"/>
              </a:rPr>
              <a:t>الجمهور ينتظر فكرتك (أي لا تحاول بناء فكرة ثم اقناع الجمهور بأهميتها, أي تأكد من وجود السوق أولاً)</a:t>
            </a: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531435" y="0"/>
            <a:ext cx="6136849" cy="1009651"/>
          </a:xfrm>
        </p:spPr>
        <p:txBody>
          <a:bodyPr/>
          <a:lstStyle/>
          <a:p>
            <a:pPr algn="ctr"/>
            <a:r>
              <a:rPr lang="ar-SA" sz="3200" dirty="0"/>
              <a:t>معايير تقييم الفكرة (تابع)</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596698" y="1554246"/>
            <a:ext cx="8595302" cy="3509963"/>
          </a:xfrm>
        </p:spPr>
        <p:txBody>
          <a:bodyPr>
            <a:normAutofit fontScale="77500" lnSpcReduction="20000"/>
          </a:bodyPr>
          <a:lstStyle/>
          <a:p>
            <a:pPr algn="justLow">
              <a:lnSpc>
                <a:spcPct val="150000"/>
              </a:lnSpc>
            </a:pPr>
            <a:r>
              <a:rPr lang="ar-SA" dirty="0">
                <a:latin typeface="Gill Sans MT" pitchFamily="34" charset="0"/>
                <a:cs typeface="GE SS Two Medium" pitchFamily="18" charset="-78"/>
              </a:rPr>
              <a:t>هناك فجوة (ثغرة) لم يملأها المنافسون</a:t>
            </a:r>
          </a:p>
          <a:p>
            <a:pPr algn="justLow">
              <a:lnSpc>
                <a:spcPct val="150000"/>
              </a:lnSpc>
            </a:pPr>
            <a:r>
              <a:rPr lang="ar-SA" sz="2900" dirty="0">
                <a:latin typeface="Gill Sans MT" pitchFamily="34" charset="0"/>
                <a:cs typeface="GE SS Two Medium" pitchFamily="18" charset="-78"/>
              </a:rPr>
              <a:t>لديك مهارات عالية ورغبة حقيقية في مجال هذه الفكرة</a:t>
            </a:r>
          </a:p>
          <a:p>
            <a:pPr algn="justLow">
              <a:lnSpc>
                <a:spcPct val="150000"/>
              </a:lnSpc>
            </a:pPr>
            <a:r>
              <a:rPr lang="ar-SA" sz="2900" dirty="0">
                <a:latin typeface="Gill Sans MT" pitchFamily="34" charset="0"/>
                <a:cs typeface="GE SS Two Medium" pitchFamily="18" charset="-78"/>
              </a:rPr>
              <a:t>الفكرة موجودة لكنك تستطيع تقديمها بشكل أفضل أو سعر أرخص</a:t>
            </a:r>
          </a:p>
          <a:p>
            <a:pPr algn="justLow">
              <a:lnSpc>
                <a:spcPct val="150000"/>
              </a:lnSpc>
            </a:pPr>
            <a:r>
              <a:rPr lang="ar-SA" sz="2900" dirty="0">
                <a:latin typeface="Gill Sans MT" pitchFamily="34" charset="0"/>
                <a:cs typeface="GE SS Two Medium" pitchFamily="18" charset="-78"/>
              </a:rPr>
              <a:t>الفكرة موجودة عالمياً وتستطيع أخذ الوكالة أو عمل بديل لها</a:t>
            </a:r>
          </a:p>
          <a:p>
            <a:pPr algn="justLow">
              <a:lnSpc>
                <a:spcPct val="150000"/>
              </a:lnSpc>
            </a:pPr>
            <a:r>
              <a:rPr lang="ar-SA" sz="2900" dirty="0">
                <a:latin typeface="Gill Sans MT" pitchFamily="34" charset="0"/>
                <a:cs typeface="GE SS Two Medium" pitchFamily="18" charset="-78"/>
              </a:rPr>
              <a:t>هذه فكرة إبداعية لم يسبقك اليها أحد</a:t>
            </a:r>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12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681037"/>
            <a:ext cx="6136849" cy="1009651"/>
          </a:xfrm>
        </p:spPr>
        <p:txBody>
          <a:bodyPr/>
          <a:lstStyle/>
          <a:p>
            <a:pPr algn="ctr"/>
            <a:r>
              <a:rPr lang="ar-SA" sz="3200" dirty="0"/>
              <a:t>5- التجربة </a:t>
            </a:r>
            <a:r>
              <a:rPr lang="en-US" sz="3200" dirty="0"/>
              <a:t>test، </a:t>
            </a:r>
            <a:r>
              <a:rPr lang="ar-SA" sz="3200" dirty="0"/>
              <a:t>اختبر حلولك!</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2191920"/>
            <a:ext cx="8595302" cy="3509963"/>
          </a:xfrm>
        </p:spPr>
        <p:txBody>
          <a:bodyPr>
            <a:normAutofit fontScale="92500" lnSpcReduction="20000"/>
          </a:bodyPr>
          <a:lstStyle/>
          <a:p>
            <a:pPr algn="justLow">
              <a:lnSpc>
                <a:spcPct val="150000"/>
              </a:lnSpc>
            </a:pPr>
            <a:r>
              <a:rPr lang="ar-SA" dirty="0">
                <a:latin typeface="Gill Sans MT" pitchFamily="34" charset="0"/>
                <a:cs typeface="GE SS Two Medium" pitchFamily="18" charset="-78"/>
              </a:rPr>
              <a:t>بعد أن أصبحت خطة تنفيذ الحل وأدواته ومنتجاته جاهزة، يتم الآن نقل الحل من مرحلة التخطيط والإنتاج إلى مرحلة التجربة والتنفيذ على أرض الواقع</a:t>
            </a:r>
          </a:p>
          <a:p>
            <a:pPr algn="justLow">
              <a:lnSpc>
                <a:spcPct val="150000"/>
              </a:lnSpc>
            </a:pPr>
            <a:r>
              <a:rPr lang="ar-SA" dirty="0">
                <a:latin typeface="Gill Sans MT" pitchFamily="34" charset="0"/>
                <a:cs typeface="GE SS Two Medium" pitchFamily="18" charset="-78"/>
              </a:rPr>
              <a:t>  يتم ذلك على مجموعة من الجمهور المستهدف لضمان جودته والجدوى الاقتصادية والاجتماعية منه ومناسبته مع المشكلة.</a:t>
            </a:r>
          </a:p>
          <a:p>
            <a:pPr marL="0" indent="0" algn="justLow">
              <a:lnSpc>
                <a:spcPct val="150000"/>
              </a:lnSpc>
              <a:buNone/>
            </a:pP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24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5D391DF-A808-4C16-AA01-B06DEF8BECB3}"/>
              </a:ext>
            </a:extLst>
          </p:cNvPr>
          <p:cNvSpPr>
            <a:spLocks noGrp="1"/>
          </p:cNvSpPr>
          <p:nvPr>
            <p:ph type="title"/>
          </p:nvPr>
        </p:nvSpPr>
        <p:spPr/>
        <p:txBody>
          <a:bodyPr/>
          <a:lstStyle/>
          <a:p>
            <a:pPr algn="ctr"/>
            <a:r>
              <a:rPr lang="ar-SA" dirty="0"/>
              <a:t>نصائح تساعد على التفكير التصميمي</a:t>
            </a:r>
          </a:p>
        </p:txBody>
      </p:sp>
      <p:sp>
        <p:nvSpPr>
          <p:cNvPr id="3" name="عنصر نائب للمحتوى 2">
            <a:extLst>
              <a:ext uri="{FF2B5EF4-FFF2-40B4-BE49-F238E27FC236}">
                <a16:creationId xmlns:a16="http://schemas.microsoft.com/office/drawing/2014/main" id="{516F37D7-BD6E-4E9A-B4D2-F590794C69F0}"/>
              </a:ext>
            </a:extLst>
          </p:cNvPr>
          <p:cNvSpPr>
            <a:spLocks noGrp="1"/>
          </p:cNvSpPr>
          <p:nvPr>
            <p:ph idx="1"/>
          </p:nvPr>
        </p:nvSpPr>
        <p:spPr>
          <a:xfrm>
            <a:off x="154379" y="2613025"/>
            <a:ext cx="11815948" cy="3509963"/>
          </a:xfrm>
        </p:spPr>
        <p:txBody>
          <a:bodyPr/>
          <a:lstStyle/>
          <a:p>
            <a:pPr>
              <a:buFont typeface="Wingdings" panose="05000000000000000000" pitchFamily="2" charset="2"/>
              <a:buChar char="Ø"/>
            </a:pPr>
            <a:r>
              <a:rPr lang="ar-SA" dirty="0">
                <a:latin typeface="Gill Sans MT" pitchFamily="34" charset="0"/>
                <a:cs typeface="GE SS Two Medium" pitchFamily="18" charset="-78"/>
              </a:rPr>
              <a:t>حدد بدقه فئة العملاء المستهدفين</a:t>
            </a:r>
          </a:p>
          <a:p>
            <a:pPr>
              <a:buFont typeface="Wingdings" panose="05000000000000000000" pitchFamily="2" charset="2"/>
              <a:buChar char="Ø"/>
            </a:pPr>
            <a:r>
              <a:rPr lang="ar-SA" dirty="0">
                <a:latin typeface="Gill Sans MT" pitchFamily="34" charset="0"/>
                <a:cs typeface="GE SS Two Medium" pitchFamily="18" charset="-78"/>
              </a:rPr>
              <a:t>تجنب التسرع في حل المشكلة </a:t>
            </a:r>
          </a:p>
          <a:p>
            <a:pPr>
              <a:buFont typeface="Wingdings" panose="05000000000000000000" pitchFamily="2" charset="2"/>
              <a:buChar char="Ø"/>
            </a:pPr>
            <a:r>
              <a:rPr lang="ar-SA" dirty="0">
                <a:latin typeface="Gill Sans MT" pitchFamily="34" charset="0"/>
                <a:cs typeface="GE SS Two Medium" pitchFamily="18" charset="-78"/>
              </a:rPr>
              <a:t>فكر خارج الصندوق</a:t>
            </a:r>
          </a:p>
          <a:p>
            <a:pPr>
              <a:buFont typeface="Wingdings" panose="05000000000000000000" pitchFamily="2" charset="2"/>
              <a:buChar char="Ø"/>
            </a:pPr>
            <a:r>
              <a:rPr lang="ar-SA" dirty="0">
                <a:latin typeface="Gill Sans MT" pitchFamily="34" charset="0"/>
                <a:cs typeface="GE SS Two Medium" pitchFamily="18" charset="-78"/>
              </a:rPr>
              <a:t>كن متعاطفا </a:t>
            </a:r>
          </a:p>
          <a:p>
            <a:pPr>
              <a:buFont typeface="Wingdings" panose="05000000000000000000" pitchFamily="2" charset="2"/>
              <a:buChar char="Ø"/>
            </a:pPr>
            <a:r>
              <a:rPr lang="ar-SA" dirty="0">
                <a:latin typeface="Gill Sans MT" pitchFamily="34" charset="0"/>
                <a:cs typeface="GE SS Two Medium" pitchFamily="18" charset="-78"/>
              </a:rPr>
              <a:t>لا تتوقف عن التعلم </a:t>
            </a:r>
          </a:p>
          <a:p>
            <a:pPr marL="0" indent="0">
              <a:buNone/>
            </a:pPr>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34525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8049126" y="1912381"/>
            <a:ext cx="4142874" cy="782693"/>
          </a:xfrm>
        </p:spPr>
        <p:txBody>
          <a:bodyPr>
            <a:normAutofit/>
          </a:bodyPr>
          <a:lstStyle/>
          <a:p>
            <a:r>
              <a:rPr lang="ar-SA" dirty="0">
                <a:latin typeface="Gill Sans MT" pitchFamily="34" charset="0"/>
                <a:cs typeface="GE SS Two Medium" pitchFamily="18" charset="-78"/>
              </a:rPr>
              <a:t>أن ترى مالا يراه الآخرون</a:t>
            </a:r>
          </a:p>
          <a:p>
            <a:pPr marL="0" indent="0">
              <a:buNone/>
            </a:pPr>
            <a:endParaRPr lang="ar-SA" dirty="0">
              <a:latin typeface="Gill Sans MT" pitchFamily="34" charset="0"/>
              <a:cs typeface="GE SS Two Medium" pitchFamily="18" charset="-78"/>
            </a:endParaRPr>
          </a:p>
          <a:p>
            <a:endParaRPr lang="ar-SA" dirty="0"/>
          </a:p>
        </p:txBody>
      </p:sp>
      <p:pic>
        <p:nvPicPr>
          <p:cNvPr id="9" name="صورة 8">
            <a:extLst>
              <a:ext uri="{FF2B5EF4-FFF2-40B4-BE49-F238E27FC236}">
                <a16:creationId xmlns:a16="http://schemas.microsoft.com/office/drawing/2014/main" id="{AC5F5BCC-6EBA-CE15-AB9B-9307B00A9D06}"/>
              </a:ext>
            </a:extLst>
          </p:cNvPr>
          <p:cNvPicPr>
            <a:picLocks noChangeAspect="1"/>
          </p:cNvPicPr>
          <p:nvPr/>
        </p:nvPicPr>
        <p:blipFill>
          <a:blip r:embed="rId2"/>
          <a:stretch>
            <a:fillRect/>
          </a:stretch>
        </p:blipFill>
        <p:spPr>
          <a:xfrm>
            <a:off x="66601" y="85521"/>
            <a:ext cx="8259251" cy="6170900"/>
          </a:xfrm>
          <a:prstGeom prst="rect">
            <a:avLst/>
          </a:prstGeom>
        </p:spPr>
      </p:pic>
    </p:spTree>
    <p:extLst>
      <p:ext uri="{BB962C8B-B14F-4D97-AF65-F5344CB8AC3E}">
        <p14:creationId xmlns:p14="http://schemas.microsoft.com/office/powerpoint/2010/main" val="276425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34F5365-387C-688A-51A3-A662E1286EAB}"/>
              </a:ext>
            </a:extLst>
          </p:cNvPr>
          <p:cNvSpPr>
            <a:spLocks noGrp="1"/>
          </p:cNvSpPr>
          <p:nvPr>
            <p:ph type="title"/>
          </p:nvPr>
        </p:nvSpPr>
        <p:spPr>
          <a:xfrm>
            <a:off x="3375285" y="176211"/>
            <a:ext cx="5441429" cy="1009651"/>
          </a:xfrm>
        </p:spPr>
        <p:txBody>
          <a:bodyPr/>
          <a:lstStyle/>
          <a:p>
            <a:r>
              <a:rPr lang="ar-SA" dirty="0"/>
              <a:t>التسمم الغذائي </a:t>
            </a:r>
          </a:p>
        </p:txBody>
      </p:sp>
      <p:sp>
        <p:nvSpPr>
          <p:cNvPr id="3" name="عنصر نائب للمحتوى 2">
            <a:extLst>
              <a:ext uri="{FF2B5EF4-FFF2-40B4-BE49-F238E27FC236}">
                <a16:creationId xmlns:a16="http://schemas.microsoft.com/office/drawing/2014/main" id="{6A79C821-925E-7F0F-587F-8E446706F91E}"/>
              </a:ext>
            </a:extLst>
          </p:cNvPr>
          <p:cNvSpPr>
            <a:spLocks noGrp="1"/>
          </p:cNvSpPr>
          <p:nvPr>
            <p:ph idx="1"/>
          </p:nvPr>
        </p:nvSpPr>
        <p:spPr>
          <a:xfrm>
            <a:off x="6623553" y="1566278"/>
            <a:ext cx="5441950" cy="3509963"/>
          </a:xfrm>
        </p:spPr>
        <p:txBody>
          <a:bodyPr>
            <a:normAutofit fontScale="55000" lnSpcReduction="20000"/>
          </a:bodyPr>
          <a:lstStyle/>
          <a:p>
            <a:r>
              <a:rPr lang="ar-SA" dirty="0"/>
              <a:t>تخزين المواد الغذائية في درجات الحرارة المناسبة منعاً لتكاثر الجراثيم</a:t>
            </a:r>
          </a:p>
          <a:p>
            <a:r>
              <a:rPr lang="ar-SA" dirty="0"/>
              <a:t>عدم تخزين المواد الغذائية في الدواليب غير المناسبة (ستين ستيل)</a:t>
            </a:r>
          </a:p>
          <a:p>
            <a:r>
              <a:rPr lang="ar-SA" dirty="0"/>
              <a:t>التخلص من الملابس التي لا تتناسب مع طبيعة المطعم بالتبرع بها للجمعيات</a:t>
            </a:r>
          </a:p>
          <a:p>
            <a:r>
              <a:rPr lang="ar-SA" dirty="0"/>
              <a:t>التقيد بالزي الرسمي او الملابس المخصصة لعمال المطعم</a:t>
            </a:r>
          </a:p>
          <a:p>
            <a:r>
              <a:rPr lang="ar-SA" dirty="0"/>
              <a:t>التقيد بالمعايير الصحية الواردة في النشرات الصحية </a:t>
            </a:r>
          </a:p>
          <a:p>
            <a:r>
              <a:rPr lang="ar-SA" dirty="0"/>
              <a:t>تعليم العاملين في المطعم بأسس السلامة والجودة في التعامل مع الغذاء</a:t>
            </a:r>
          </a:p>
          <a:p>
            <a:r>
              <a:rPr lang="ar-SA" dirty="0"/>
              <a:t>اجراء الدورات التدريبية التعليمية للعاملين في المطعم </a:t>
            </a:r>
          </a:p>
          <a:p>
            <a:r>
              <a:rPr lang="ar-SA" dirty="0"/>
              <a:t>توفر شنطة </a:t>
            </a:r>
            <a:r>
              <a:rPr lang="ar-SA" dirty="0" err="1"/>
              <a:t>للأسعافات</a:t>
            </a:r>
            <a:r>
              <a:rPr lang="ar-SA" dirty="0"/>
              <a:t> الأولية في المطعم</a:t>
            </a:r>
          </a:p>
          <a:p>
            <a:r>
              <a:rPr lang="ar-SA" dirty="0"/>
              <a:t>تخزين مواد التنظيف في مستودع خاص </a:t>
            </a:r>
          </a:p>
          <a:p>
            <a:endParaRPr lang="ar-SA" dirty="0"/>
          </a:p>
        </p:txBody>
      </p:sp>
      <p:sp>
        <p:nvSpPr>
          <p:cNvPr id="4" name="عنصر نائب للمحتوى 3">
            <a:extLst>
              <a:ext uri="{FF2B5EF4-FFF2-40B4-BE49-F238E27FC236}">
                <a16:creationId xmlns:a16="http://schemas.microsoft.com/office/drawing/2014/main" id="{481DA15C-FDE0-334E-52AE-13809C418AB1}"/>
              </a:ext>
            </a:extLst>
          </p:cNvPr>
          <p:cNvSpPr>
            <a:spLocks noGrp="1"/>
          </p:cNvSpPr>
          <p:nvPr>
            <p:ph sz="quarter" idx="13"/>
          </p:nvPr>
        </p:nvSpPr>
        <p:spPr>
          <a:xfrm>
            <a:off x="126499" y="2001752"/>
            <a:ext cx="5441950" cy="671513"/>
          </a:xfrm>
        </p:spPr>
        <p:txBody>
          <a:bodyPr/>
          <a:lstStyle/>
          <a:p>
            <a:r>
              <a:rPr lang="ar-SA" dirty="0"/>
              <a:t>دولاب</a:t>
            </a:r>
          </a:p>
          <a:p>
            <a:r>
              <a:rPr lang="ar-SA" dirty="0"/>
              <a:t>ملابس</a:t>
            </a:r>
          </a:p>
          <a:p>
            <a:r>
              <a:rPr lang="ar-SA" dirty="0"/>
              <a:t>كتب </a:t>
            </a:r>
          </a:p>
          <a:p>
            <a:r>
              <a:rPr lang="ar-SA" dirty="0"/>
              <a:t>خشب</a:t>
            </a:r>
          </a:p>
          <a:p>
            <a:r>
              <a:rPr lang="ar-SA" dirty="0"/>
              <a:t>تخزين</a:t>
            </a:r>
          </a:p>
          <a:p>
            <a:r>
              <a:rPr lang="ar-SA" dirty="0"/>
              <a:t>مستودع</a:t>
            </a:r>
          </a:p>
          <a:p>
            <a:r>
              <a:rPr lang="ar-SA" dirty="0"/>
              <a:t>مرايا</a:t>
            </a:r>
          </a:p>
          <a:p>
            <a:r>
              <a:rPr lang="ar-SA" dirty="0"/>
              <a:t>شراشف ومخدات</a:t>
            </a:r>
          </a:p>
          <a:p>
            <a:r>
              <a:rPr lang="ar-SA" dirty="0"/>
              <a:t>خزنة</a:t>
            </a:r>
          </a:p>
          <a:p>
            <a:r>
              <a:rPr lang="ar-SA" dirty="0"/>
              <a:t>معلاق</a:t>
            </a:r>
          </a:p>
          <a:p>
            <a:r>
              <a:rPr lang="ar-SA" dirty="0"/>
              <a:t>رفوف</a:t>
            </a:r>
          </a:p>
          <a:p>
            <a:endParaRPr lang="ar-SA" dirty="0"/>
          </a:p>
          <a:p>
            <a:endParaRPr lang="ar-SA" dirty="0"/>
          </a:p>
        </p:txBody>
      </p:sp>
    </p:spTree>
    <p:extLst>
      <p:ext uri="{BB962C8B-B14F-4D97-AF65-F5344CB8AC3E}">
        <p14:creationId xmlns:p14="http://schemas.microsoft.com/office/powerpoint/2010/main" val="39664018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F1F8C2A-BD9B-40BA-956D-6E808CE86848}"/>
              </a:ext>
            </a:extLst>
          </p:cNvPr>
          <p:cNvSpPr>
            <a:spLocks noGrp="1"/>
          </p:cNvSpPr>
          <p:nvPr>
            <p:ph idx="1"/>
          </p:nvPr>
        </p:nvSpPr>
        <p:spPr>
          <a:xfrm>
            <a:off x="4488872" y="3664060"/>
            <a:ext cx="6948055" cy="706060"/>
          </a:xfrm>
        </p:spPr>
        <p:txBody>
          <a:bodyPr/>
          <a:lstStyle/>
          <a:p>
            <a:r>
              <a:rPr lang="ar-SA" dirty="0"/>
              <a:t>تصميم المنتج والخدمة</a:t>
            </a:r>
          </a:p>
        </p:txBody>
      </p:sp>
      <p:pic>
        <p:nvPicPr>
          <p:cNvPr id="6" name="صورة 5">
            <a:extLst>
              <a:ext uri="{FF2B5EF4-FFF2-40B4-BE49-F238E27FC236}">
                <a16:creationId xmlns:a16="http://schemas.microsoft.com/office/drawing/2014/main" id="{D5CF8AE8-FFE5-42CF-950F-4D48C4EB673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863" y="2512177"/>
            <a:ext cx="3411940" cy="3200400"/>
          </a:xfrm>
          <a:prstGeom prst="rect">
            <a:avLst/>
          </a:prstGeom>
        </p:spPr>
      </p:pic>
      <p:sp>
        <p:nvSpPr>
          <p:cNvPr id="9" name="مربع نص 8">
            <a:extLst>
              <a:ext uri="{FF2B5EF4-FFF2-40B4-BE49-F238E27FC236}">
                <a16:creationId xmlns:a16="http://schemas.microsoft.com/office/drawing/2014/main" id="{B632215E-9594-4582-8D0E-14D1728584B9}"/>
              </a:ext>
            </a:extLst>
          </p:cNvPr>
          <p:cNvSpPr txBox="1"/>
          <p:nvPr/>
        </p:nvSpPr>
        <p:spPr>
          <a:xfrm>
            <a:off x="4067803" y="776091"/>
            <a:ext cx="6097978" cy="523220"/>
          </a:xfrm>
          <a:prstGeom prst="rect">
            <a:avLst/>
          </a:prstGeom>
          <a:noFill/>
        </p:spPr>
        <p:txBody>
          <a:bodyPr wrap="square">
            <a:spAutoFit/>
          </a:bodyPr>
          <a:lstStyle/>
          <a:p>
            <a:pPr algn="ctr"/>
            <a:r>
              <a:rPr lang="ar-SA" sz="2800" dirty="0">
                <a:solidFill>
                  <a:schemeClr val="bg1"/>
                </a:solidFill>
                <a:latin typeface="TS Safaa" panose="00000500000000000000" pitchFamily="50" charset="-78"/>
                <a:cs typeface="TS Safaa" panose="00000500000000000000" pitchFamily="50" charset="-78"/>
              </a:rPr>
              <a:t>المحور الرابع</a:t>
            </a:r>
          </a:p>
        </p:txBody>
      </p:sp>
    </p:spTree>
    <p:extLst>
      <p:ext uri="{BB962C8B-B14F-4D97-AF65-F5344CB8AC3E}">
        <p14:creationId xmlns:p14="http://schemas.microsoft.com/office/powerpoint/2010/main" val="12235543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مفهوم نموذج العمل التجاري</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495341" y="1753018"/>
            <a:ext cx="8595302" cy="3509963"/>
          </a:xfrm>
        </p:spPr>
        <p:txBody>
          <a:bodyPr>
            <a:normAutofit fontScale="92500"/>
          </a:bodyPr>
          <a:lstStyle/>
          <a:p>
            <a:pPr algn="justLow">
              <a:lnSpc>
                <a:spcPct val="150000"/>
              </a:lnSpc>
            </a:pPr>
            <a:r>
              <a:rPr lang="ar-SA" dirty="0">
                <a:latin typeface="Gill Sans MT" pitchFamily="34" charset="0"/>
                <a:cs typeface="GE SS Two Medium" pitchFamily="18" charset="-78"/>
              </a:rPr>
              <a:t>نموذج أو مخطط يتم من خلاله تحديد كيفية إنتاج منتج / تقديم خدمة وكيفية توصيلها وتقديمها لعميلك</a:t>
            </a:r>
          </a:p>
          <a:p>
            <a:r>
              <a:rPr lang="ar-SA" dirty="0">
                <a:latin typeface="Gill Sans MT" pitchFamily="34" charset="0"/>
                <a:cs typeface="GE SS Two Medium" pitchFamily="18" charset="-78"/>
              </a:rPr>
              <a:t>الأداة التي يمكن من خلالها تحديد الأسلوب الذي تتبعه المنشأة في خلق قيمة ما وتحقيقها والاستفادة منها</a:t>
            </a:r>
          </a:p>
          <a:p>
            <a:r>
              <a:rPr lang="ar-SA" dirty="0">
                <a:latin typeface="Gill Sans MT" pitchFamily="34" charset="0"/>
                <a:cs typeface="GE SS Two Medium" pitchFamily="18" charset="-78"/>
              </a:rPr>
              <a:t>أداة لمساعدة رواد الأعمال على التفكير بشكل أكثر وعياً في كل ما يخص عناصر النجاح المهمة والمطلوبة لتأسيس شركة قابلة للاستمرار </a:t>
            </a:r>
          </a:p>
          <a:p>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صورة الشريحة 5">
                <a:extLst>
                  <a:ext uri="{FF2B5EF4-FFF2-40B4-BE49-F238E27FC236}">
                    <a16:creationId xmlns:a16="http://schemas.microsoft.com/office/drawing/2014/main" id="{DA0844D8-56AD-5863-F06D-1BBA3DAE8E98}"/>
                  </a:ext>
                </a:extLst>
              </p:cNvPr>
              <p:cNvGraphicFramePr>
                <a:graphicFrameLocks noChangeAspect="1"/>
              </p:cNvGraphicFramePr>
              <p:nvPr/>
            </p:nvGraphicFramePr>
            <p:xfrm>
              <a:off x="-1439751" y="-1049755"/>
              <a:ext cx="3048000" cy="1714500"/>
            </p:xfrm>
            <a:graphic>
              <a:graphicData uri="http://schemas.microsoft.com/office/powerpoint/2016/slidezoom">
                <pslz:sldZm>
                  <pslz:sldZmObj sldId="377" cId="2962821064">
                    <pslz:zmPr id="{93AA9CD7-CB4C-4891-94C1-512E58977E2C}"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6" name="صورة الشريحة 5">
                <a:hlinkClick r:id="rId4" action="ppaction://hlinksldjump"/>
                <a:extLst>
                  <a:ext uri="{FF2B5EF4-FFF2-40B4-BE49-F238E27FC236}">
                    <a16:creationId xmlns:a16="http://schemas.microsoft.com/office/drawing/2014/main" id="{DA0844D8-56AD-5863-F06D-1BBA3DAE8E98}"/>
                  </a:ext>
                </a:extLst>
              </p:cNvPr>
              <p:cNvPicPr>
                <a:picLocks noGrp="1" noRot="1" noChangeAspect="1" noMove="1" noResize="1" noEditPoints="1" noAdjustHandles="1" noChangeArrowheads="1" noChangeShapeType="1"/>
              </p:cNvPicPr>
              <p:nvPr/>
            </p:nvPicPr>
            <p:blipFill>
              <a:blip r:embed="rId5"/>
              <a:stretch>
                <a:fillRect/>
              </a:stretch>
            </p:blipFill>
            <p:spPr>
              <a:xfrm>
                <a:off x="-1439751" y="-1049755"/>
                <a:ext cx="3048000" cy="1714500"/>
              </a:xfrm>
              <a:prstGeom prst="rect">
                <a:avLst/>
              </a:prstGeom>
            </p:spPr>
          </p:pic>
        </mc:Fallback>
      </mc:AlternateContent>
    </p:spTree>
    <p:extLst>
      <p:ext uri="{BB962C8B-B14F-4D97-AF65-F5344CB8AC3E}">
        <p14:creationId xmlns:p14="http://schemas.microsoft.com/office/powerpoint/2010/main" val="42219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أهمية نموذج العمل التجاري لرواد الأعمال</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2954533" y="1753019"/>
            <a:ext cx="9136110" cy="3155866"/>
          </a:xfrm>
        </p:spPr>
        <p:txBody>
          <a:bodyPr>
            <a:normAutofit fontScale="40000" lnSpcReduction="20000"/>
          </a:bodyPr>
          <a:lstStyle/>
          <a:p>
            <a:pPr algn="justLow">
              <a:lnSpc>
                <a:spcPct val="150000"/>
              </a:lnSpc>
            </a:pPr>
            <a:r>
              <a:rPr lang="ar-SA" sz="4200" dirty="0">
                <a:latin typeface="Gill Sans MT" pitchFamily="34" charset="0"/>
                <a:cs typeface="GE SS Two Medium" pitchFamily="18" charset="-78"/>
              </a:rPr>
              <a:t>أهم ما يميز تخطيط نموذج العمل أنه يتيح للجميع بالتحدث بلغة مشتركه واحده</a:t>
            </a:r>
          </a:p>
          <a:p>
            <a:pPr algn="justLow">
              <a:lnSpc>
                <a:spcPct val="150000"/>
              </a:lnSpc>
            </a:pPr>
            <a:r>
              <a:rPr lang="ar-SA" sz="4200" dirty="0">
                <a:latin typeface="Gill Sans MT" pitchFamily="34" charset="0"/>
                <a:cs typeface="GE SS Two Medium" pitchFamily="18" charset="-78"/>
              </a:rPr>
              <a:t>أداه بصرية من صفحة واحدة وهذا يساعد على فهم عناصر النموذج بسرعة وفهم الصورة الكبرى للنموذج بشمولية أكثر أيضاً كيف تلك العناصر مترابطة مع بعض.</a:t>
            </a:r>
          </a:p>
          <a:p>
            <a:pPr algn="justLow">
              <a:lnSpc>
                <a:spcPct val="150000"/>
              </a:lnSpc>
            </a:pPr>
            <a:r>
              <a:rPr lang="ar-SA" sz="4200" dirty="0">
                <a:latin typeface="Gill Sans MT" pitchFamily="34" charset="0"/>
                <a:cs typeface="GE SS Two Medium" pitchFamily="18" charset="-78"/>
              </a:rPr>
              <a:t>ملخص جاهز للفكرة أو المنشأة ويستطيع من يقرأه أن يكون رأي سريع عنها دون الحاجة إلى قراءة خطة العمل والتي تتكون من العديد من الصفحات.</a:t>
            </a:r>
          </a:p>
          <a:p>
            <a:pPr algn="justLow">
              <a:lnSpc>
                <a:spcPct val="150000"/>
              </a:lnSpc>
            </a:pPr>
            <a:r>
              <a:rPr lang="ar-SA" sz="4200" dirty="0">
                <a:latin typeface="Gill Sans MT" pitchFamily="34" charset="0"/>
                <a:cs typeface="GE SS Two Medium" pitchFamily="18" charset="-78"/>
              </a:rPr>
              <a:t>يوفر الوقت على المستثمرين في اتخاذ القرار المبدئي بالاستثمار في هذه المنشأة أم لا.</a:t>
            </a:r>
          </a:p>
          <a:p>
            <a:pPr algn="justLow">
              <a:lnSpc>
                <a:spcPct val="150000"/>
              </a:lnSpc>
            </a:pPr>
            <a:r>
              <a:rPr lang="ar-SA" sz="4200" dirty="0">
                <a:latin typeface="Gill Sans MT" pitchFamily="34" charset="0"/>
                <a:cs typeface="GE SS Two Medium" pitchFamily="18" charset="-78"/>
              </a:rPr>
              <a:t>إمكانية تحديثه باستمرار بأقل مجهود دون الحاجة لكتابة خطة عمل محدثة كل فترة</a:t>
            </a:r>
            <a:r>
              <a:rPr lang="ar-SA" sz="3600" dirty="0">
                <a:latin typeface="Gill Sans MT" pitchFamily="34" charset="0"/>
                <a:cs typeface="GE SS Two Medium" pitchFamily="18" charset="-78"/>
              </a:rPr>
              <a:t>.</a:t>
            </a:r>
          </a:p>
          <a:p>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357"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8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681037"/>
            <a:ext cx="6136849" cy="1009651"/>
          </a:xfrm>
        </p:spPr>
        <p:txBody>
          <a:bodyPr/>
          <a:lstStyle/>
          <a:p>
            <a:pPr algn="ctr"/>
            <a:r>
              <a:rPr lang="ar-SA" sz="3200" dirty="0"/>
              <a:t>نموذج العمل</a:t>
            </a:r>
            <a:endParaRPr lang="ar-SA" dirty="0"/>
          </a:p>
        </p:txBody>
      </p:sp>
      <p:pic>
        <p:nvPicPr>
          <p:cNvPr id="7" name="صورة 6">
            <a:extLst>
              <a:ext uri="{FF2B5EF4-FFF2-40B4-BE49-F238E27FC236}">
                <a16:creationId xmlns:a16="http://schemas.microsoft.com/office/drawing/2014/main" id="{38FD2174-E4FF-1E01-86E1-E2D749C84F99}"/>
              </a:ext>
            </a:extLst>
          </p:cNvPr>
          <p:cNvPicPr>
            <a:picLocks noChangeAspect="1"/>
          </p:cNvPicPr>
          <p:nvPr/>
        </p:nvPicPr>
        <p:blipFill>
          <a:blip r:embed="rId2"/>
          <a:stretch>
            <a:fillRect/>
          </a:stretch>
        </p:blipFill>
        <p:spPr>
          <a:xfrm>
            <a:off x="2261937" y="1511499"/>
            <a:ext cx="7976937" cy="4448895"/>
          </a:xfrm>
          <a:prstGeom prst="rect">
            <a:avLst/>
          </a:prstGeom>
        </p:spPr>
      </p:pic>
    </p:spTree>
    <p:extLst>
      <p:ext uri="{BB962C8B-B14F-4D97-AF65-F5344CB8AC3E}">
        <p14:creationId xmlns:p14="http://schemas.microsoft.com/office/powerpoint/2010/main" val="19497324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681037"/>
            <a:ext cx="6136849" cy="1009651"/>
          </a:xfrm>
        </p:spPr>
        <p:txBody>
          <a:bodyPr/>
          <a:lstStyle/>
          <a:p>
            <a:pPr algn="ctr"/>
            <a:r>
              <a:rPr lang="ar-SA" sz="3200" dirty="0"/>
              <a:t>نموذج العمل</a:t>
            </a:r>
            <a:endParaRPr lang="ar-SA" dirty="0"/>
          </a:p>
        </p:txBody>
      </p:sp>
      <p:pic>
        <p:nvPicPr>
          <p:cNvPr id="3" name="صورة 2">
            <a:extLst>
              <a:ext uri="{FF2B5EF4-FFF2-40B4-BE49-F238E27FC236}">
                <a16:creationId xmlns:a16="http://schemas.microsoft.com/office/drawing/2014/main" id="{5C6E6E72-B43B-357F-84D9-BC11EBF1DE1A}"/>
              </a:ext>
            </a:extLst>
          </p:cNvPr>
          <p:cNvPicPr>
            <a:picLocks noChangeAspect="1"/>
          </p:cNvPicPr>
          <p:nvPr/>
        </p:nvPicPr>
        <p:blipFill>
          <a:blip r:embed="rId2"/>
          <a:stretch>
            <a:fillRect/>
          </a:stretch>
        </p:blipFill>
        <p:spPr>
          <a:xfrm>
            <a:off x="818147" y="1909725"/>
            <a:ext cx="10984831" cy="4261473"/>
          </a:xfrm>
          <a:prstGeom prst="rect">
            <a:avLst/>
          </a:prstGeom>
        </p:spPr>
      </p:pic>
    </p:spTree>
    <p:extLst>
      <p:ext uri="{BB962C8B-B14F-4D97-AF65-F5344CB8AC3E}">
        <p14:creationId xmlns:p14="http://schemas.microsoft.com/office/powerpoint/2010/main" val="2810616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شريحة العملاء</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596698" y="1955153"/>
            <a:ext cx="8595302" cy="3509963"/>
          </a:xfrm>
        </p:spPr>
        <p:txBody>
          <a:bodyPr>
            <a:normAutofit fontScale="77500" lnSpcReduction="20000"/>
          </a:bodyPr>
          <a:lstStyle/>
          <a:p>
            <a:pPr algn="justLow">
              <a:lnSpc>
                <a:spcPct val="150000"/>
              </a:lnSpc>
            </a:pPr>
            <a:r>
              <a:rPr lang="ar-SA" sz="2800" dirty="0">
                <a:latin typeface="Gill Sans MT" pitchFamily="34" charset="0"/>
                <a:cs typeface="GE SS Two Medium" pitchFamily="18" charset="-78"/>
              </a:rPr>
              <a:t>الأسواق الجماهيرية: </a:t>
            </a:r>
            <a:r>
              <a:rPr lang="ar-SA" dirty="0">
                <a:latin typeface="Gill Sans MT" pitchFamily="34" charset="0"/>
                <a:cs typeface="GE SS Two Medium" pitchFamily="18" charset="-78"/>
              </a:rPr>
              <a:t>المتاجر المعتادة في الأماكن العامة (المتاجر الاستهلاكية ، الأجهزة الكهربائية)</a:t>
            </a:r>
            <a:endParaRPr lang="ar-SA" sz="2800" dirty="0">
              <a:latin typeface="Gill Sans MT" pitchFamily="34" charset="0"/>
              <a:cs typeface="GE SS Two Medium" pitchFamily="18" charset="-78"/>
            </a:endParaRPr>
          </a:p>
          <a:p>
            <a:pPr algn="justLow">
              <a:lnSpc>
                <a:spcPct val="150000"/>
              </a:lnSpc>
            </a:pPr>
            <a:r>
              <a:rPr lang="ar-SA" sz="2800" dirty="0">
                <a:latin typeface="Gill Sans MT" pitchFamily="34" charset="0"/>
                <a:cs typeface="GE SS Two Medium" pitchFamily="18" charset="-78"/>
              </a:rPr>
              <a:t>الأسواق المتخصصة: </a:t>
            </a:r>
            <a:r>
              <a:rPr lang="ar-SA" dirty="0">
                <a:latin typeface="Gill Sans MT" pitchFamily="34" charset="0"/>
                <a:cs typeface="GE SS Two Medium" pitchFamily="18" charset="-78"/>
              </a:rPr>
              <a:t>تركز على شريحة معينة ومحددة مثلا مصنعي قطع غيار السيارات</a:t>
            </a:r>
          </a:p>
          <a:p>
            <a:pPr algn="justLow">
              <a:lnSpc>
                <a:spcPct val="150000"/>
              </a:lnSpc>
            </a:pPr>
            <a:r>
              <a:rPr lang="ar-SA" dirty="0">
                <a:latin typeface="Gill Sans MT" pitchFamily="34" charset="0"/>
                <a:cs typeface="GE SS Two Medium" pitchFamily="18" charset="-78"/>
              </a:rPr>
              <a:t>التمييز : تخدم أكثر من شريحة وتختلف حسب المشكلات اللي تواجههم؛ مثلا خطوط الطيران تقدم الخدمة للجميع لكن تختلف خدمة درجة رجال الاعمال عن السياحية </a:t>
            </a:r>
          </a:p>
          <a:p>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32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شريحة العملاء (تابع)</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596698" y="1955153"/>
            <a:ext cx="8595302" cy="3509963"/>
          </a:xfrm>
        </p:spPr>
        <p:txBody>
          <a:bodyPr>
            <a:normAutofit/>
          </a:bodyPr>
          <a:lstStyle/>
          <a:p>
            <a:pPr algn="justLow">
              <a:lnSpc>
                <a:spcPct val="150000"/>
              </a:lnSpc>
            </a:pPr>
            <a:r>
              <a:rPr lang="ar-SA" sz="2400" dirty="0">
                <a:latin typeface="Gill Sans MT" pitchFamily="34" charset="0"/>
                <a:cs typeface="GE SS Two Medium" pitchFamily="18" charset="-78"/>
              </a:rPr>
              <a:t>التنويع : تقدم الخدمة لشريحتين مختلفتين وخدمتين مختلفة مثلا امازون عندها المتجر العالمي المعروف وايضا تقدم خدمه التخزين </a:t>
            </a:r>
            <a:r>
              <a:rPr lang="ar-SA" sz="2400" dirty="0" err="1">
                <a:latin typeface="Gill Sans MT" pitchFamily="34" charset="0"/>
                <a:cs typeface="GE SS Two Medium" pitchFamily="18" charset="-78"/>
              </a:rPr>
              <a:t>السحابي</a:t>
            </a:r>
            <a:r>
              <a:rPr lang="ar-SA" sz="2400" dirty="0">
                <a:latin typeface="Gill Sans MT" pitchFamily="34" charset="0"/>
                <a:cs typeface="GE SS Two Medium" pitchFamily="18" charset="-78"/>
              </a:rPr>
              <a:t> وهذي خدمتين منفصلة وشريحتين مختلفة .</a:t>
            </a:r>
          </a:p>
          <a:p>
            <a:r>
              <a:rPr lang="ar-SA" sz="2400" dirty="0">
                <a:latin typeface="Gill Sans MT" pitchFamily="34" charset="0"/>
                <a:cs typeface="GE SS Two Medium" pitchFamily="18" charset="-78"/>
              </a:rPr>
              <a:t>المنصات المتعددة الجوانب : تقدم الخدمة لشريحتين او أكثر من شرائح العملاء المرتبطة مثلا بطاقات الائتمان مثل فيزا او ماستركارد للأفراد وللمنشآت أو المؤسسات.</a:t>
            </a:r>
          </a:p>
          <a:p>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01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شريحة العملاء (تمرين)</a:t>
            </a:r>
            <a:endParaRPr lang="ar-SA" dirty="0"/>
          </a:p>
        </p:txBody>
      </p:sp>
      <p:graphicFrame>
        <p:nvGraphicFramePr>
          <p:cNvPr id="4" name="عنصر نائب للمحتوى 3">
            <a:extLst>
              <a:ext uri="{FF2B5EF4-FFF2-40B4-BE49-F238E27FC236}">
                <a16:creationId xmlns:a16="http://schemas.microsoft.com/office/drawing/2014/main" id="{F4E2CBD0-121F-A5EC-3EB5-EB040F19FBC1}"/>
              </a:ext>
            </a:extLst>
          </p:cNvPr>
          <p:cNvGraphicFramePr>
            <a:graphicFrameLocks noGrp="1"/>
          </p:cNvGraphicFramePr>
          <p:nvPr>
            <p:ph idx="1"/>
            <p:extLst>
              <p:ext uri="{D42A27DB-BD31-4B8C-83A1-F6EECF244321}">
                <p14:modId xmlns:p14="http://schemas.microsoft.com/office/powerpoint/2010/main" val="1686513725"/>
              </p:ext>
            </p:extLst>
          </p:nvPr>
        </p:nvGraphicFramePr>
        <p:xfrm>
          <a:off x="3892383" y="2203950"/>
          <a:ext cx="6731500" cy="3053848"/>
        </p:xfrm>
        <a:graphic>
          <a:graphicData uri="http://schemas.openxmlformats.org/drawingml/2006/table">
            <a:tbl>
              <a:tblPr rtl="1" firstRow="1" bandRow="1">
                <a:tableStyleId>{5C22544A-7EE6-4342-B048-85BDC9FD1C3A}</a:tableStyleId>
              </a:tblPr>
              <a:tblGrid>
                <a:gridCol w="3365750">
                  <a:extLst>
                    <a:ext uri="{9D8B030D-6E8A-4147-A177-3AD203B41FA5}">
                      <a16:colId xmlns:a16="http://schemas.microsoft.com/office/drawing/2014/main" val="2791510963"/>
                    </a:ext>
                  </a:extLst>
                </a:gridCol>
                <a:gridCol w="3365750">
                  <a:extLst>
                    <a:ext uri="{9D8B030D-6E8A-4147-A177-3AD203B41FA5}">
                      <a16:colId xmlns:a16="http://schemas.microsoft.com/office/drawing/2014/main" val="1864377233"/>
                    </a:ext>
                  </a:extLst>
                </a:gridCol>
              </a:tblGrid>
              <a:tr h="537698">
                <a:tc>
                  <a:txBody>
                    <a:bodyPr/>
                    <a:lstStyle/>
                    <a:p>
                      <a:pPr algn="ctr" rtl="1"/>
                      <a:r>
                        <a:rPr lang="ar-SA" sz="2000" b="1" dirty="0"/>
                        <a:t>أنواع شرائح العملاء</a:t>
                      </a:r>
                    </a:p>
                  </a:txBody>
                  <a:tcPr anchor="ctr"/>
                </a:tc>
                <a:tc>
                  <a:txBody>
                    <a:bodyPr/>
                    <a:lstStyle/>
                    <a:p>
                      <a:pPr algn="ctr" rtl="1"/>
                      <a:r>
                        <a:rPr lang="ar-SA" dirty="0"/>
                        <a:t>أمثلة</a:t>
                      </a:r>
                    </a:p>
                  </a:txBody>
                  <a:tcPr/>
                </a:tc>
                <a:extLst>
                  <a:ext uri="{0D108BD9-81ED-4DB2-BD59-A6C34878D82A}">
                    <a16:rowId xmlns:a16="http://schemas.microsoft.com/office/drawing/2014/main" val="914448709"/>
                  </a:ext>
                </a:extLst>
              </a:tr>
              <a:tr h="503230">
                <a:tc>
                  <a:txBody>
                    <a:bodyPr/>
                    <a:lstStyle/>
                    <a:p>
                      <a:pPr algn="ctr" rtl="1"/>
                      <a:r>
                        <a:rPr lang="ar-SA" dirty="0"/>
                        <a:t> الأسواق الجماهيرية</a:t>
                      </a:r>
                    </a:p>
                  </a:txBody>
                  <a:tcPr/>
                </a:tc>
                <a:tc>
                  <a:txBody>
                    <a:bodyPr/>
                    <a:lstStyle/>
                    <a:p>
                      <a:pPr algn="ctr" rtl="1"/>
                      <a:endParaRPr lang="ar-SA" dirty="0"/>
                    </a:p>
                  </a:txBody>
                  <a:tcPr/>
                </a:tc>
                <a:extLst>
                  <a:ext uri="{0D108BD9-81ED-4DB2-BD59-A6C34878D82A}">
                    <a16:rowId xmlns:a16="http://schemas.microsoft.com/office/drawing/2014/main" val="1504685507"/>
                  </a:ext>
                </a:extLst>
              </a:tr>
              <a:tr h="503230">
                <a:tc>
                  <a:txBody>
                    <a:bodyPr/>
                    <a:lstStyle/>
                    <a:p>
                      <a:pPr algn="ctr" rtl="1"/>
                      <a:r>
                        <a:rPr lang="ar-SA" dirty="0"/>
                        <a:t> السوق المتخصص</a:t>
                      </a:r>
                    </a:p>
                  </a:txBody>
                  <a:tcPr/>
                </a:tc>
                <a:tc>
                  <a:txBody>
                    <a:bodyPr/>
                    <a:lstStyle/>
                    <a:p>
                      <a:pPr algn="ctr" rtl="1"/>
                      <a:endParaRPr lang="ar-SA" dirty="0"/>
                    </a:p>
                  </a:txBody>
                  <a:tcPr/>
                </a:tc>
                <a:extLst>
                  <a:ext uri="{0D108BD9-81ED-4DB2-BD59-A6C34878D82A}">
                    <a16:rowId xmlns:a16="http://schemas.microsoft.com/office/drawing/2014/main" val="3812189014"/>
                  </a:ext>
                </a:extLst>
              </a:tr>
              <a:tr h="503230">
                <a:tc>
                  <a:txBody>
                    <a:bodyPr/>
                    <a:lstStyle/>
                    <a:p>
                      <a:pPr algn="ctr" rtl="1"/>
                      <a:r>
                        <a:rPr lang="ar-SA" dirty="0"/>
                        <a:t> التمييز</a:t>
                      </a:r>
                    </a:p>
                  </a:txBody>
                  <a:tcPr/>
                </a:tc>
                <a:tc>
                  <a:txBody>
                    <a:bodyPr/>
                    <a:lstStyle/>
                    <a:p>
                      <a:pPr algn="ctr" rtl="1"/>
                      <a:endParaRPr lang="ar-SA"/>
                    </a:p>
                  </a:txBody>
                  <a:tcPr/>
                </a:tc>
                <a:extLst>
                  <a:ext uri="{0D108BD9-81ED-4DB2-BD59-A6C34878D82A}">
                    <a16:rowId xmlns:a16="http://schemas.microsoft.com/office/drawing/2014/main" val="945611121"/>
                  </a:ext>
                </a:extLst>
              </a:tr>
              <a:tr h="503230">
                <a:tc>
                  <a:txBody>
                    <a:bodyPr/>
                    <a:lstStyle/>
                    <a:p>
                      <a:pPr algn="ctr" rtl="1"/>
                      <a:r>
                        <a:rPr lang="ar-SA" dirty="0"/>
                        <a:t> التنويع</a:t>
                      </a:r>
                    </a:p>
                  </a:txBody>
                  <a:tcPr/>
                </a:tc>
                <a:tc>
                  <a:txBody>
                    <a:bodyPr/>
                    <a:lstStyle/>
                    <a:p>
                      <a:pPr algn="ctr" rtl="1"/>
                      <a:endParaRPr lang="ar-SA" dirty="0"/>
                    </a:p>
                  </a:txBody>
                  <a:tcPr/>
                </a:tc>
                <a:extLst>
                  <a:ext uri="{0D108BD9-81ED-4DB2-BD59-A6C34878D82A}">
                    <a16:rowId xmlns:a16="http://schemas.microsoft.com/office/drawing/2014/main" val="119417354"/>
                  </a:ext>
                </a:extLst>
              </a:tr>
              <a:tr h="503230">
                <a:tc>
                  <a:txBody>
                    <a:bodyPr/>
                    <a:lstStyle/>
                    <a:p>
                      <a:pPr algn="ctr" rtl="1"/>
                      <a:r>
                        <a:rPr lang="ar-SA" dirty="0"/>
                        <a:t> المنصات المتعددة الجوانب</a:t>
                      </a:r>
                    </a:p>
                  </a:txBody>
                  <a:tcPr/>
                </a:tc>
                <a:tc>
                  <a:txBody>
                    <a:bodyPr/>
                    <a:lstStyle/>
                    <a:p>
                      <a:pPr algn="ctr" rtl="1"/>
                      <a:endParaRPr lang="ar-SA" dirty="0"/>
                    </a:p>
                  </a:txBody>
                  <a:tcPr/>
                </a:tc>
                <a:extLst>
                  <a:ext uri="{0D108BD9-81ED-4DB2-BD59-A6C34878D82A}">
                    <a16:rowId xmlns:a16="http://schemas.microsoft.com/office/drawing/2014/main" val="2279664588"/>
                  </a:ext>
                </a:extLst>
              </a:tr>
            </a:tbl>
          </a:graphicData>
        </a:graphic>
      </p:graphicFrame>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2637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القيم المقترحة</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1690689"/>
            <a:ext cx="8595302" cy="4432300"/>
          </a:xfrm>
        </p:spPr>
        <p:txBody>
          <a:bodyPr>
            <a:normAutofit fontScale="77500" lnSpcReduction="20000"/>
          </a:bodyPr>
          <a:lstStyle/>
          <a:p>
            <a:pPr algn="justLow">
              <a:lnSpc>
                <a:spcPct val="150000"/>
              </a:lnSpc>
            </a:pPr>
            <a:r>
              <a:rPr lang="ar-SA" sz="2900" dirty="0">
                <a:latin typeface="Gill Sans MT" pitchFamily="34" charset="0"/>
                <a:cs typeface="GE SS Two Medium" pitchFamily="18" charset="-78"/>
              </a:rPr>
              <a:t>احتياجات جديدة : يلبي احتياجات جديدة لم تقدم من قبل وهذا يحدث في عالم التقنية (</a:t>
            </a:r>
            <a:r>
              <a:rPr lang="ar-SA" sz="2900" dirty="0" err="1">
                <a:latin typeface="Gill Sans MT" pitchFamily="34" charset="0"/>
                <a:cs typeface="GE SS Two Medium" pitchFamily="18" charset="-78"/>
              </a:rPr>
              <a:t>الايباد</a:t>
            </a:r>
            <a:r>
              <a:rPr lang="ar-SA" sz="2900" dirty="0">
                <a:latin typeface="Gill Sans MT" pitchFamily="34" charset="0"/>
                <a:cs typeface="GE SS Two Medium" pitchFamily="18" charset="-78"/>
              </a:rPr>
              <a:t>، التابلت) وتصنع قيمه لديهم </a:t>
            </a:r>
          </a:p>
          <a:p>
            <a:pPr algn="justLow">
              <a:lnSpc>
                <a:spcPct val="150000"/>
              </a:lnSpc>
            </a:pPr>
            <a:r>
              <a:rPr lang="ar-SA" sz="2900" dirty="0">
                <a:latin typeface="Gill Sans MT" pitchFamily="34" charset="0"/>
                <a:cs typeface="GE SS Two Medium" pitchFamily="18" charset="-78"/>
              </a:rPr>
              <a:t>تحسين الأداء: صنع قيمه للشريحة تحسين أداء الخدمة او المنتج فمثلاً أجهزة الاب توب تقدم موديلات جديدة حسن أدائها </a:t>
            </a:r>
          </a:p>
          <a:p>
            <a:pPr algn="justLow">
              <a:lnSpc>
                <a:spcPct val="150000"/>
              </a:lnSpc>
            </a:pPr>
            <a:r>
              <a:rPr lang="ar-SA" sz="2900" dirty="0">
                <a:latin typeface="Gill Sans MT" pitchFamily="34" charset="0"/>
                <a:cs typeface="GE SS Two Medium" pitchFamily="18" charset="-78"/>
              </a:rPr>
              <a:t>جمال وروعة التصميم: القيمة صنعت من خلال تصميم المنتج بطريقه تنفرد بها عن غيرها مثل منتجات ابل, مكان البيع السيارات الفخمة </a:t>
            </a:r>
          </a:p>
          <a:p>
            <a:pPr algn="justLow">
              <a:lnSpc>
                <a:spcPct val="150000"/>
              </a:lnSpc>
            </a:pPr>
            <a:r>
              <a:rPr lang="ar-SA" sz="2900" dirty="0">
                <a:latin typeface="Gill Sans MT" pitchFamily="34" charset="0"/>
                <a:cs typeface="GE SS Two Medium" pitchFamily="18" charset="-78"/>
              </a:rPr>
              <a:t>الثقة والانتماء للعلامة التجارية : مثل من يشتري ساعات رولكس ساعات براند معروف وفخم يبين لك انه شخص ثري </a:t>
            </a:r>
          </a:p>
          <a:p>
            <a:pPr marL="0" indent="0">
              <a:buNone/>
            </a:pP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91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7832558" y="2249905"/>
            <a:ext cx="4359442" cy="1660998"/>
          </a:xfrm>
        </p:spPr>
        <p:txBody>
          <a:bodyPr>
            <a:normAutofit/>
          </a:bodyPr>
          <a:lstStyle/>
          <a:p>
            <a:r>
              <a:rPr lang="ar-SA" dirty="0">
                <a:latin typeface="Gill Sans MT" pitchFamily="34" charset="0"/>
                <a:cs typeface="GE SS Two Medium" pitchFamily="18" charset="-78"/>
              </a:rPr>
              <a:t>النظر الى المألوف بطريقة غير مألوفة</a:t>
            </a:r>
          </a:p>
          <a:p>
            <a:pPr marL="0" indent="0">
              <a:buNone/>
            </a:pPr>
            <a:endParaRPr lang="ar-SA" dirty="0">
              <a:latin typeface="Gill Sans MT" pitchFamily="34" charset="0"/>
              <a:cs typeface="GE SS Two Medium" pitchFamily="18" charset="-78"/>
            </a:endParaRPr>
          </a:p>
          <a:p>
            <a:endParaRPr lang="ar-SA" dirty="0"/>
          </a:p>
        </p:txBody>
      </p:sp>
      <p:pic>
        <p:nvPicPr>
          <p:cNvPr id="7" name="صورة 6">
            <a:extLst>
              <a:ext uri="{FF2B5EF4-FFF2-40B4-BE49-F238E27FC236}">
                <a16:creationId xmlns:a16="http://schemas.microsoft.com/office/drawing/2014/main" id="{2AF49F38-1A84-8557-BCBE-665EB30DEDD2}"/>
              </a:ext>
            </a:extLst>
          </p:cNvPr>
          <p:cNvPicPr>
            <a:picLocks noChangeAspect="1"/>
          </p:cNvPicPr>
          <p:nvPr/>
        </p:nvPicPr>
        <p:blipFill>
          <a:blip r:embed="rId2"/>
          <a:stretch>
            <a:fillRect/>
          </a:stretch>
        </p:blipFill>
        <p:spPr>
          <a:xfrm>
            <a:off x="151154" y="1985211"/>
            <a:ext cx="6547671" cy="4215896"/>
          </a:xfrm>
          <a:prstGeom prst="rect">
            <a:avLst/>
          </a:prstGeom>
        </p:spPr>
      </p:pic>
    </p:spTree>
    <p:extLst>
      <p:ext uri="{BB962C8B-B14F-4D97-AF65-F5344CB8AC3E}">
        <p14:creationId xmlns:p14="http://schemas.microsoft.com/office/powerpoint/2010/main" val="12548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القيم المقترحة (تابع)</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1690689"/>
            <a:ext cx="8595302" cy="4432300"/>
          </a:xfrm>
        </p:spPr>
        <p:txBody>
          <a:bodyPr>
            <a:normAutofit fontScale="70000" lnSpcReduction="20000"/>
          </a:bodyPr>
          <a:lstStyle/>
          <a:p>
            <a:pPr algn="justLow">
              <a:lnSpc>
                <a:spcPct val="150000"/>
              </a:lnSpc>
            </a:pPr>
            <a:r>
              <a:rPr lang="ar-SA" sz="2900" dirty="0">
                <a:latin typeface="Gill Sans MT" pitchFamily="34" charset="0"/>
                <a:cs typeface="GE SS Two Medium" pitchFamily="18" charset="-78"/>
              </a:rPr>
              <a:t>السعر: عندما تكون شريحة العملاء حساسة لتغير السعر للخدمة او المنتج </a:t>
            </a:r>
          </a:p>
          <a:p>
            <a:pPr algn="justLow">
              <a:lnSpc>
                <a:spcPct val="150000"/>
              </a:lnSpc>
            </a:pPr>
            <a:r>
              <a:rPr lang="ar-SA" sz="2900" dirty="0">
                <a:latin typeface="Gill Sans MT" pitchFamily="34" charset="0"/>
                <a:cs typeface="GE SS Two Medium" pitchFamily="18" charset="-78"/>
              </a:rPr>
              <a:t>تخفض التكاليف : مثلا موقع </a:t>
            </a:r>
            <a:r>
              <a:rPr lang="en-US" sz="2900" dirty="0">
                <a:latin typeface="Gill Sans MT" pitchFamily="34" charset="0"/>
                <a:cs typeface="GE SS Two Medium" pitchFamily="18" charset="-78"/>
              </a:rPr>
              <a:t> Sales force </a:t>
            </a:r>
            <a:r>
              <a:rPr lang="ar-SA" sz="2900" dirty="0">
                <a:latin typeface="Gill Sans MT" pitchFamily="34" charset="0"/>
                <a:cs typeface="GE SS Two Medium" pitchFamily="18" charset="-78"/>
              </a:rPr>
              <a:t>تبيع تطبيق وتستضيفه على موقعها بكذا يرتاح العميل من شراء البرنامج وتركيبه وادارته .</a:t>
            </a:r>
          </a:p>
          <a:p>
            <a:pPr algn="justLow">
              <a:lnSpc>
                <a:spcPct val="150000"/>
              </a:lnSpc>
            </a:pPr>
            <a:r>
              <a:rPr lang="ar-SA" sz="2900" dirty="0">
                <a:latin typeface="Gill Sans MT" pitchFamily="34" charset="0"/>
                <a:cs typeface="GE SS Two Medium" pitchFamily="18" charset="-78"/>
              </a:rPr>
              <a:t>الحد من المخاطر :مثلا شراء سيارة معها ضمان لمده سنه او سنتين يريح العميل من مخاطر الاعطال خلال فترة الضمان </a:t>
            </a:r>
          </a:p>
          <a:p>
            <a:pPr algn="justLow">
              <a:lnSpc>
                <a:spcPct val="150000"/>
              </a:lnSpc>
            </a:pPr>
            <a:r>
              <a:rPr lang="ar-SA" sz="2900" dirty="0">
                <a:latin typeface="Gill Sans MT" pitchFamily="34" charset="0"/>
                <a:cs typeface="GE SS Two Medium" pitchFamily="18" charset="-78"/>
              </a:rPr>
              <a:t>التوفر أو سهولة الوصول : مثل تقديم باقات دورات على حسب الطلب</a:t>
            </a:r>
          </a:p>
          <a:p>
            <a:pPr algn="justLow">
              <a:lnSpc>
                <a:spcPct val="150000"/>
              </a:lnSpc>
            </a:pPr>
            <a:r>
              <a:rPr lang="ar-SA" sz="2900" dirty="0">
                <a:latin typeface="Gill Sans MT" pitchFamily="34" charset="0"/>
                <a:cs typeface="GE SS Two Medium" pitchFamily="18" charset="-78"/>
              </a:rPr>
              <a:t>راحة وسهولة استخدام: مثل </a:t>
            </a:r>
            <a:r>
              <a:rPr lang="ar-SA" sz="2900" dirty="0" err="1">
                <a:latin typeface="Gill Sans MT" pitchFamily="34" charset="0"/>
                <a:cs typeface="GE SS Two Medium" pitchFamily="18" charset="-78"/>
              </a:rPr>
              <a:t>الايتونز</a:t>
            </a:r>
            <a:r>
              <a:rPr lang="ar-SA" sz="2900" dirty="0">
                <a:latin typeface="Gill Sans MT" pitchFamily="34" charset="0"/>
                <a:cs typeface="GE SS Two Medium" pitchFamily="18" charset="-78"/>
              </a:rPr>
              <a:t> </a:t>
            </a:r>
            <a:r>
              <a:rPr lang="en-US" sz="2900" dirty="0">
                <a:latin typeface="Gill Sans MT" pitchFamily="34" charset="0"/>
                <a:cs typeface="GE SS Two Medium" pitchFamily="18" charset="-78"/>
              </a:rPr>
              <a:t>iTunes </a:t>
            </a:r>
            <a:r>
              <a:rPr lang="ar-SA" sz="2900" dirty="0">
                <a:latin typeface="Gill Sans MT" pitchFamily="34" charset="0"/>
                <a:cs typeface="GE SS Two Medium" pitchFamily="18" charset="-78"/>
              </a:rPr>
              <a:t> صار تقدر تبحث عن اغنية وتطلبها وتنزلها مباشرة على جهاز الايبود </a:t>
            </a:r>
          </a:p>
          <a:p>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09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القيم المقترحة (تمرين)</a:t>
            </a: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عنصر نائب للمحتوى 7">
            <a:extLst>
              <a:ext uri="{FF2B5EF4-FFF2-40B4-BE49-F238E27FC236}">
                <a16:creationId xmlns:a16="http://schemas.microsoft.com/office/drawing/2014/main" id="{0C051D5F-044A-CF55-BF30-571E85E4B715}"/>
              </a:ext>
            </a:extLst>
          </p:cNvPr>
          <p:cNvGraphicFramePr>
            <a:graphicFrameLocks noGrp="1"/>
          </p:cNvGraphicFramePr>
          <p:nvPr>
            <p:ph idx="1"/>
            <p:extLst>
              <p:ext uri="{D42A27DB-BD31-4B8C-83A1-F6EECF244321}">
                <p14:modId xmlns:p14="http://schemas.microsoft.com/office/powerpoint/2010/main" val="233750588"/>
              </p:ext>
            </p:extLst>
          </p:nvPr>
        </p:nvGraphicFramePr>
        <p:xfrm>
          <a:off x="3729788" y="2083635"/>
          <a:ext cx="7291137" cy="3708400"/>
        </p:xfrm>
        <a:graphic>
          <a:graphicData uri="http://schemas.openxmlformats.org/drawingml/2006/table">
            <a:tbl>
              <a:tblPr rtl="1" firstRow="1" bandRow="1">
                <a:tableStyleId>{5C22544A-7EE6-4342-B048-85BDC9FD1C3A}</a:tableStyleId>
              </a:tblPr>
              <a:tblGrid>
                <a:gridCol w="4962029">
                  <a:extLst>
                    <a:ext uri="{9D8B030D-6E8A-4147-A177-3AD203B41FA5}">
                      <a16:colId xmlns:a16="http://schemas.microsoft.com/office/drawing/2014/main" val="750853956"/>
                    </a:ext>
                  </a:extLst>
                </a:gridCol>
                <a:gridCol w="2329108">
                  <a:extLst>
                    <a:ext uri="{9D8B030D-6E8A-4147-A177-3AD203B41FA5}">
                      <a16:colId xmlns:a16="http://schemas.microsoft.com/office/drawing/2014/main" val="222004689"/>
                    </a:ext>
                  </a:extLst>
                </a:gridCol>
              </a:tblGrid>
              <a:tr h="370840">
                <a:tc>
                  <a:txBody>
                    <a:bodyPr/>
                    <a:lstStyle/>
                    <a:p>
                      <a:pPr algn="ctr" rtl="1"/>
                      <a:r>
                        <a:rPr lang="ar-SA" dirty="0"/>
                        <a:t>القيم المضافة</a:t>
                      </a:r>
                    </a:p>
                  </a:txBody>
                  <a:tcPr/>
                </a:tc>
                <a:tc>
                  <a:txBody>
                    <a:bodyPr/>
                    <a:lstStyle/>
                    <a:p>
                      <a:pPr algn="ctr" rtl="1"/>
                      <a:r>
                        <a:rPr lang="ar-SA" dirty="0"/>
                        <a:t>أمثلة</a:t>
                      </a:r>
                    </a:p>
                  </a:txBody>
                  <a:tcPr/>
                </a:tc>
                <a:extLst>
                  <a:ext uri="{0D108BD9-81ED-4DB2-BD59-A6C34878D82A}">
                    <a16:rowId xmlns:a16="http://schemas.microsoft.com/office/drawing/2014/main" val="1453988912"/>
                  </a:ext>
                </a:extLst>
              </a:tr>
              <a:tr h="370840">
                <a:tc>
                  <a:txBody>
                    <a:bodyPr/>
                    <a:lstStyle/>
                    <a:p>
                      <a:pPr algn="ctr" rtl="1"/>
                      <a:r>
                        <a:rPr lang="ar-SA" dirty="0"/>
                        <a:t>احتياجات جديدة</a:t>
                      </a:r>
                    </a:p>
                  </a:txBody>
                  <a:tcPr/>
                </a:tc>
                <a:tc>
                  <a:txBody>
                    <a:bodyPr/>
                    <a:lstStyle/>
                    <a:p>
                      <a:pPr algn="ctr" rtl="1"/>
                      <a:endParaRPr lang="ar-SA"/>
                    </a:p>
                  </a:txBody>
                  <a:tcPr/>
                </a:tc>
                <a:extLst>
                  <a:ext uri="{0D108BD9-81ED-4DB2-BD59-A6C34878D82A}">
                    <a16:rowId xmlns:a16="http://schemas.microsoft.com/office/drawing/2014/main" val="2023723596"/>
                  </a:ext>
                </a:extLst>
              </a:tr>
              <a:tr h="370840">
                <a:tc>
                  <a:txBody>
                    <a:bodyPr/>
                    <a:lstStyle/>
                    <a:p>
                      <a:pPr algn="ctr" rtl="1"/>
                      <a:r>
                        <a:rPr lang="ar-SA" dirty="0"/>
                        <a:t>تحسين </a:t>
                      </a:r>
                      <a:r>
                        <a:rPr lang="ar-SA" dirty="0" err="1"/>
                        <a:t>الآداء</a:t>
                      </a:r>
                      <a:endParaRPr lang="ar-SA" dirty="0"/>
                    </a:p>
                  </a:txBody>
                  <a:tcPr/>
                </a:tc>
                <a:tc>
                  <a:txBody>
                    <a:bodyPr/>
                    <a:lstStyle/>
                    <a:p>
                      <a:pPr algn="ctr" rtl="1"/>
                      <a:endParaRPr lang="ar-SA"/>
                    </a:p>
                  </a:txBody>
                  <a:tcPr/>
                </a:tc>
                <a:extLst>
                  <a:ext uri="{0D108BD9-81ED-4DB2-BD59-A6C34878D82A}">
                    <a16:rowId xmlns:a16="http://schemas.microsoft.com/office/drawing/2014/main" val="425000025"/>
                  </a:ext>
                </a:extLst>
              </a:tr>
              <a:tr h="370840">
                <a:tc>
                  <a:txBody>
                    <a:bodyPr/>
                    <a:lstStyle/>
                    <a:p>
                      <a:pPr algn="ctr" rtl="1"/>
                      <a:r>
                        <a:rPr lang="ar-SA" dirty="0"/>
                        <a:t> جمال وروعة التصميم</a:t>
                      </a:r>
                    </a:p>
                  </a:txBody>
                  <a:tcPr/>
                </a:tc>
                <a:tc>
                  <a:txBody>
                    <a:bodyPr/>
                    <a:lstStyle/>
                    <a:p>
                      <a:pPr algn="ctr" rtl="1"/>
                      <a:endParaRPr lang="ar-SA"/>
                    </a:p>
                  </a:txBody>
                  <a:tcPr/>
                </a:tc>
                <a:extLst>
                  <a:ext uri="{0D108BD9-81ED-4DB2-BD59-A6C34878D82A}">
                    <a16:rowId xmlns:a16="http://schemas.microsoft.com/office/drawing/2014/main" val="760488682"/>
                  </a:ext>
                </a:extLst>
              </a:tr>
              <a:tr h="370840">
                <a:tc>
                  <a:txBody>
                    <a:bodyPr/>
                    <a:lstStyle/>
                    <a:p>
                      <a:pPr algn="ctr" rtl="1"/>
                      <a:r>
                        <a:rPr lang="ar-SA" dirty="0"/>
                        <a:t>الثقة والانتماء للعلامة التجارية</a:t>
                      </a:r>
                    </a:p>
                  </a:txBody>
                  <a:tcPr/>
                </a:tc>
                <a:tc>
                  <a:txBody>
                    <a:bodyPr/>
                    <a:lstStyle/>
                    <a:p>
                      <a:pPr algn="ctr" rtl="1"/>
                      <a:endParaRPr lang="ar-SA"/>
                    </a:p>
                  </a:txBody>
                  <a:tcPr/>
                </a:tc>
                <a:extLst>
                  <a:ext uri="{0D108BD9-81ED-4DB2-BD59-A6C34878D82A}">
                    <a16:rowId xmlns:a16="http://schemas.microsoft.com/office/drawing/2014/main" val="2178084084"/>
                  </a:ext>
                </a:extLst>
              </a:tr>
              <a:tr h="370840">
                <a:tc>
                  <a:txBody>
                    <a:bodyPr/>
                    <a:lstStyle/>
                    <a:p>
                      <a:pPr algn="ctr" rtl="1"/>
                      <a:r>
                        <a:rPr lang="ar-SA" dirty="0"/>
                        <a:t> السعر</a:t>
                      </a:r>
                    </a:p>
                  </a:txBody>
                  <a:tcPr/>
                </a:tc>
                <a:tc>
                  <a:txBody>
                    <a:bodyPr/>
                    <a:lstStyle/>
                    <a:p>
                      <a:pPr algn="ctr" rtl="1"/>
                      <a:endParaRPr lang="ar-SA"/>
                    </a:p>
                  </a:txBody>
                  <a:tcPr/>
                </a:tc>
                <a:extLst>
                  <a:ext uri="{0D108BD9-81ED-4DB2-BD59-A6C34878D82A}">
                    <a16:rowId xmlns:a16="http://schemas.microsoft.com/office/drawing/2014/main" val="1843650805"/>
                  </a:ext>
                </a:extLst>
              </a:tr>
              <a:tr h="370840">
                <a:tc>
                  <a:txBody>
                    <a:bodyPr/>
                    <a:lstStyle/>
                    <a:p>
                      <a:pPr algn="ctr" rtl="1"/>
                      <a:r>
                        <a:rPr lang="ar-SA" dirty="0"/>
                        <a:t>تخفض التكاليف</a:t>
                      </a:r>
                    </a:p>
                  </a:txBody>
                  <a:tcPr/>
                </a:tc>
                <a:tc>
                  <a:txBody>
                    <a:bodyPr/>
                    <a:lstStyle/>
                    <a:p>
                      <a:pPr algn="ctr" rtl="1"/>
                      <a:endParaRPr lang="ar-SA"/>
                    </a:p>
                  </a:txBody>
                  <a:tcPr/>
                </a:tc>
                <a:extLst>
                  <a:ext uri="{0D108BD9-81ED-4DB2-BD59-A6C34878D82A}">
                    <a16:rowId xmlns:a16="http://schemas.microsoft.com/office/drawing/2014/main" val="273008202"/>
                  </a:ext>
                </a:extLst>
              </a:tr>
              <a:tr h="370840">
                <a:tc>
                  <a:txBody>
                    <a:bodyPr/>
                    <a:lstStyle/>
                    <a:p>
                      <a:pPr algn="ctr" rtl="1"/>
                      <a:r>
                        <a:rPr lang="ar-SA" dirty="0"/>
                        <a:t> الحد من المخاطر</a:t>
                      </a:r>
                    </a:p>
                  </a:txBody>
                  <a:tcPr/>
                </a:tc>
                <a:tc>
                  <a:txBody>
                    <a:bodyPr/>
                    <a:lstStyle/>
                    <a:p>
                      <a:pPr algn="ctr" rtl="1"/>
                      <a:endParaRPr lang="ar-SA"/>
                    </a:p>
                  </a:txBody>
                  <a:tcPr/>
                </a:tc>
                <a:extLst>
                  <a:ext uri="{0D108BD9-81ED-4DB2-BD59-A6C34878D82A}">
                    <a16:rowId xmlns:a16="http://schemas.microsoft.com/office/drawing/2014/main" val="1132478214"/>
                  </a:ext>
                </a:extLst>
              </a:tr>
              <a:tr h="370840">
                <a:tc>
                  <a:txBody>
                    <a:bodyPr/>
                    <a:lstStyle/>
                    <a:p>
                      <a:pPr algn="ctr" rtl="1"/>
                      <a:r>
                        <a:rPr lang="ar-SA" dirty="0"/>
                        <a:t> التوفر او سهولة الوصول</a:t>
                      </a:r>
                    </a:p>
                  </a:txBody>
                  <a:tcPr/>
                </a:tc>
                <a:tc>
                  <a:txBody>
                    <a:bodyPr/>
                    <a:lstStyle/>
                    <a:p>
                      <a:pPr algn="ctr" rtl="1"/>
                      <a:endParaRPr lang="ar-SA"/>
                    </a:p>
                  </a:txBody>
                  <a:tcPr/>
                </a:tc>
                <a:extLst>
                  <a:ext uri="{0D108BD9-81ED-4DB2-BD59-A6C34878D82A}">
                    <a16:rowId xmlns:a16="http://schemas.microsoft.com/office/drawing/2014/main" val="3759214929"/>
                  </a:ext>
                </a:extLst>
              </a:tr>
              <a:tr h="370840">
                <a:tc>
                  <a:txBody>
                    <a:bodyPr/>
                    <a:lstStyle/>
                    <a:p>
                      <a:pPr algn="ctr" rtl="1"/>
                      <a:r>
                        <a:rPr lang="ar-SA" dirty="0"/>
                        <a:t>راحة وسهولة الاستخدام</a:t>
                      </a:r>
                    </a:p>
                  </a:txBody>
                  <a:tcPr/>
                </a:tc>
                <a:tc>
                  <a:txBody>
                    <a:bodyPr/>
                    <a:lstStyle/>
                    <a:p>
                      <a:pPr algn="ctr" rtl="1"/>
                      <a:endParaRPr lang="ar-SA" dirty="0"/>
                    </a:p>
                  </a:txBody>
                  <a:tcPr/>
                </a:tc>
                <a:extLst>
                  <a:ext uri="{0D108BD9-81ED-4DB2-BD59-A6C34878D82A}">
                    <a16:rowId xmlns:a16="http://schemas.microsoft.com/office/drawing/2014/main" val="3607841385"/>
                  </a:ext>
                </a:extLst>
              </a:tr>
            </a:tbl>
          </a:graphicData>
        </a:graphic>
      </p:graphicFrame>
    </p:spTree>
    <p:extLst>
      <p:ext uri="{BB962C8B-B14F-4D97-AF65-F5344CB8AC3E}">
        <p14:creationId xmlns:p14="http://schemas.microsoft.com/office/powerpoint/2010/main" val="39267880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القنوات</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1531917"/>
            <a:ext cx="8595302" cy="4591071"/>
          </a:xfrm>
        </p:spPr>
        <p:txBody>
          <a:bodyPr>
            <a:normAutofit fontScale="70000" lnSpcReduction="20000"/>
          </a:bodyPr>
          <a:lstStyle/>
          <a:p>
            <a:pPr algn="justLow" rtl="1">
              <a:lnSpc>
                <a:spcPct val="150000"/>
              </a:lnSpc>
            </a:pPr>
            <a:r>
              <a:rPr lang="ar-SA" sz="2800" dirty="0">
                <a:latin typeface="Gill Sans MT" pitchFamily="34" charset="0"/>
                <a:cs typeface="GE SS Two Medium" pitchFamily="18" charset="-78"/>
              </a:rPr>
              <a:t>كيف نتواصل مع شرائح العملاء ونصل اليهم لتحقيق القيم المقترحة؟</a:t>
            </a:r>
          </a:p>
          <a:p>
            <a:pPr algn="justLow" rtl="1">
              <a:lnSpc>
                <a:spcPct val="150000"/>
              </a:lnSpc>
            </a:pPr>
            <a:r>
              <a:rPr lang="ar-SA" sz="2800" dirty="0">
                <a:latin typeface="Gill Sans MT" pitchFamily="34" charset="0"/>
                <a:cs typeface="GE SS Two Medium" pitchFamily="18" charset="-78"/>
              </a:rPr>
              <a:t>تشكل قنوات التواصل والتوزيع والمبيعات حلقة الوصل بين الشركة وعملائها وهي واجهة الشركة التي يلمسها العملاء وتلعب دورا مهما في تجربة العميل.</a:t>
            </a:r>
          </a:p>
          <a:p>
            <a:pPr algn="justLow" rtl="1">
              <a:lnSpc>
                <a:spcPct val="150000"/>
              </a:lnSpc>
            </a:pPr>
            <a:r>
              <a:rPr lang="ar-SA" sz="2800" dirty="0">
                <a:latin typeface="Gill Sans MT" pitchFamily="34" charset="0"/>
                <a:cs typeface="GE SS Two Medium" pitchFamily="18" charset="-78"/>
              </a:rPr>
              <a:t>وتؤدي القنوات العديد من الوظائف هي:</a:t>
            </a:r>
          </a:p>
          <a:p>
            <a:pPr algn="justLow" rtl="1">
              <a:lnSpc>
                <a:spcPct val="150000"/>
              </a:lnSpc>
            </a:pPr>
            <a:r>
              <a:rPr lang="ar-SA" sz="2800" dirty="0">
                <a:latin typeface="Gill Sans MT" pitchFamily="34" charset="0"/>
                <a:cs typeface="GE SS Two Medium" pitchFamily="18" charset="-78"/>
              </a:rPr>
              <a:t>رفع مستوى معرفة العملاء لخدمات الشركة</a:t>
            </a:r>
          </a:p>
          <a:p>
            <a:pPr algn="justLow" rtl="1">
              <a:lnSpc>
                <a:spcPct val="150000"/>
              </a:lnSpc>
            </a:pPr>
            <a:r>
              <a:rPr lang="ar-SA" sz="2800" dirty="0">
                <a:latin typeface="Gill Sans MT" pitchFamily="34" charset="0"/>
                <a:cs typeface="GE SS Two Medium" pitchFamily="18" charset="-78"/>
              </a:rPr>
              <a:t>اتاحة الفرصة للعملاء لشراء الخدمات أو الباقات </a:t>
            </a:r>
          </a:p>
          <a:p>
            <a:pPr algn="justLow" rtl="1">
              <a:lnSpc>
                <a:spcPct val="150000"/>
              </a:lnSpc>
            </a:pPr>
            <a:r>
              <a:rPr lang="ar-SA" sz="2800" dirty="0">
                <a:latin typeface="Gill Sans MT" pitchFamily="34" charset="0"/>
                <a:cs typeface="GE SS Two Medium" pitchFamily="18" charset="-78"/>
              </a:rPr>
              <a:t>توفير دعم ما بعد البيع للعملاء.</a:t>
            </a:r>
          </a:p>
          <a:p>
            <a:pPr algn="justLow" rtl="1">
              <a:lnSpc>
                <a:spcPct val="150000"/>
              </a:lnSpc>
            </a:pPr>
            <a:r>
              <a:rPr lang="ar-SA" sz="2800" dirty="0">
                <a:latin typeface="Gill Sans MT" pitchFamily="34" charset="0"/>
                <a:cs typeface="GE SS Two Medium" pitchFamily="18" charset="-78"/>
              </a:rPr>
              <a:t> ما هي القنوات التي تصل من خلالها للعملاء؟</a:t>
            </a:r>
          </a:p>
          <a:p>
            <a:pPr algn="justLow" rtl="1">
              <a:lnSpc>
                <a:spcPct val="150000"/>
              </a:lnSpc>
            </a:pP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6719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القنوات</a:t>
            </a:r>
            <a:r>
              <a:rPr lang="ar-SA" dirty="0"/>
              <a:t> (تابع)</a:t>
            </a:r>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1531917"/>
            <a:ext cx="8595302" cy="4591071"/>
          </a:xfrm>
        </p:spPr>
        <p:txBody>
          <a:bodyPr>
            <a:normAutofit fontScale="85000" lnSpcReduction="20000"/>
          </a:bodyPr>
          <a:lstStyle/>
          <a:p>
            <a:pPr algn="justLow" rtl="1">
              <a:lnSpc>
                <a:spcPct val="150000"/>
              </a:lnSpc>
            </a:pPr>
            <a:r>
              <a:rPr lang="ar-SA" dirty="0">
                <a:latin typeface="Gill Sans MT" pitchFamily="34" charset="0"/>
                <a:cs typeface="GE SS Two Medium" pitchFamily="18" charset="-78"/>
              </a:rPr>
              <a:t>فريق مبيعات: لتوصيل الخدمة أو المنتج لموقع العميل </a:t>
            </a:r>
          </a:p>
          <a:p>
            <a:pPr algn="justLow" rtl="1">
              <a:lnSpc>
                <a:spcPct val="150000"/>
              </a:lnSpc>
            </a:pPr>
            <a:r>
              <a:rPr lang="ar-SA" dirty="0">
                <a:latin typeface="Gill Sans MT" pitchFamily="34" charset="0"/>
                <a:cs typeface="GE SS Two Medium" pitchFamily="18" charset="-78"/>
              </a:rPr>
              <a:t>المواقع الإلكترونية: عن طريق الطلب المباشر من الموقع الرئيسي </a:t>
            </a:r>
          </a:p>
          <a:p>
            <a:pPr algn="justLow" rtl="1">
              <a:lnSpc>
                <a:spcPct val="150000"/>
              </a:lnSpc>
            </a:pPr>
            <a:r>
              <a:rPr lang="ar-SA" dirty="0">
                <a:latin typeface="Gill Sans MT" pitchFamily="34" charset="0"/>
                <a:cs typeface="GE SS Two Medium" pitchFamily="18" charset="-78"/>
              </a:rPr>
              <a:t>مواقع التواصل الاجتماعي : نشر الثقافة والمعرفة والخدمات التعلمية والتدريب </a:t>
            </a:r>
          </a:p>
          <a:p>
            <a:pPr algn="justLow" rtl="1">
              <a:lnSpc>
                <a:spcPct val="150000"/>
              </a:lnSpc>
            </a:pPr>
            <a:r>
              <a:rPr lang="ar-SA" dirty="0">
                <a:latin typeface="Gill Sans MT" pitchFamily="34" charset="0"/>
                <a:cs typeface="GE SS Two Medium" pitchFamily="18" charset="-78"/>
              </a:rPr>
              <a:t>المتاجر: عن طريق العرض التقليدي للمنتجات في المحلات التجارية والمولات </a:t>
            </a:r>
          </a:p>
          <a:p>
            <a:pPr algn="justLow" rtl="1">
              <a:lnSpc>
                <a:spcPct val="150000"/>
              </a:lnSpc>
            </a:pPr>
            <a:r>
              <a:rPr lang="ar-SA" dirty="0">
                <a:latin typeface="Gill Sans MT" pitchFamily="34" charset="0"/>
                <a:cs typeface="GE SS Two Medium" pitchFamily="18" charset="-78"/>
              </a:rPr>
              <a:t>بيع الجملة : من المصانع والمعامل ومتاجر الجملة </a:t>
            </a:r>
          </a:p>
          <a:p>
            <a:pPr algn="justLow" rtl="1">
              <a:lnSpc>
                <a:spcPct val="150000"/>
              </a:lnSpc>
            </a:pPr>
            <a:endParaRPr lang="ar-SA" dirty="0">
              <a:latin typeface="Gill Sans MT" pitchFamily="34" charset="0"/>
              <a:cs typeface="GE SS Two Medium" pitchFamily="18" charset="-78"/>
            </a:endParaRPr>
          </a:p>
          <a:p>
            <a:pPr algn="justLow" rtl="1">
              <a:lnSpc>
                <a:spcPct val="150000"/>
              </a:lnSpc>
            </a:pPr>
            <a:endParaRPr lang="ar-SA" dirty="0">
              <a:latin typeface="Gill Sans MT" pitchFamily="34" charset="0"/>
              <a:cs typeface="GE SS Two Medium" pitchFamily="18" charset="-78"/>
            </a:endParaRPr>
          </a:p>
          <a:p>
            <a:pPr algn="justLow" rtl="1">
              <a:lnSpc>
                <a:spcPct val="150000"/>
              </a:lnSpc>
            </a:pP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5218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القنوات</a:t>
            </a:r>
            <a:r>
              <a:rPr lang="ar-SA" dirty="0"/>
              <a:t> (تمرين)</a:t>
            </a:r>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عنصر نائب للمحتوى 6">
            <a:extLst>
              <a:ext uri="{FF2B5EF4-FFF2-40B4-BE49-F238E27FC236}">
                <a16:creationId xmlns:a16="http://schemas.microsoft.com/office/drawing/2014/main" id="{7C4A98C7-BE20-DF6A-16A6-EF44821DAE69}"/>
              </a:ext>
            </a:extLst>
          </p:cNvPr>
          <p:cNvGraphicFramePr>
            <a:graphicFrameLocks noGrp="1"/>
          </p:cNvGraphicFramePr>
          <p:nvPr>
            <p:ph idx="1"/>
            <p:extLst>
              <p:ext uri="{D42A27DB-BD31-4B8C-83A1-F6EECF244321}">
                <p14:modId xmlns:p14="http://schemas.microsoft.com/office/powerpoint/2010/main" val="2720991038"/>
              </p:ext>
            </p:extLst>
          </p:nvPr>
        </p:nvGraphicFramePr>
        <p:xfrm>
          <a:off x="4624137" y="2468646"/>
          <a:ext cx="5853196" cy="3138072"/>
        </p:xfrm>
        <a:graphic>
          <a:graphicData uri="http://schemas.openxmlformats.org/drawingml/2006/table">
            <a:tbl>
              <a:tblPr rtl="1" firstRow="1" bandRow="1">
                <a:tableStyleId>{5C22544A-7EE6-4342-B048-85BDC9FD1C3A}</a:tableStyleId>
              </a:tblPr>
              <a:tblGrid>
                <a:gridCol w="4190483">
                  <a:extLst>
                    <a:ext uri="{9D8B030D-6E8A-4147-A177-3AD203B41FA5}">
                      <a16:colId xmlns:a16="http://schemas.microsoft.com/office/drawing/2014/main" val="1940694279"/>
                    </a:ext>
                  </a:extLst>
                </a:gridCol>
                <a:gridCol w="1662713">
                  <a:extLst>
                    <a:ext uri="{9D8B030D-6E8A-4147-A177-3AD203B41FA5}">
                      <a16:colId xmlns:a16="http://schemas.microsoft.com/office/drawing/2014/main" val="2513447092"/>
                    </a:ext>
                  </a:extLst>
                </a:gridCol>
              </a:tblGrid>
              <a:tr h="523012">
                <a:tc>
                  <a:txBody>
                    <a:bodyPr/>
                    <a:lstStyle/>
                    <a:p>
                      <a:pPr rtl="1"/>
                      <a:r>
                        <a:rPr lang="ar-SA" dirty="0"/>
                        <a:t>أنواع قنوات التوزيع</a:t>
                      </a:r>
                    </a:p>
                  </a:txBody>
                  <a:tcPr/>
                </a:tc>
                <a:tc>
                  <a:txBody>
                    <a:bodyPr/>
                    <a:lstStyle/>
                    <a:p>
                      <a:pPr rtl="1"/>
                      <a:r>
                        <a:rPr lang="ar-SA" dirty="0"/>
                        <a:t>أمثلة</a:t>
                      </a:r>
                    </a:p>
                  </a:txBody>
                  <a:tcPr/>
                </a:tc>
                <a:extLst>
                  <a:ext uri="{0D108BD9-81ED-4DB2-BD59-A6C34878D82A}">
                    <a16:rowId xmlns:a16="http://schemas.microsoft.com/office/drawing/2014/main" val="3680333027"/>
                  </a:ext>
                </a:extLst>
              </a:tr>
              <a:tr h="523012">
                <a:tc>
                  <a:txBody>
                    <a:bodyPr/>
                    <a:lstStyle/>
                    <a:p>
                      <a:pPr algn="r" rtl="1"/>
                      <a:r>
                        <a:rPr lang="ar-SA" dirty="0"/>
                        <a:t>فريق المبيعات</a:t>
                      </a:r>
                    </a:p>
                  </a:txBody>
                  <a:tcPr/>
                </a:tc>
                <a:tc>
                  <a:txBody>
                    <a:bodyPr/>
                    <a:lstStyle/>
                    <a:p>
                      <a:pPr rtl="1"/>
                      <a:endParaRPr lang="ar-SA"/>
                    </a:p>
                  </a:txBody>
                  <a:tcPr/>
                </a:tc>
                <a:extLst>
                  <a:ext uri="{0D108BD9-81ED-4DB2-BD59-A6C34878D82A}">
                    <a16:rowId xmlns:a16="http://schemas.microsoft.com/office/drawing/2014/main" val="1325608502"/>
                  </a:ext>
                </a:extLst>
              </a:tr>
              <a:tr h="523012">
                <a:tc>
                  <a:txBody>
                    <a:bodyPr/>
                    <a:lstStyle/>
                    <a:p>
                      <a:pPr algn="r" rtl="1"/>
                      <a:r>
                        <a:rPr lang="ar-SA" dirty="0"/>
                        <a:t>المواقع الالكترونية</a:t>
                      </a:r>
                    </a:p>
                  </a:txBody>
                  <a:tcPr/>
                </a:tc>
                <a:tc>
                  <a:txBody>
                    <a:bodyPr/>
                    <a:lstStyle/>
                    <a:p>
                      <a:pPr rtl="1"/>
                      <a:endParaRPr lang="ar-SA"/>
                    </a:p>
                  </a:txBody>
                  <a:tcPr/>
                </a:tc>
                <a:extLst>
                  <a:ext uri="{0D108BD9-81ED-4DB2-BD59-A6C34878D82A}">
                    <a16:rowId xmlns:a16="http://schemas.microsoft.com/office/drawing/2014/main" val="675877623"/>
                  </a:ext>
                </a:extLst>
              </a:tr>
              <a:tr h="523012">
                <a:tc>
                  <a:txBody>
                    <a:bodyPr/>
                    <a:lstStyle/>
                    <a:p>
                      <a:pPr algn="r" rtl="1"/>
                      <a:r>
                        <a:rPr lang="ar-SA" dirty="0"/>
                        <a:t>مواقع التواصل الجماعي</a:t>
                      </a:r>
                    </a:p>
                  </a:txBody>
                  <a:tcPr/>
                </a:tc>
                <a:tc>
                  <a:txBody>
                    <a:bodyPr/>
                    <a:lstStyle/>
                    <a:p>
                      <a:pPr rtl="1"/>
                      <a:endParaRPr lang="ar-SA"/>
                    </a:p>
                  </a:txBody>
                  <a:tcPr/>
                </a:tc>
                <a:extLst>
                  <a:ext uri="{0D108BD9-81ED-4DB2-BD59-A6C34878D82A}">
                    <a16:rowId xmlns:a16="http://schemas.microsoft.com/office/drawing/2014/main" val="4075031206"/>
                  </a:ext>
                </a:extLst>
              </a:tr>
              <a:tr h="523012">
                <a:tc>
                  <a:txBody>
                    <a:bodyPr/>
                    <a:lstStyle/>
                    <a:p>
                      <a:pPr algn="r" rtl="1"/>
                      <a:r>
                        <a:rPr lang="ar-SA" dirty="0"/>
                        <a:t> المتاجر</a:t>
                      </a:r>
                    </a:p>
                  </a:txBody>
                  <a:tcPr/>
                </a:tc>
                <a:tc>
                  <a:txBody>
                    <a:bodyPr/>
                    <a:lstStyle/>
                    <a:p>
                      <a:pPr rtl="1"/>
                      <a:endParaRPr lang="ar-SA"/>
                    </a:p>
                  </a:txBody>
                  <a:tcPr/>
                </a:tc>
                <a:extLst>
                  <a:ext uri="{0D108BD9-81ED-4DB2-BD59-A6C34878D82A}">
                    <a16:rowId xmlns:a16="http://schemas.microsoft.com/office/drawing/2014/main" val="1327664843"/>
                  </a:ext>
                </a:extLst>
              </a:tr>
              <a:tr h="523012">
                <a:tc>
                  <a:txBody>
                    <a:bodyPr/>
                    <a:lstStyle/>
                    <a:p>
                      <a:pPr algn="r" rtl="1"/>
                      <a:r>
                        <a:rPr lang="ar-SA" dirty="0"/>
                        <a:t>بيع الجملة</a:t>
                      </a:r>
                    </a:p>
                  </a:txBody>
                  <a:tcPr/>
                </a:tc>
                <a:tc>
                  <a:txBody>
                    <a:bodyPr/>
                    <a:lstStyle/>
                    <a:p>
                      <a:pPr rtl="1"/>
                      <a:endParaRPr lang="ar-SA" dirty="0"/>
                    </a:p>
                  </a:txBody>
                  <a:tcPr/>
                </a:tc>
                <a:extLst>
                  <a:ext uri="{0D108BD9-81ED-4DB2-BD59-A6C34878D82A}">
                    <a16:rowId xmlns:a16="http://schemas.microsoft.com/office/drawing/2014/main" val="3196656947"/>
                  </a:ext>
                </a:extLst>
              </a:tr>
            </a:tbl>
          </a:graphicData>
        </a:graphic>
      </p:graphicFrame>
    </p:spTree>
    <p:extLst>
      <p:ext uri="{BB962C8B-B14F-4D97-AF65-F5344CB8AC3E}">
        <p14:creationId xmlns:p14="http://schemas.microsoft.com/office/powerpoint/2010/main" val="21727498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العلاقات مع العملاء</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1959429"/>
            <a:ext cx="8595302" cy="4163559"/>
          </a:xfrm>
        </p:spPr>
        <p:txBody>
          <a:bodyPr>
            <a:normAutofit fontScale="40000" lnSpcReduction="20000"/>
          </a:bodyPr>
          <a:lstStyle/>
          <a:p>
            <a:pPr algn="justLow">
              <a:lnSpc>
                <a:spcPct val="150000"/>
              </a:lnSpc>
            </a:pPr>
            <a:r>
              <a:rPr lang="ar-SA" sz="4200" dirty="0">
                <a:latin typeface="Gill Sans MT" pitchFamily="34" charset="0"/>
                <a:cs typeface="GE SS Two Medium" pitchFamily="18" charset="-78"/>
              </a:rPr>
              <a:t>المساعدة الشخصية : تبنى العلاقة من التفاعل الانساني ويكون مباشرة او من خلال الاتصال او حتى البريد الالكتروني </a:t>
            </a:r>
          </a:p>
          <a:p>
            <a:pPr algn="justLow">
              <a:lnSpc>
                <a:spcPct val="150000"/>
              </a:lnSpc>
            </a:pPr>
            <a:r>
              <a:rPr lang="ar-SA" sz="4200" dirty="0">
                <a:latin typeface="Gill Sans MT" pitchFamily="34" charset="0"/>
                <a:cs typeface="GE SS Two Medium" pitchFamily="18" charset="-78"/>
              </a:rPr>
              <a:t>المساعدة الشخصية الخاصة : يكون هذا النوع لتحديد مندوب من قسم العلاقات لشخص محدد مثلا البنوك والخدمات الخاصة المقدمة ل </a:t>
            </a:r>
            <a:r>
              <a:rPr lang="en-US" sz="4200" dirty="0">
                <a:latin typeface="Gill Sans MT" pitchFamily="34" charset="0"/>
                <a:cs typeface="GE SS Two Medium" pitchFamily="18" charset="-78"/>
              </a:rPr>
              <a:t>VIP </a:t>
            </a:r>
          </a:p>
          <a:p>
            <a:pPr algn="justLow">
              <a:lnSpc>
                <a:spcPct val="150000"/>
              </a:lnSpc>
            </a:pPr>
            <a:r>
              <a:rPr lang="ar-SA" sz="4200" dirty="0">
                <a:latin typeface="Gill Sans MT" pitchFamily="34" charset="0"/>
                <a:cs typeface="GE SS Two Medium" pitchFamily="18" charset="-78"/>
              </a:rPr>
              <a:t>المساعدة الذاتية : توفر خدمة العميل الذاتية لنفسه بدون مساعدة من شخص اخر ( مثل مكائن البيع الذاتية )</a:t>
            </a:r>
          </a:p>
          <a:p>
            <a:pPr algn="justLow">
              <a:lnSpc>
                <a:spcPct val="150000"/>
              </a:lnSpc>
            </a:pPr>
            <a:r>
              <a:rPr lang="ar-SA" sz="4200" dirty="0">
                <a:latin typeface="Gill Sans MT" pitchFamily="34" charset="0"/>
                <a:cs typeface="GE SS Two Medium" pitchFamily="18" charset="-78"/>
              </a:rPr>
              <a:t>الخدمات الالية : هذا النوع من العلاقات معد بشكل آلي ومتطور أكثر مثلا بعض المواقع تقدم توصيات معينة مثلا امازون يعرض مقترحات بناء على طلبات سابقة لك .</a:t>
            </a:r>
          </a:p>
          <a:p>
            <a:pPr algn="justLow">
              <a:lnSpc>
                <a:spcPct val="150000"/>
              </a:lnSpc>
            </a:pPr>
            <a:r>
              <a:rPr lang="ar-SA" sz="4200" dirty="0">
                <a:latin typeface="Gill Sans MT" pitchFamily="34" charset="0"/>
                <a:cs typeface="GE SS Two Medium" pitchFamily="18" charset="-78"/>
              </a:rPr>
              <a:t>المشاركة في أداء العمل</a:t>
            </a:r>
            <a:r>
              <a:rPr lang="en-US" sz="4200" dirty="0">
                <a:latin typeface="Gill Sans MT" pitchFamily="34" charset="0"/>
                <a:cs typeface="GE SS Two Medium" pitchFamily="18" charset="-78"/>
              </a:rPr>
              <a:t> : </a:t>
            </a:r>
            <a:r>
              <a:rPr lang="ar-SA" sz="4200" dirty="0">
                <a:latin typeface="Gill Sans MT" pitchFamily="34" charset="0"/>
                <a:cs typeface="GE SS Two Medium" pitchFamily="18" charset="-78"/>
              </a:rPr>
              <a:t>مثل امازون تدعو العملاء للمشاركة بمراجعة الكتب؛ </a:t>
            </a:r>
            <a:r>
              <a:rPr lang="en-US" sz="4200" dirty="0">
                <a:latin typeface="Gill Sans MT" pitchFamily="34" charset="0"/>
                <a:cs typeface="GE SS Two Medium" pitchFamily="18" charset="-78"/>
              </a:rPr>
              <a:t>YouTube </a:t>
            </a:r>
            <a:r>
              <a:rPr lang="ar-SA" sz="4200" dirty="0">
                <a:latin typeface="Gill Sans MT" pitchFamily="34" charset="0"/>
                <a:cs typeface="GE SS Two Medium" pitchFamily="18" charset="-78"/>
              </a:rPr>
              <a:t>يقدم خدمة تسمح للناس برفع مقاطع الفيديو لمشاركته مع الجمهور .</a:t>
            </a:r>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العلاقات مع العملاء (تمرين)</a:t>
            </a: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عنصر نائب للمحتوى 6">
            <a:extLst>
              <a:ext uri="{FF2B5EF4-FFF2-40B4-BE49-F238E27FC236}">
                <a16:creationId xmlns:a16="http://schemas.microsoft.com/office/drawing/2014/main" id="{73B405F0-34E1-763B-982D-1B425EDC8C07}"/>
              </a:ext>
            </a:extLst>
          </p:cNvPr>
          <p:cNvGraphicFramePr>
            <a:graphicFrameLocks noGrp="1"/>
          </p:cNvGraphicFramePr>
          <p:nvPr>
            <p:ph idx="1"/>
            <p:extLst>
              <p:ext uri="{D42A27DB-BD31-4B8C-83A1-F6EECF244321}">
                <p14:modId xmlns:p14="http://schemas.microsoft.com/office/powerpoint/2010/main" val="38183810"/>
              </p:ext>
            </p:extLst>
          </p:nvPr>
        </p:nvGraphicFramePr>
        <p:xfrm>
          <a:off x="4987256" y="2613025"/>
          <a:ext cx="5441950" cy="2225040"/>
        </p:xfrm>
        <a:graphic>
          <a:graphicData uri="http://schemas.openxmlformats.org/drawingml/2006/table">
            <a:tbl>
              <a:tblPr rtl="1" firstRow="1" bandRow="1">
                <a:tableStyleId>{5C22544A-7EE6-4342-B048-85BDC9FD1C3A}</a:tableStyleId>
              </a:tblPr>
              <a:tblGrid>
                <a:gridCol w="2720975">
                  <a:extLst>
                    <a:ext uri="{9D8B030D-6E8A-4147-A177-3AD203B41FA5}">
                      <a16:colId xmlns:a16="http://schemas.microsoft.com/office/drawing/2014/main" val="3066205413"/>
                    </a:ext>
                  </a:extLst>
                </a:gridCol>
                <a:gridCol w="2720975">
                  <a:extLst>
                    <a:ext uri="{9D8B030D-6E8A-4147-A177-3AD203B41FA5}">
                      <a16:colId xmlns:a16="http://schemas.microsoft.com/office/drawing/2014/main" val="1416616595"/>
                    </a:ext>
                  </a:extLst>
                </a:gridCol>
              </a:tblGrid>
              <a:tr h="370840">
                <a:tc>
                  <a:txBody>
                    <a:bodyPr/>
                    <a:lstStyle/>
                    <a:p>
                      <a:pPr rtl="1"/>
                      <a:r>
                        <a:rPr lang="ar-SA" dirty="0"/>
                        <a:t>أنواع العلاقات مع العملاء</a:t>
                      </a:r>
                    </a:p>
                  </a:txBody>
                  <a:tcPr/>
                </a:tc>
                <a:tc>
                  <a:txBody>
                    <a:bodyPr/>
                    <a:lstStyle/>
                    <a:p>
                      <a:pPr rtl="1"/>
                      <a:r>
                        <a:rPr lang="ar-SA" dirty="0"/>
                        <a:t>أمثلة</a:t>
                      </a:r>
                    </a:p>
                  </a:txBody>
                  <a:tcPr/>
                </a:tc>
                <a:extLst>
                  <a:ext uri="{0D108BD9-81ED-4DB2-BD59-A6C34878D82A}">
                    <a16:rowId xmlns:a16="http://schemas.microsoft.com/office/drawing/2014/main" val="1117011988"/>
                  </a:ext>
                </a:extLst>
              </a:tr>
              <a:tr h="370840">
                <a:tc>
                  <a:txBody>
                    <a:bodyPr/>
                    <a:lstStyle/>
                    <a:p>
                      <a:pPr algn="r" rtl="1"/>
                      <a:r>
                        <a:rPr lang="ar-SA" dirty="0"/>
                        <a:t> المساعدة الشخصية</a:t>
                      </a:r>
                    </a:p>
                  </a:txBody>
                  <a:tcPr/>
                </a:tc>
                <a:tc>
                  <a:txBody>
                    <a:bodyPr/>
                    <a:lstStyle/>
                    <a:p>
                      <a:pPr rtl="1"/>
                      <a:endParaRPr lang="ar-SA"/>
                    </a:p>
                  </a:txBody>
                  <a:tcPr/>
                </a:tc>
                <a:extLst>
                  <a:ext uri="{0D108BD9-81ED-4DB2-BD59-A6C34878D82A}">
                    <a16:rowId xmlns:a16="http://schemas.microsoft.com/office/drawing/2014/main" val="2465634989"/>
                  </a:ext>
                </a:extLst>
              </a:tr>
              <a:tr h="370840">
                <a:tc>
                  <a:txBody>
                    <a:bodyPr/>
                    <a:lstStyle/>
                    <a:p>
                      <a:pPr algn="r" rtl="1"/>
                      <a:r>
                        <a:rPr lang="ar-SA" dirty="0"/>
                        <a:t>المساعدة الشخصية الخاصة</a:t>
                      </a:r>
                    </a:p>
                  </a:txBody>
                  <a:tcPr/>
                </a:tc>
                <a:tc>
                  <a:txBody>
                    <a:bodyPr/>
                    <a:lstStyle/>
                    <a:p>
                      <a:pPr rtl="1"/>
                      <a:endParaRPr lang="ar-SA"/>
                    </a:p>
                  </a:txBody>
                  <a:tcPr/>
                </a:tc>
                <a:extLst>
                  <a:ext uri="{0D108BD9-81ED-4DB2-BD59-A6C34878D82A}">
                    <a16:rowId xmlns:a16="http://schemas.microsoft.com/office/drawing/2014/main" val="3967547031"/>
                  </a:ext>
                </a:extLst>
              </a:tr>
              <a:tr h="370840">
                <a:tc>
                  <a:txBody>
                    <a:bodyPr/>
                    <a:lstStyle/>
                    <a:p>
                      <a:pPr algn="r" rtl="1"/>
                      <a:r>
                        <a:rPr lang="ar-SA" dirty="0"/>
                        <a:t> الخدمة الذاتية</a:t>
                      </a:r>
                    </a:p>
                  </a:txBody>
                  <a:tcPr/>
                </a:tc>
                <a:tc>
                  <a:txBody>
                    <a:bodyPr/>
                    <a:lstStyle/>
                    <a:p>
                      <a:pPr rtl="1"/>
                      <a:endParaRPr lang="ar-SA" dirty="0"/>
                    </a:p>
                  </a:txBody>
                  <a:tcPr/>
                </a:tc>
                <a:extLst>
                  <a:ext uri="{0D108BD9-81ED-4DB2-BD59-A6C34878D82A}">
                    <a16:rowId xmlns:a16="http://schemas.microsoft.com/office/drawing/2014/main" val="3969103890"/>
                  </a:ext>
                </a:extLst>
              </a:tr>
              <a:tr h="370840">
                <a:tc>
                  <a:txBody>
                    <a:bodyPr/>
                    <a:lstStyle/>
                    <a:p>
                      <a:pPr algn="r" rtl="1"/>
                      <a:r>
                        <a:rPr lang="ar-SA" dirty="0"/>
                        <a:t>الخدمة الألية</a:t>
                      </a:r>
                    </a:p>
                  </a:txBody>
                  <a:tcPr/>
                </a:tc>
                <a:tc>
                  <a:txBody>
                    <a:bodyPr/>
                    <a:lstStyle/>
                    <a:p>
                      <a:pPr rtl="1"/>
                      <a:endParaRPr lang="ar-SA"/>
                    </a:p>
                  </a:txBody>
                  <a:tcPr/>
                </a:tc>
                <a:extLst>
                  <a:ext uri="{0D108BD9-81ED-4DB2-BD59-A6C34878D82A}">
                    <a16:rowId xmlns:a16="http://schemas.microsoft.com/office/drawing/2014/main" val="1842359859"/>
                  </a:ext>
                </a:extLst>
              </a:tr>
              <a:tr h="370840">
                <a:tc>
                  <a:txBody>
                    <a:bodyPr/>
                    <a:lstStyle/>
                    <a:p>
                      <a:pPr algn="r" rtl="1"/>
                      <a:r>
                        <a:rPr lang="ar-SA" dirty="0"/>
                        <a:t>المساعدة في أداء العمل</a:t>
                      </a:r>
                    </a:p>
                  </a:txBody>
                  <a:tcPr/>
                </a:tc>
                <a:tc>
                  <a:txBody>
                    <a:bodyPr/>
                    <a:lstStyle/>
                    <a:p>
                      <a:pPr rtl="1"/>
                      <a:endParaRPr lang="ar-SA" dirty="0"/>
                    </a:p>
                  </a:txBody>
                  <a:tcPr/>
                </a:tc>
                <a:extLst>
                  <a:ext uri="{0D108BD9-81ED-4DB2-BD59-A6C34878D82A}">
                    <a16:rowId xmlns:a16="http://schemas.microsoft.com/office/drawing/2014/main" val="1372861272"/>
                  </a:ext>
                </a:extLst>
              </a:tr>
            </a:tbl>
          </a:graphicData>
        </a:graphic>
      </p:graphicFrame>
    </p:spTree>
    <p:extLst>
      <p:ext uri="{BB962C8B-B14F-4D97-AF65-F5344CB8AC3E}">
        <p14:creationId xmlns:p14="http://schemas.microsoft.com/office/powerpoint/2010/main" val="29866783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مصادر الايرادات</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2185061"/>
            <a:ext cx="8595302" cy="3937928"/>
          </a:xfrm>
        </p:spPr>
        <p:txBody>
          <a:bodyPr>
            <a:normAutofit fontScale="85000" lnSpcReduction="20000"/>
          </a:bodyPr>
          <a:lstStyle/>
          <a:p>
            <a:pPr algn="justLow">
              <a:lnSpc>
                <a:spcPct val="150000"/>
              </a:lnSpc>
            </a:pPr>
            <a:r>
              <a:rPr lang="ar-SA" dirty="0">
                <a:latin typeface="Gill Sans MT" pitchFamily="34" charset="0"/>
                <a:cs typeface="GE SS Two Medium" pitchFamily="18" charset="-78"/>
              </a:rPr>
              <a:t>بيع الاصول : مثلا عندك جهاز جوال وبعته او مثلا شركات بيع السيارات </a:t>
            </a:r>
          </a:p>
          <a:p>
            <a:pPr algn="justLow">
              <a:lnSpc>
                <a:spcPct val="150000"/>
              </a:lnSpc>
            </a:pPr>
            <a:r>
              <a:rPr lang="ar-SA" dirty="0">
                <a:latin typeface="Gill Sans MT" pitchFamily="34" charset="0"/>
                <a:cs typeface="GE SS Two Medium" pitchFamily="18" charset="-78"/>
              </a:rPr>
              <a:t>أجور الاستخدام:</a:t>
            </a:r>
            <a:r>
              <a:rPr lang="en-US" dirty="0">
                <a:latin typeface="Gill Sans MT" pitchFamily="34" charset="0"/>
                <a:cs typeface="GE SS Two Medium" pitchFamily="18" charset="-78"/>
              </a:rPr>
              <a:t> </a:t>
            </a:r>
            <a:r>
              <a:rPr lang="ar-SA" dirty="0">
                <a:latin typeface="Gill Sans MT" pitchFamily="34" charset="0"/>
                <a:cs typeface="GE SS Two Medium" pitchFamily="18" charset="-78"/>
              </a:rPr>
              <a:t>مثل شركات الاتصالات تأخذ على قدر استعمالك لخدمتهم او مثل الفندق على حسب حجزك لليالي </a:t>
            </a:r>
          </a:p>
          <a:p>
            <a:pPr algn="justLow">
              <a:lnSpc>
                <a:spcPct val="150000"/>
              </a:lnSpc>
            </a:pPr>
            <a:r>
              <a:rPr lang="ar-SA" dirty="0">
                <a:latin typeface="Gill Sans MT" pitchFamily="34" charset="0"/>
                <a:cs typeface="GE SS Two Medium" pitchFamily="18" charset="-78"/>
              </a:rPr>
              <a:t>رسوم الاشتراك:  النوادي الرياضية تتيح لك تستخدم مرافقهم مقابل اشتراك شهري او سنوي </a:t>
            </a:r>
          </a:p>
          <a:p>
            <a:pPr algn="justLow">
              <a:lnSpc>
                <a:spcPct val="150000"/>
              </a:lnSpc>
            </a:pPr>
            <a:r>
              <a:rPr lang="ar-SA" dirty="0">
                <a:latin typeface="Gill Sans MT" pitchFamily="34" charset="0"/>
                <a:cs typeface="GE SS Two Medium" pitchFamily="18" charset="-78"/>
              </a:rPr>
              <a:t>التأجير: مثل استئجار السيارات / الأجهزة الكهربائية وغيرها </a:t>
            </a:r>
          </a:p>
          <a:p>
            <a:pPr marL="0" indent="0" algn="justLow" rtl="1">
              <a:lnSpc>
                <a:spcPct val="150000"/>
              </a:lnSpc>
              <a:buNone/>
            </a:pPr>
            <a:endParaRPr lang="ar-SA" sz="2800" dirty="0">
              <a:latin typeface="Gill Sans MT" pitchFamily="34" charset="0"/>
              <a:cs typeface="GE SS Two Medium" pitchFamily="18" charset="-78"/>
            </a:endParaRPr>
          </a:p>
          <a:p>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6736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مصادر الإيرادات (تابع)</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2185061"/>
            <a:ext cx="8595302" cy="3937928"/>
          </a:xfrm>
        </p:spPr>
        <p:txBody>
          <a:bodyPr>
            <a:normAutofit fontScale="77500" lnSpcReduction="20000"/>
          </a:bodyPr>
          <a:lstStyle/>
          <a:p>
            <a:pPr algn="justLow">
              <a:lnSpc>
                <a:spcPct val="150000"/>
              </a:lnSpc>
            </a:pPr>
            <a:r>
              <a:rPr lang="ar-SA" dirty="0">
                <a:latin typeface="Gill Sans MT" pitchFamily="34" charset="0"/>
                <a:cs typeface="GE SS Two Medium" pitchFamily="18" charset="-78"/>
              </a:rPr>
              <a:t>الترخيص بالاستخدام : منح العملاء حق استخدام حقوق ملكية فكرية محمية مثلا إذا اشتريت ترخيص لتشغيل نظام ويندوز </a:t>
            </a:r>
          </a:p>
          <a:p>
            <a:pPr algn="justLow">
              <a:lnSpc>
                <a:spcPct val="150000"/>
              </a:lnSpc>
            </a:pPr>
            <a:r>
              <a:rPr lang="ar-SA" dirty="0">
                <a:latin typeface="Gill Sans MT" pitchFamily="34" charset="0"/>
                <a:cs typeface="GE SS Two Medium" pitchFamily="18" charset="-78"/>
              </a:rPr>
              <a:t>رسوم الوساطة :مثل المكاتب العقارية تأخذ عمولة على كل بيع تقوم فيه ومنصات كريم وأوبر </a:t>
            </a:r>
          </a:p>
          <a:p>
            <a:pPr algn="justLow">
              <a:lnSpc>
                <a:spcPct val="150000"/>
              </a:lnSpc>
            </a:pPr>
            <a:r>
              <a:rPr lang="ar-SA" dirty="0">
                <a:latin typeface="Gill Sans MT" pitchFamily="34" charset="0"/>
                <a:cs typeface="GE SS Two Medium" pitchFamily="18" charset="-78"/>
              </a:rPr>
              <a:t>الاعلانات : تستفيد من الاعلانات مثل المواقع </a:t>
            </a:r>
            <a:r>
              <a:rPr lang="en-US" dirty="0">
                <a:latin typeface="Gill Sans MT" pitchFamily="34" charset="0"/>
                <a:cs typeface="GE SS Two Medium" pitchFamily="18" charset="-78"/>
              </a:rPr>
              <a:t>Google </a:t>
            </a:r>
            <a:r>
              <a:rPr lang="ar-SA" dirty="0">
                <a:latin typeface="Gill Sans MT" pitchFamily="34" charset="0"/>
                <a:cs typeface="GE SS Two Medium" pitchFamily="18" charset="-78"/>
              </a:rPr>
              <a:t> وفيسبوك ومشاهير </a:t>
            </a:r>
            <a:r>
              <a:rPr lang="ar-SA" dirty="0" err="1">
                <a:latin typeface="Gill Sans MT" pitchFamily="34" charset="0"/>
                <a:cs typeface="GE SS Two Medium" pitchFamily="18" charset="-78"/>
              </a:rPr>
              <a:t>السوشال</a:t>
            </a:r>
            <a:r>
              <a:rPr lang="ar-SA" dirty="0">
                <a:latin typeface="Gill Sans MT" pitchFamily="34" charset="0"/>
                <a:cs typeface="GE SS Two Medium" pitchFamily="18" charset="-78"/>
              </a:rPr>
              <a:t> ميديا للناس يرفع مقاطع الفيديو لمشاركته مع الجمهور </a:t>
            </a:r>
            <a:endParaRPr lang="ar-SA" sz="2800" dirty="0">
              <a:latin typeface="Gill Sans MT" pitchFamily="34" charset="0"/>
              <a:cs typeface="GE SS Two Medium" pitchFamily="18" charset="-78"/>
            </a:endParaRPr>
          </a:p>
          <a:p>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683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مصادر الإيرادات (تمرين)</a:t>
            </a: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عنصر نائب للمحتوى 6">
            <a:extLst>
              <a:ext uri="{FF2B5EF4-FFF2-40B4-BE49-F238E27FC236}">
                <a16:creationId xmlns:a16="http://schemas.microsoft.com/office/drawing/2014/main" id="{3DFE6314-12B8-E16D-1910-E022A01BDBEE}"/>
              </a:ext>
            </a:extLst>
          </p:cNvPr>
          <p:cNvGraphicFramePr>
            <a:graphicFrameLocks noGrp="1"/>
          </p:cNvGraphicFramePr>
          <p:nvPr>
            <p:ph idx="1"/>
            <p:extLst>
              <p:ext uri="{D42A27DB-BD31-4B8C-83A1-F6EECF244321}">
                <p14:modId xmlns:p14="http://schemas.microsoft.com/office/powerpoint/2010/main" val="3593438256"/>
              </p:ext>
            </p:extLst>
          </p:nvPr>
        </p:nvGraphicFramePr>
        <p:xfrm>
          <a:off x="5733215" y="2035509"/>
          <a:ext cx="5441950" cy="2966720"/>
        </p:xfrm>
        <a:graphic>
          <a:graphicData uri="http://schemas.openxmlformats.org/drawingml/2006/table">
            <a:tbl>
              <a:tblPr rtl="1" firstRow="1" bandRow="1">
                <a:tableStyleId>{5C22544A-7EE6-4342-B048-85BDC9FD1C3A}</a:tableStyleId>
              </a:tblPr>
              <a:tblGrid>
                <a:gridCol w="2720975">
                  <a:extLst>
                    <a:ext uri="{9D8B030D-6E8A-4147-A177-3AD203B41FA5}">
                      <a16:colId xmlns:a16="http://schemas.microsoft.com/office/drawing/2014/main" val="3807017585"/>
                    </a:ext>
                  </a:extLst>
                </a:gridCol>
                <a:gridCol w="2720975">
                  <a:extLst>
                    <a:ext uri="{9D8B030D-6E8A-4147-A177-3AD203B41FA5}">
                      <a16:colId xmlns:a16="http://schemas.microsoft.com/office/drawing/2014/main" val="1944644571"/>
                    </a:ext>
                  </a:extLst>
                </a:gridCol>
              </a:tblGrid>
              <a:tr h="370840">
                <a:tc>
                  <a:txBody>
                    <a:bodyPr/>
                    <a:lstStyle/>
                    <a:p>
                      <a:pPr rtl="1"/>
                      <a:r>
                        <a:rPr lang="ar-SA" dirty="0"/>
                        <a:t>مصادر الايرادات</a:t>
                      </a:r>
                    </a:p>
                  </a:txBody>
                  <a:tcPr/>
                </a:tc>
                <a:tc>
                  <a:txBody>
                    <a:bodyPr/>
                    <a:lstStyle/>
                    <a:p>
                      <a:pPr rtl="1"/>
                      <a:r>
                        <a:rPr lang="ar-SA" dirty="0"/>
                        <a:t>أمثلة</a:t>
                      </a:r>
                    </a:p>
                  </a:txBody>
                  <a:tcPr/>
                </a:tc>
                <a:extLst>
                  <a:ext uri="{0D108BD9-81ED-4DB2-BD59-A6C34878D82A}">
                    <a16:rowId xmlns:a16="http://schemas.microsoft.com/office/drawing/2014/main" val="1939501657"/>
                  </a:ext>
                </a:extLst>
              </a:tr>
              <a:tr h="370840">
                <a:tc>
                  <a:txBody>
                    <a:bodyPr/>
                    <a:lstStyle/>
                    <a:p>
                      <a:pPr algn="r" rtl="1"/>
                      <a:r>
                        <a:rPr lang="ar-SA" dirty="0"/>
                        <a:t>بيع الأصول</a:t>
                      </a:r>
                    </a:p>
                  </a:txBody>
                  <a:tcPr/>
                </a:tc>
                <a:tc>
                  <a:txBody>
                    <a:bodyPr/>
                    <a:lstStyle/>
                    <a:p>
                      <a:pPr rtl="1"/>
                      <a:endParaRPr lang="ar-SA"/>
                    </a:p>
                  </a:txBody>
                  <a:tcPr/>
                </a:tc>
                <a:extLst>
                  <a:ext uri="{0D108BD9-81ED-4DB2-BD59-A6C34878D82A}">
                    <a16:rowId xmlns:a16="http://schemas.microsoft.com/office/drawing/2014/main" val="3337019757"/>
                  </a:ext>
                </a:extLst>
              </a:tr>
              <a:tr h="370840">
                <a:tc>
                  <a:txBody>
                    <a:bodyPr/>
                    <a:lstStyle/>
                    <a:p>
                      <a:pPr algn="r" rtl="1"/>
                      <a:r>
                        <a:rPr lang="ar-SA" dirty="0"/>
                        <a:t>رسوم الاستخدام</a:t>
                      </a:r>
                    </a:p>
                  </a:txBody>
                  <a:tcPr/>
                </a:tc>
                <a:tc>
                  <a:txBody>
                    <a:bodyPr/>
                    <a:lstStyle/>
                    <a:p>
                      <a:pPr rtl="1"/>
                      <a:endParaRPr lang="ar-SA"/>
                    </a:p>
                  </a:txBody>
                  <a:tcPr/>
                </a:tc>
                <a:extLst>
                  <a:ext uri="{0D108BD9-81ED-4DB2-BD59-A6C34878D82A}">
                    <a16:rowId xmlns:a16="http://schemas.microsoft.com/office/drawing/2014/main" val="2563866771"/>
                  </a:ext>
                </a:extLst>
              </a:tr>
              <a:tr h="370840">
                <a:tc>
                  <a:txBody>
                    <a:bodyPr/>
                    <a:lstStyle/>
                    <a:p>
                      <a:pPr algn="r" rtl="1"/>
                      <a:r>
                        <a:rPr lang="ar-SA" dirty="0"/>
                        <a:t>رسوم الاشتراك</a:t>
                      </a:r>
                    </a:p>
                  </a:txBody>
                  <a:tcPr/>
                </a:tc>
                <a:tc>
                  <a:txBody>
                    <a:bodyPr/>
                    <a:lstStyle/>
                    <a:p>
                      <a:pPr rtl="1"/>
                      <a:endParaRPr lang="ar-SA"/>
                    </a:p>
                  </a:txBody>
                  <a:tcPr/>
                </a:tc>
                <a:extLst>
                  <a:ext uri="{0D108BD9-81ED-4DB2-BD59-A6C34878D82A}">
                    <a16:rowId xmlns:a16="http://schemas.microsoft.com/office/drawing/2014/main" val="3110377096"/>
                  </a:ext>
                </a:extLst>
              </a:tr>
              <a:tr h="370840">
                <a:tc>
                  <a:txBody>
                    <a:bodyPr/>
                    <a:lstStyle/>
                    <a:p>
                      <a:pPr algn="r" rtl="1"/>
                      <a:r>
                        <a:rPr lang="ar-SA" dirty="0"/>
                        <a:t> تأجير</a:t>
                      </a:r>
                    </a:p>
                  </a:txBody>
                  <a:tcPr/>
                </a:tc>
                <a:tc>
                  <a:txBody>
                    <a:bodyPr/>
                    <a:lstStyle/>
                    <a:p>
                      <a:pPr rtl="1"/>
                      <a:endParaRPr lang="ar-SA"/>
                    </a:p>
                  </a:txBody>
                  <a:tcPr/>
                </a:tc>
                <a:extLst>
                  <a:ext uri="{0D108BD9-81ED-4DB2-BD59-A6C34878D82A}">
                    <a16:rowId xmlns:a16="http://schemas.microsoft.com/office/drawing/2014/main" val="2090003980"/>
                  </a:ext>
                </a:extLst>
              </a:tr>
              <a:tr h="370840">
                <a:tc>
                  <a:txBody>
                    <a:bodyPr/>
                    <a:lstStyle/>
                    <a:p>
                      <a:pPr algn="r" rtl="1"/>
                      <a:r>
                        <a:rPr lang="ar-SA" dirty="0"/>
                        <a:t> ترخيص استخدام</a:t>
                      </a:r>
                    </a:p>
                  </a:txBody>
                  <a:tcPr/>
                </a:tc>
                <a:tc>
                  <a:txBody>
                    <a:bodyPr/>
                    <a:lstStyle/>
                    <a:p>
                      <a:pPr rtl="1"/>
                      <a:endParaRPr lang="ar-SA"/>
                    </a:p>
                  </a:txBody>
                  <a:tcPr/>
                </a:tc>
                <a:extLst>
                  <a:ext uri="{0D108BD9-81ED-4DB2-BD59-A6C34878D82A}">
                    <a16:rowId xmlns:a16="http://schemas.microsoft.com/office/drawing/2014/main" val="192652572"/>
                  </a:ext>
                </a:extLst>
              </a:tr>
              <a:tr h="370840">
                <a:tc>
                  <a:txBody>
                    <a:bodyPr/>
                    <a:lstStyle/>
                    <a:p>
                      <a:pPr algn="r" rtl="1"/>
                      <a:r>
                        <a:rPr lang="ar-SA" dirty="0"/>
                        <a:t>رسوم وساطة</a:t>
                      </a:r>
                    </a:p>
                  </a:txBody>
                  <a:tcPr/>
                </a:tc>
                <a:tc>
                  <a:txBody>
                    <a:bodyPr/>
                    <a:lstStyle/>
                    <a:p>
                      <a:pPr rtl="1"/>
                      <a:endParaRPr lang="ar-SA"/>
                    </a:p>
                  </a:txBody>
                  <a:tcPr/>
                </a:tc>
                <a:extLst>
                  <a:ext uri="{0D108BD9-81ED-4DB2-BD59-A6C34878D82A}">
                    <a16:rowId xmlns:a16="http://schemas.microsoft.com/office/drawing/2014/main" val="346543183"/>
                  </a:ext>
                </a:extLst>
              </a:tr>
              <a:tr h="370840">
                <a:tc>
                  <a:txBody>
                    <a:bodyPr/>
                    <a:lstStyle/>
                    <a:p>
                      <a:pPr algn="r" rtl="1"/>
                      <a:r>
                        <a:rPr lang="ar-SA" dirty="0"/>
                        <a:t>اعلانات</a:t>
                      </a:r>
                    </a:p>
                  </a:txBody>
                  <a:tcPr/>
                </a:tc>
                <a:tc>
                  <a:txBody>
                    <a:bodyPr/>
                    <a:lstStyle/>
                    <a:p>
                      <a:pPr rtl="1"/>
                      <a:endParaRPr lang="ar-SA" dirty="0"/>
                    </a:p>
                  </a:txBody>
                  <a:tcPr/>
                </a:tc>
                <a:extLst>
                  <a:ext uri="{0D108BD9-81ED-4DB2-BD59-A6C34878D82A}">
                    <a16:rowId xmlns:a16="http://schemas.microsoft.com/office/drawing/2014/main" val="3023378139"/>
                  </a:ext>
                </a:extLst>
              </a:tr>
            </a:tbl>
          </a:graphicData>
        </a:graphic>
      </p:graphicFrame>
    </p:spTree>
    <p:extLst>
      <p:ext uri="{BB962C8B-B14F-4D97-AF65-F5344CB8AC3E}">
        <p14:creationId xmlns:p14="http://schemas.microsoft.com/office/powerpoint/2010/main" val="3969325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9EAD5895-E365-CAD3-5C86-D15BA946F7EE}"/>
              </a:ext>
            </a:extLst>
          </p:cNvPr>
          <p:cNvPicPr>
            <a:picLocks noChangeAspect="1"/>
          </p:cNvPicPr>
          <p:nvPr/>
        </p:nvPicPr>
        <p:blipFill>
          <a:blip r:embed="rId2"/>
          <a:stretch>
            <a:fillRect/>
          </a:stretch>
        </p:blipFill>
        <p:spPr>
          <a:xfrm>
            <a:off x="2401504" y="1612052"/>
            <a:ext cx="7388992" cy="4115157"/>
          </a:xfrm>
          <a:prstGeom prst="rect">
            <a:avLst/>
          </a:prstGeom>
        </p:spPr>
      </p:pic>
    </p:spTree>
    <p:extLst>
      <p:ext uri="{BB962C8B-B14F-4D97-AF65-F5344CB8AC3E}">
        <p14:creationId xmlns:p14="http://schemas.microsoft.com/office/powerpoint/2010/main" val="40484929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الموارد الرئيسية</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2613025"/>
            <a:ext cx="8595302" cy="3509963"/>
          </a:xfrm>
        </p:spPr>
        <p:txBody>
          <a:bodyPr>
            <a:normAutofit fontScale="85000" lnSpcReduction="10000"/>
          </a:bodyPr>
          <a:lstStyle/>
          <a:p>
            <a:pPr algn="justLow" rtl="1">
              <a:lnSpc>
                <a:spcPct val="150000"/>
              </a:lnSpc>
            </a:pPr>
            <a:r>
              <a:rPr lang="ar-SA" sz="2800" dirty="0">
                <a:latin typeface="Gill Sans MT" pitchFamily="34" charset="0"/>
                <a:cs typeface="GE SS Two Medium" pitchFamily="18" charset="-78"/>
              </a:rPr>
              <a:t>المادية</a:t>
            </a:r>
            <a:r>
              <a:rPr lang="en-US" sz="2800" dirty="0">
                <a:latin typeface="Gill Sans MT" pitchFamily="34" charset="0"/>
                <a:cs typeface="GE SS Two Medium" pitchFamily="18" charset="-78"/>
              </a:rPr>
              <a:t> Physical </a:t>
            </a:r>
            <a:r>
              <a:rPr lang="ar-SA" sz="2800" dirty="0">
                <a:latin typeface="Gill Sans MT" pitchFamily="34" charset="0"/>
                <a:cs typeface="GE SS Two Medium" pitchFamily="18" charset="-78"/>
              </a:rPr>
              <a:t>بنية تحتية وتقنية معلومات ومعامل وأجهزة</a:t>
            </a:r>
          </a:p>
          <a:p>
            <a:pPr algn="justLow" rtl="1">
              <a:lnSpc>
                <a:spcPct val="150000"/>
              </a:lnSpc>
            </a:pPr>
            <a:r>
              <a:rPr lang="ar-SA" sz="2800" dirty="0">
                <a:latin typeface="Gill Sans MT" pitchFamily="34" charset="0"/>
                <a:cs typeface="GE SS Two Medium" pitchFamily="18" charset="-78"/>
              </a:rPr>
              <a:t>الفكرية</a:t>
            </a:r>
            <a:r>
              <a:rPr lang="en-US" sz="2800" dirty="0">
                <a:latin typeface="Gill Sans MT" pitchFamily="34" charset="0"/>
                <a:cs typeface="GE SS Two Medium" pitchFamily="18" charset="-78"/>
              </a:rPr>
              <a:t>Intellectual </a:t>
            </a:r>
            <a:r>
              <a:rPr lang="ar-SA" sz="2800" dirty="0">
                <a:latin typeface="Gill Sans MT" pitchFamily="34" charset="0"/>
                <a:cs typeface="GE SS Two Medium" pitchFamily="18" charset="-78"/>
              </a:rPr>
              <a:t> ملكية فكرية وبراءات اختراع وحقوق تأليف ونشر وقواعد بيانات مثل مايكروسوفت</a:t>
            </a:r>
          </a:p>
          <a:p>
            <a:pPr algn="justLow" rtl="1">
              <a:lnSpc>
                <a:spcPct val="150000"/>
              </a:lnSpc>
            </a:pPr>
            <a:r>
              <a:rPr lang="ar-SA" sz="2800" dirty="0">
                <a:latin typeface="Gill Sans MT" pitchFamily="34" charset="0"/>
                <a:cs typeface="GE SS Two Medium" pitchFamily="18" charset="-78"/>
              </a:rPr>
              <a:t>البشرية </a:t>
            </a:r>
            <a:r>
              <a:rPr lang="en-US" sz="2800" dirty="0">
                <a:latin typeface="Gill Sans MT" pitchFamily="34" charset="0"/>
                <a:cs typeface="GE SS Two Medium" pitchFamily="18" charset="-78"/>
              </a:rPr>
              <a:t>Human</a:t>
            </a:r>
          </a:p>
          <a:p>
            <a:pPr algn="justLow" rtl="1">
              <a:lnSpc>
                <a:spcPct val="150000"/>
              </a:lnSpc>
            </a:pPr>
            <a:r>
              <a:rPr lang="ar-SA" sz="2800" dirty="0">
                <a:latin typeface="Gill Sans MT" pitchFamily="34" charset="0"/>
                <a:cs typeface="GE SS Two Medium" pitchFamily="18" charset="-78"/>
              </a:rPr>
              <a:t>المالية </a:t>
            </a:r>
            <a:r>
              <a:rPr lang="en-US" sz="2800" dirty="0">
                <a:latin typeface="Gill Sans MT" pitchFamily="34" charset="0"/>
                <a:cs typeface="GE SS Two Medium" pitchFamily="18" charset="-78"/>
              </a:rPr>
              <a:t>Financial</a:t>
            </a:r>
          </a:p>
          <a:p>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63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الموارد الرئيسية (تمرين)</a:t>
            </a:r>
            <a:endParaRPr lang="ar-SA" dirty="0"/>
          </a:p>
        </p:txBody>
      </p:sp>
      <p:graphicFrame>
        <p:nvGraphicFramePr>
          <p:cNvPr id="4" name="عنصر نائب للمحتوى 3">
            <a:extLst>
              <a:ext uri="{FF2B5EF4-FFF2-40B4-BE49-F238E27FC236}">
                <a16:creationId xmlns:a16="http://schemas.microsoft.com/office/drawing/2014/main" id="{CC117573-DAD3-7A03-742B-729D9AC2C6CD}"/>
              </a:ext>
            </a:extLst>
          </p:cNvPr>
          <p:cNvGraphicFramePr>
            <a:graphicFrameLocks noGrp="1"/>
          </p:cNvGraphicFramePr>
          <p:nvPr>
            <p:ph idx="1"/>
            <p:extLst>
              <p:ext uri="{D42A27DB-BD31-4B8C-83A1-F6EECF244321}">
                <p14:modId xmlns:p14="http://schemas.microsoft.com/office/powerpoint/2010/main" val="4157031271"/>
              </p:ext>
            </p:extLst>
          </p:nvPr>
        </p:nvGraphicFramePr>
        <p:xfrm>
          <a:off x="4999289" y="2877719"/>
          <a:ext cx="5441950" cy="1854200"/>
        </p:xfrm>
        <a:graphic>
          <a:graphicData uri="http://schemas.openxmlformats.org/drawingml/2006/table">
            <a:tbl>
              <a:tblPr rtl="1" firstRow="1" bandRow="1">
                <a:tableStyleId>{5C22544A-7EE6-4342-B048-85BDC9FD1C3A}</a:tableStyleId>
              </a:tblPr>
              <a:tblGrid>
                <a:gridCol w="2720975">
                  <a:extLst>
                    <a:ext uri="{9D8B030D-6E8A-4147-A177-3AD203B41FA5}">
                      <a16:colId xmlns:a16="http://schemas.microsoft.com/office/drawing/2014/main" val="2681955683"/>
                    </a:ext>
                  </a:extLst>
                </a:gridCol>
                <a:gridCol w="2720975">
                  <a:extLst>
                    <a:ext uri="{9D8B030D-6E8A-4147-A177-3AD203B41FA5}">
                      <a16:colId xmlns:a16="http://schemas.microsoft.com/office/drawing/2014/main" val="182790093"/>
                    </a:ext>
                  </a:extLst>
                </a:gridCol>
              </a:tblGrid>
              <a:tr h="370840">
                <a:tc>
                  <a:txBody>
                    <a:bodyPr/>
                    <a:lstStyle/>
                    <a:p>
                      <a:pPr rtl="1"/>
                      <a:r>
                        <a:rPr lang="ar-SA" dirty="0"/>
                        <a:t>الموارد الرئيسية</a:t>
                      </a:r>
                    </a:p>
                  </a:txBody>
                  <a:tcPr/>
                </a:tc>
                <a:tc>
                  <a:txBody>
                    <a:bodyPr/>
                    <a:lstStyle/>
                    <a:p>
                      <a:pPr rtl="1"/>
                      <a:r>
                        <a:rPr lang="ar-SA" dirty="0"/>
                        <a:t>أمثلة</a:t>
                      </a:r>
                    </a:p>
                  </a:txBody>
                  <a:tcPr/>
                </a:tc>
                <a:extLst>
                  <a:ext uri="{0D108BD9-81ED-4DB2-BD59-A6C34878D82A}">
                    <a16:rowId xmlns:a16="http://schemas.microsoft.com/office/drawing/2014/main" val="3177747531"/>
                  </a:ext>
                </a:extLst>
              </a:tr>
              <a:tr h="370840">
                <a:tc>
                  <a:txBody>
                    <a:bodyPr/>
                    <a:lstStyle/>
                    <a:p>
                      <a:pPr rtl="1"/>
                      <a:r>
                        <a:rPr lang="ar-SA" dirty="0"/>
                        <a:t>البشرية</a:t>
                      </a:r>
                    </a:p>
                  </a:txBody>
                  <a:tcPr/>
                </a:tc>
                <a:tc>
                  <a:txBody>
                    <a:bodyPr/>
                    <a:lstStyle/>
                    <a:p>
                      <a:pPr rtl="1"/>
                      <a:endParaRPr lang="ar-SA"/>
                    </a:p>
                  </a:txBody>
                  <a:tcPr/>
                </a:tc>
                <a:extLst>
                  <a:ext uri="{0D108BD9-81ED-4DB2-BD59-A6C34878D82A}">
                    <a16:rowId xmlns:a16="http://schemas.microsoft.com/office/drawing/2014/main" val="3238266786"/>
                  </a:ext>
                </a:extLst>
              </a:tr>
              <a:tr h="370840">
                <a:tc>
                  <a:txBody>
                    <a:bodyPr/>
                    <a:lstStyle/>
                    <a:p>
                      <a:pPr rtl="1"/>
                      <a:r>
                        <a:rPr lang="ar-SA" dirty="0"/>
                        <a:t>المادية</a:t>
                      </a:r>
                    </a:p>
                  </a:txBody>
                  <a:tcPr/>
                </a:tc>
                <a:tc>
                  <a:txBody>
                    <a:bodyPr/>
                    <a:lstStyle/>
                    <a:p>
                      <a:pPr rtl="1"/>
                      <a:endParaRPr lang="ar-SA"/>
                    </a:p>
                  </a:txBody>
                  <a:tcPr/>
                </a:tc>
                <a:extLst>
                  <a:ext uri="{0D108BD9-81ED-4DB2-BD59-A6C34878D82A}">
                    <a16:rowId xmlns:a16="http://schemas.microsoft.com/office/drawing/2014/main" val="713874374"/>
                  </a:ext>
                </a:extLst>
              </a:tr>
              <a:tr h="370840">
                <a:tc>
                  <a:txBody>
                    <a:bodyPr/>
                    <a:lstStyle/>
                    <a:p>
                      <a:pPr rtl="1"/>
                      <a:r>
                        <a:rPr lang="ar-SA" dirty="0"/>
                        <a:t>المالية</a:t>
                      </a:r>
                    </a:p>
                  </a:txBody>
                  <a:tcPr/>
                </a:tc>
                <a:tc>
                  <a:txBody>
                    <a:bodyPr/>
                    <a:lstStyle/>
                    <a:p>
                      <a:pPr rtl="1"/>
                      <a:endParaRPr lang="ar-SA"/>
                    </a:p>
                  </a:txBody>
                  <a:tcPr/>
                </a:tc>
                <a:extLst>
                  <a:ext uri="{0D108BD9-81ED-4DB2-BD59-A6C34878D82A}">
                    <a16:rowId xmlns:a16="http://schemas.microsoft.com/office/drawing/2014/main" val="2413585863"/>
                  </a:ext>
                </a:extLst>
              </a:tr>
              <a:tr h="370840">
                <a:tc>
                  <a:txBody>
                    <a:bodyPr/>
                    <a:lstStyle/>
                    <a:p>
                      <a:pPr rtl="1"/>
                      <a:r>
                        <a:rPr lang="ar-SA" dirty="0"/>
                        <a:t>الفكرية</a:t>
                      </a:r>
                    </a:p>
                  </a:txBody>
                  <a:tcPr/>
                </a:tc>
                <a:tc>
                  <a:txBody>
                    <a:bodyPr/>
                    <a:lstStyle/>
                    <a:p>
                      <a:pPr rtl="1"/>
                      <a:endParaRPr lang="ar-SA" dirty="0"/>
                    </a:p>
                  </a:txBody>
                  <a:tcPr/>
                </a:tc>
                <a:extLst>
                  <a:ext uri="{0D108BD9-81ED-4DB2-BD59-A6C34878D82A}">
                    <a16:rowId xmlns:a16="http://schemas.microsoft.com/office/drawing/2014/main" val="3302268003"/>
                  </a:ext>
                </a:extLst>
              </a:tr>
            </a:tbl>
          </a:graphicData>
        </a:graphic>
      </p:graphicFrame>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7809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الأنشطة الرئيسية</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2613025"/>
            <a:ext cx="8595302" cy="3509963"/>
          </a:xfrm>
        </p:spPr>
        <p:txBody>
          <a:bodyPr>
            <a:normAutofit/>
          </a:bodyPr>
          <a:lstStyle/>
          <a:p>
            <a:pPr algn="justLow" rtl="1">
              <a:lnSpc>
                <a:spcPct val="150000"/>
              </a:lnSpc>
            </a:pPr>
            <a:r>
              <a:rPr lang="ar-SA" sz="2800" dirty="0">
                <a:latin typeface="Gill Sans MT" pitchFamily="34" charset="0"/>
                <a:cs typeface="GE SS Two Medium" pitchFamily="18" charset="-78"/>
              </a:rPr>
              <a:t>الانتاج</a:t>
            </a:r>
            <a:r>
              <a:rPr lang="en-US" sz="2800" dirty="0">
                <a:latin typeface="Gill Sans MT" pitchFamily="34" charset="0"/>
                <a:cs typeface="GE SS Two Medium" pitchFamily="18" charset="-78"/>
              </a:rPr>
              <a:t> :</a:t>
            </a:r>
            <a:r>
              <a:rPr lang="ar-SA" sz="2800" dirty="0">
                <a:latin typeface="Gill Sans MT" pitchFamily="34" charset="0"/>
                <a:cs typeface="GE SS Two Medium" pitchFamily="18" charset="-78"/>
              </a:rPr>
              <a:t>صنع وبيع وتوريد منتج</a:t>
            </a:r>
          </a:p>
          <a:p>
            <a:pPr algn="justLow" rtl="1">
              <a:lnSpc>
                <a:spcPct val="150000"/>
              </a:lnSpc>
            </a:pPr>
            <a:r>
              <a:rPr lang="ar-SA" sz="2800" dirty="0">
                <a:latin typeface="Gill Sans MT" pitchFamily="34" charset="0"/>
                <a:cs typeface="GE SS Two Medium" pitchFamily="18" charset="-78"/>
              </a:rPr>
              <a:t>حل المشكلات</a:t>
            </a:r>
            <a:r>
              <a:rPr lang="en-US" sz="2800" dirty="0">
                <a:latin typeface="Gill Sans MT" pitchFamily="34" charset="0"/>
                <a:cs typeface="GE SS Two Medium" pitchFamily="18" charset="-78"/>
              </a:rPr>
              <a:t> :</a:t>
            </a:r>
            <a:r>
              <a:rPr lang="ar-SA" sz="2800" dirty="0">
                <a:latin typeface="Gill Sans MT" pitchFamily="34" charset="0"/>
                <a:cs typeface="GE SS Two Medium" pitchFamily="18" charset="-78"/>
              </a:rPr>
              <a:t>استشارات وتدريب</a:t>
            </a:r>
          </a:p>
          <a:p>
            <a:pPr algn="justLow" rtl="1">
              <a:lnSpc>
                <a:spcPct val="150000"/>
              </a:lnSpc>
            </a:pPr>
            <a:r>
              <a:rPr lang="ar-SA" sz="2800" dirty="0">
                <a:latin typeface="Gill Sans MT" pitchFamily="34" charset="0"/>
                <a:cs typeface="GE SS Two Medium" pitchFamily="18" charset="-78"/>
              </a:rPr>
              <a:t>المنصة والشبكة</a:t>
            </a:r>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الأنشطة الرئيسية (تمرين)</a:t>
            </a:r>
            <a:endParaRPr lang="ar-SA" dirty="0"/>
          </a:p>
        </p:txBody>
      </p:sp>
      <p:graphicFrame>
        <p:nvGraphicFramePr>
          <p:cNvPr id="4" name="عنصر نائب للمحتوى 3">
            <a:extLst>
              <a:ext uri="{FF2B5EF4-FFF2-40B4-BE49-F238E27FC236}">
                <a16:creationId xmlns:a16="http://schemas.microsoft.com/office/drawing/2014/main" id="{83A551C2-8844-1E57-CC27-17E2364BDCB2}"/>
              </a:ext>
            </a:extLst>
          </p:cNvPr>
          <p:cNvGraphicFramePr>
            <a:graphicFrameLocks noGrp="1"/>
          </p:cNvGraphicFramePr>
          <p:nvPr>
            <p:ph idx="1"/>
            <p:extLst>
              <p:ext uri="{D42A27DB-BD31-4B8C-83A1-F6EECF244321}">
                <p14:modId xmlns:p14="http://schemas.microsoft.com/office/powerpoint/2010/main" val="2330138026"/>
              </p:ext>
            </p:extLst>
          </p:nvPr>
        </p:nvGraphicFramePr>
        <p:xfrm>
          <a:off x="5011319" y="2901783"/>
          <a:ext cx="5441950" cy="1483360"/>
        </p:xfrm>
        <a:graphic>
          <a:graphicData uri="http://schemas.openxmlformats.org/drawingml/2006/table">
            <a:tbl>
              <a:tblPr rtl="1" firstRow="1" bandRow="1">
                <a:tableStyleId>{5C22544A-7EE6-4342-B048-85BDC9FD1C3A}</a:tableStyleId>
              </a:tblPr>
              <a:tblGrid>
                <a:gridCol w="2720975">
                  <a:extLst>
                    <a:ext uri="{9D8B030D-6E8A-4147-A177-3AD203B41FA5}">
                      <a16:colId xmlns:a16="http://schemas.microsoft.com/office/drawing/2014/main" val="197985678"/>
                    </a:ext>
                  </a:extLst>
                </a:gridCol>
                <a:gridCol w="2720975">
                  <a:extLst>
                    <a:ext uri="{9D8B030D-6E8A-4147-A177-3AD203B41FA5}">
                      <a16:colId xmlns:a16="http://schemas.microsoft.com/office/drawing/2014/main" val="2268780649"/>
                    </a:ext>
                  </a:extLst>
                </a:gridCol>
              </a:tblGrid>
              <a:tr h="370840">
                <a:tc>
                  <a:txBody>
                    <a:bodyPr/>
                    <a:lstStyle/>
                    <a:p>
                      <a:pPr rtl="1"/>
                      <a:r>
                        <a:rPr lang="ar-SA" dirty="0"/>
                        <a:t>الأنشطة الرئيسية</a:t>
                      </a:r>
                    </a:p>
                  </a:txBody>
                  <a:tcPr/>
                </a:tc>
                <a:tc>
                  <a:txBody>
                    <a:bodyPr/>
                    <a:lstStyle/>
                    <a:p>
                      <a:pPr rtl="1"/>
                      <a:r>
                        <a:rPr lang="ar-SA" dirty="0"/>
                        <a:t>أمثلة</a:t>
                      </a:r>
                    </a:p>
                  </a:txBody>
                  <a:tcPr/>
                </a:tc>
                <a:extLst>
                  <a:ext uri="{0D108BD9-81ED-4DB2-BD59-A6C34878D82A}">
                    <a16:rowId xmlns:a16="http://schemas.microsoft.com/office/drawing/2014/main" val="3081813246"/>
                  </a:ext>
                </a:extLst>
              </a:tr>
              <a:tr h="370840">
                <a:tc>
                  <a:txBody>
                    <a:bodyPr/>
                    <a:lstStyle/>
                    <a:p>
                      <a:pPr algn="r" rtl="1"/>
                      <a:r>
                        <a:rPr lang="ar-SA" b="0" u="none" dirty="0">
                          <a:solidFill>
                            <a:schemeClr val="tx1"/>
                          </a:solidFill>
                        </a:rPr>
                        <a:t>الإنتاج</a:t>
                      </a:r>
                    </a:p>
                  </a:txBody>
                  <a:tcPr/>
                </a:tc>
                <a:tc>
                  <a:txBody>
                    <a:bodyPr/>
                    <a:lstStyle/>
                    <a:p>
                      <a:pPr rtl="1"/>
                      <a:endParaRPr lang="ar-SA"/>
                    </a:p>
                  </a:txBody>
                  <a:tcPr/>
                </a:tc>
                <a:extLst>
                  <a:ext uri="{0D108BD9-81ED-4DB2-BD59-A6C34878D82A}">
                    <a16:rowId xmlns:a16="http://schemas.microsoft.com/office/drawing/2014/main" val="2020590123"/>
                  </a:ext>
                </a:extLst>
              </a:tr>
              <a:tr h="370840">
                <a:tc>
                  <a:txBody>
                    <a:bodyPr/>
                    <a:lstStyle/>
                    <a:p>
                      <a:pPr algn="r" rtl="1"/>
                      <a:r>
                        <a:rPr lang="ar-SA" sz="1800" b="0" u="none" dirty="0">
                          <a:solidFill>
                            <a:schemeClr val="tx1"/>
                          </a:solidFill>
                        </a:rPr>
                        <a:t>حل المشكلات</a:t>
                      </a:r>
                      <a:endParaRPr lang="ar-SA" b="0" u="none" dirty="0">
                        <a:solidFill>
                          <a:schemeClr val="tx1"/>
                        </a:solidFill>
                      </a:endParaRPr>
                    </a:p>
                  </a:txBody>
                  <a:tcPr/>
                </a:tc>
                <a:tc>
                  <a:txBody>
                    <a:bodyPr/>
                    <a:lstStyle/>
                    <a:p>
                      <a:pPr rtl="1"/>
                      <a:endParaRPr lang="ar-SA"/>
                    </a:p>
                  </a:txBody>
                  <a:tcPr/>
                </a:tc>
                <a:extLst>
                  <a:ext uri="{0D108BD9-81ED-4DB2-BD59-A6C34878D82A}">
                    <a16:rowId xmlns:a16="http://schemas.microsoft.com/office/drawing/2014/main" val="4216515805"/>
                  </a:ext>
                </a:extLst>
              </a:tr>
              <a:tr h="370840">
                <a:tc>
                  <a:txBody>
                    <a:bodyPr/>
                    <a:lstStyle/>
                    <a:p>
                      <a:pPr algn="r" rtl="1"/>
                      <a:r>
                        <a:rPr lang="ar-SA" b="0" u="none" dirty="0">
                          <a:solidFill>
                            <a:schemeClr val="tx1"/>
                          </a:solidFill>
                        </a:rPr>
                        <a:t> </a:t>
                      </a:r>
                      <a:r>
                        <a:rPr lang="ar-SA" sz="1800" b="0" u="none" dirty="0">
                          <a:solidFill>
                            <a:schemeClr val="tx1"/>
                          </a:solidFill>
                        </a:rPr>
                        <a:t>المنصة</a:t>
                      </a:r>
                      <a:endParaRPr lang="ar-SA" b="0" u="none" dirty="0">
                        <a:solidFill>
                          <a:schemeClr val="tx1"/>
                        </a:solidFill>
                      </a:endParaRPr>
                    </a:p>
                  </a:txBody>
                  <a:tcPr/>
                </a:tc>
                <a:tc>
                  <a:txBody>
                    <a:bodyPr/>
                    <a:lstStyle/>
                    <a:p>
                      <a:pPr rtl="1"/>
                      <a:endParaRPr lang="ar-SA" dirty="0"/>
                    </a:p>
                  </a:txBody>
                  <a:tcPr/>
                </a:tc>
                <a:extLst>
                  <a:ext uri="{0D108BD9-81ED-4DB2-BD59-A6C34878D82A}">
                    <a16:rowId xmlns:a16="http://schemas.microsoft.com/office/drawing/2014/main" val="4015271820"/>
                  </a:ext>
                </a:extLst>
              </a:tr>
            </a:tbl>
          </a:graphicData>
        </a:graphic>
      </p:graphicFrame>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1954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الشراكات الرئيسية</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2018805"/>
            <a:ext cx="8595302" cy="4104183"/>
          </a:xfrm>
        </p:spPr>
        <p:txBody>
          <a:bodyPr>
            <a:normAutofit fontScale="85000" lnSpcReduction="20000"/>
          </a:bodyPr>
          <a:lstStyle/>
          <a:p>
            <a:pPr algn="justLow" rtl="1">
              <a:lnSpc>
                <a:spcPct val="150000"/>
              </a:lnSpc>
              <a:buFont typeface="Wingdings" panose="05000000000000000000" pitchFamily="2" charset="2"/>
              <a:buChar char="§"/>
            </a:pPr>
            <a:r>
              <a:rPr lang="ar-SA" sz="2800" dirty="0">
                <a:latin typeface="Gill Sans MT" pitchFamily="34" charset="0"/>
                <a:cs typeface="GE SS Two Medium" pitchFamily="18" charset="-78"/>
              </a:rPr>
              <a:t>- الشراكات الرئيسية هي التحالفات الاستراتيجية التي لا يوجد تنافس بينها.</a:t>
            </a:r>
          </a:p>
          <a:p>
            <a:pPr rtl="1">
              <a:lnSpc>
                <a:spcPct val="150000"/>
              </a:lnSpc>
            </a:pPr>
            <a:r>
              <a:rPr lang="ar-SA" sz="2800" dirty="0">
                <a:latin typeface="Gill Sans MT" pitchFamily="34" charset="0"/>
                <a:cs typeface="GE SS Two Medium" pitchFamily="18" charset="-78"/>
              </a:rPr>
              <a:t> من أمثلة ذلك:</a:t>
            </a:r>
            <a:br>
              <a:rPr lang="ar-SA" sz="2800" dirty="0">
                <a:latin typeface="Gill Sans MT" pitchFamily="34" charset="0"/>
                <a:cs typeface="GE SS Two Medium" pitchFamily="18" charset="-78"/>
              </a:rPr>
            </a:br>
            <a:r>
              <a:rPr lang="ar-SA" sz="2800" dirty="0">
                <a:latin typeface="Gill Sans MT" pitchFamily="34" charset="0"/>
                <a:cs typeface="GE SS Two Medium" pitchFamily="18" charset="-78"/>
              </a:rPr>
              <a:t> تعاون شراكات استراتيجية بين منشآت متنافسة</a:t>
            </a:r>
            <a:br>
              <a:rPr lang="ar-SA" sz="2800" dirty="0">
                <a:latin typeface="Gill Sans MT" pitchFamily="34" charset="0"/>
                <a:cs typeface="GE SS Two Medium" pitchFamily="18" charset="-78"/>
              </a:rPr>
            </a:br>
            <a:r>
              <a:rPr lang="ar-SA" sz="2800" dirty="0">
                <a:latin typeface="Gill Sans MT" pitchFamily="34" charset="0"/>
                <a:cs typeface="GE SS Two Medium" pitchFamily="18" charset="-78"/>
              </a:rPr>
              <a:t>منشآت تسعى الى تأسيس مشاريع مشتركة</a:t>
            </a:r>
            <a:br>
              <a:rPr lang="ar-SA" sz="2800" dirty="0">
                <a:latin typeface="Gill Sans MT" pitchFamily="34" charset="0"/>
                <a:cs typeface="GE SS Two Medium" pitchFamily="18" charset="-78"/>
              </a:rPr>
            </a:br>
            <a:r>
              <a:rPr lang="ar-SA" sz="2800" dirty="0">
                <a:latin typeface="Gill Sans MT" pitchFamily="34" charset="0"/>
                <a:cs typeface="GE SS Two Medium" pitchFamily="18" charset="-78"/>
              </a:rPr>
              <a:t> تعاون بين مشترين وموردين لضمان إمدادات يعتمد عليها</a:t>
            </a:r>
            <a:br>
              <a:rPr lang="ar-SA" sz="2800" dirty="0">
                <a:latin typeface="Gill Sans MT" pitchFamily="34" charset="0"/>
                <a:cs typeface="GE SS Two Medium" pitchFamily="18" charset="-78"/>
              </a:rPr>
            </a:br>
            <a:r>
              <a:rPr lang="ar-SA" sz="2800" dirty="0">
                <a:latin typeface="Gill Sans MT" pitchFamily="34" charset="0"/>
                <a:cs typeface="GE SS Two Medium" pitchFamily="18" charset="-78"/>
              </a:rPr>
              <a:t> الهيئات والجهات الحكومية الخاصة</a:t>
            </a:r>
            <a:br>
              <a:rPr lang="ar-SA" sz="2800" dirty="0">
                <a:latin typeface="Gill Sans MT" pitchFamily="34" charset="0"/>
                <a:cs typeface="GE SS Two Medium" pitchFamily="18" charset="-78"/>
              </a:rPr>
            </a:br>
            <a:r>
              <a:rPr lang="ar-SA" sz="2800" dirty="0">
                <a:latin typeface="Gill Sans MT" pitchFamily="34" charset="0"/>
                <a:cs typeface="GE SS Two Medium" pitchFamily="18" charset="-78"/>
              </a:rPr>
              <a:t> موزعين</a:t>
            </a: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3949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الشراكات الرئيسية (تابع)</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2018805"/>
            <a:ext cx="8595302" cy="4104183"/>
          </a:xfrm>
        </p:spPr>
        <p:txBody>
          <a:bodyPr>
            <a:normAutofit fontScale="77500" lnSpcReduction="20000"/>
          </a:bodyPr>
          <a:lstStyle/>
          <a:p>
            <a:pPr algn="justLow" rtl="1">
              <a:lnSpc>
                <a:spcPct val="150000"/>
              </a:lnSpc>
            </a:pPr>
            <a:r>
              <a:rPr lang="ar-SA" sz="2800" dirty="0">
                <a:latin typeface="Gill Sans MT" pitchFamily="34" charset="0"/>
                <a:cs typeface="GE SS Two Medium" pitchFamily="18" charset="-78"/>
              </a:rPr>
              <a:t>التحسين واقتصاديات الحجم </a:t>
            </a:r>
            <a:r>
              <a:rPr lang="en-US" sz="2800" dirty="0">
                <a:latin typeface="Gill Sans MT" pitchFamily="34" charset="0"/>
                <a:cs typeface="GE SS Two Medium" pitchFamily="18" charset="-78"/>
              </a:rPr>
              <a:t>Optimization and economy of scale </a:t>
            </a:r>
            <a:r>
              <a:rPr lang="ar-SA" sz="2800" dirty="0">
                <a:latin typeface="Gill Sans MT" pitchFamily="34" charset="0"/>
                <a:cs typeface="GE SS Two Medium" pitchFamily="18" charset="-78"/>
              </a:rPr>
              <a:t>المساعدة في تقديم بعض الخدمات التي تجيدها شركة أخرى  أو استخدام مصادر خارجية أو المشاركة في البنية التحتية والتجهيزات لتخفيض التكاليف </a:t>
            </a:r>
          </a:p>
          <a:p>
            <a:pPr algn="justLow" rtl="1">
              <a:lnSpc>
                <a:spcPct val="150000"/>
              </a:lnSpc>
            </a:pPr>
            <a:r>
              <a:rPr lang="ar-SA" sz="2800" dirty="0">
                <a:latin typeface="Gill Sans MT" pitchFamily="34" charset="0"/>
                <a:cs typeface="GE SS Two Medium" pitchFamily="18" charset="-78"/>
              </a:rPr>
              <a:t>الحصول على موارد وأنشطة معينة </a:t>
            </a:r>
            <a:r>
              <a:rPr lang="en-US" sz="2800" dirty="0">
                <a:latin typeface="Gill Sans MT" pitchFamily="34" charset="0"/>
                <a:cs typeface="GE SS Two Medium" pitchFamily="18" charset="-78"/>
              </a:rPr>
              <a:t>Acquisition of particular resources and activities </a:t>
            </a:r>
          </a:p>
          <a:p>
            <a:pPr algn="justLow" rtl="1">
              <a:lnSpc>
                <a:spcPct val="150000"/>
              </a:lnSpc>
            </a:pPr>
            <a:r>
              <a:rPr lang="ar-SA" sz="2800" dirty="0">
                <a:latin typeface="Gill Sans MT" pitchFamily="34" charset="0"/>
                <a:cs typeface="GE SS Two Medium" pitchFamily="18" charset="-78"/>
              </a:rPr>
              <a:t>توسيع القدرات بالاعتماد على جهات أخرى لتزويدها بموارد معينة أو للقيام بأنشطة محددة (شركات اعاشة أو نقل)</a:t>
            </a:r>
          </a:p>
          <a:p>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5599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الشراكات الرئيسية (تمرين)</a:t>
            </a:r>
            <a:endParaRPr lang="ar-SA" dirty="0"/>
          </a:p>
        </p:txBody>
      </p:sp>
      <p:graphicFrame>
        <p:nvGraphicFramePr>
          <p:cNvPr id="4" name="عنصر نائب للمحتوى 3">
            <a:extLst>
              <a:ext uri="{FF2B5EF4-FFF2-40B4-BE49-F238E27FC236}">
                <a16:creationId xmlns:a16="http://schemas.microsoft.com/office/drawing/2014/main" id="{83A551C2-8844-1E57-CC27-17E2364BDCB2}"/>
              </a:ext>
            </a:extLst>
          </p:cNvPr>
          <p:cNvGraphicFramePr>
            <a:graphicFrameLocks noGrp="1"/>
          </p:cNvGraphicFramePr>
          <p:nvPr>
            <p:ph idx="1"/>
            <p:extLst>
              <p:ext uri="{D42A27DB-BD31-4B8C-83A1-F6EECF244321}">
                <p14:modId xmlns:p14="http://schemas.microsoft.com/office/powerpoint/2010/main" val="1617074127"/>
              </p:ext>
            </p:extLst>
          </p:nvPr>
        </p:nvGraphicFramePr>
        <p:xfrm>
          <a:off x="5011319" y="2901783"/>
          <a:ext cx="5441950" cy="1483360"/>
        </p:xfrm>
        <a:graphic>
          <a:graphicData uri="http://schemas.openxmlformats.org/drawingml/2006/table">
            <a:tbl>
              <a:tblPr rtl="1" firstRow="1" bandRow="1">
                <a:tableStyleId>{5C22544A-7EE6-4342-B048-85BDC9FD1C3A}</a:tableStyleId>
              </a:tblPr>
              <a:tblGrid>
                <a:gridCol w="2720975">
                  <a:extLst>
                    <a:ext uri="{9D8B030D-6E8A-4147-A177-3AD203B41FA5}">
                      <a16:colId xmlns:a16="http://schemas.microsoft.com/office/drawing/2014/main" val="197985678"/>
                    </a:ext>
                  </a:extLst>
                </a:gridCol>
                <a:gridCol w="2720975">
                  <a:extLst>
                    <a:ext uri="{9D8B030D-6E8A-4147-A177-3AD203B41FA5}">
                      <a16:colId xmlns:a16="http://schemas.microsoft.com/office/drawing/2014/main" val="2268780649"/>
                    </a:ext>
                  </a:extLst>
                </a:gridCol>
              </a:tblGrid>
              <a:tr h="370840">
                <a:tc>
                  <a:txBody>
                    <a:bodyPr/>
                    <a:lstStyle/>
                    <a:p>
                      <a:pPr rtl="1"/>
                      <a:r>
                        <a:rPr lang="ar-SA" dirty="0"/>
                        <a:t>الشراكات الرئيسية</a:t>
                      </a:r>
                    </a:p>
                  </a:txBody>
                  <a:tcPr/>
                </a:tc>
                <a:tc>
                  <a:txBody>
                    <a:bodyPr/>
                    <a:lstStyle/>
                    <a:p>
                      <a:pPr rtl="1"/>
                      <a:r>
                        <a:rPr lang="ar-SA" dirty="0"/>
                        <a:t>أمثلة</a:t>
                      </a:r>
                    </a:p>
                  </a:txBody>
                  <a:tcPr/>
                </a:tc>
                <a:extLst>
                  <a:ext uri="{0D108BD9-81ED-4DB2-BD59-A6C34878D82A}">
                    <a16:rowId xmlns:a16="http://schemas.microsoft.com/office/drawing/2014/main" val="3081813246"/>
                  </a:ext>
                </a:extLst>
              </a:tr>
              <a:tr h="370840">
                <a:tc>
                  <a:txBody>
                    <a:bodyPr/>
                    <a:lstStyle/>
                    <a:p>
                      <a:pPr algn="r" rtl="1"/>
                      <a:endParaRPr lang="ar-SA" b="0" u="none" dirty="0">
                        <a:solidFill>
                          <a:schemeClr val="tx1"/>
                        </a:solidFill>
                      </a:endParaRPr>
                    </a:p>
                  </a:txBody>
                  <a:tcPr/>
                </a:tc>
                <a:tc>
                  <a:txBody>
                    <a:bodyPr/>
                    <a:lstStyle/>
                    <a:p>
                      <a:pPr rtl="1"/>
                      <a:endParaRPr lang="ar-SA" dirty="0"/>
                    </a:p>
                  </a:txBody>
                  <a:tcPr/>
                </a:tc>
                <a:extLst>
                  <a:ext uri="{0D108BD9-81ED-4DB2-BD59-A6C34878D82A}">
                    <a16:rowId xmlns:a16="http://schemas.microsoft.com/office/drawing/2014/main" val="2020590123"/>
                  </a:ext>
                </a:extLst>
              </a:tr>
              <a:tr h="370840">
                <a:tc>
                  <a:txBody>
                    <a:bodyPr/>
                    <a:lstStyle/>
                    <a:p>
                      <a:pPr algn="r" rtl="1"/>
                      <a:endParaRPr lang="ar-SA" b="0" u="none" dirty="0">
                        <a:solidFill>
                          <a:schemeClr val="tx1"/>
                        </a:solidFill>
                      </a:endParaRPr>
                    </a:p>
                  </a:txBody>
                  <a:tcPr/>
                </a:tc>
                <a:tc>
                  <a:txBody>
                    <a:bodyPr/>
                    <a:lstStyle/>
                    <a:p>
                      <a:pPr rtl="1"/>
                      <a:endParaRPr lang="ar-SA"/>
                    </a:p>
                  </a:txBody>
                  <a:tcPr/>
                </a:tc>
                <a:extLst>
                  <a:ext uri="{0D108BD9-81ED-4DB2-BD59-A6C34878D82A}">
                    <a16:rowId xmlns:a16="http://schemas.microsoft.com/office/drawing/2014/main" val="4216515805"/>
                  </a:ext>
                </a:extLst>
              </a:tr>
              <a:tr h="370840">
                <a:tc>
                  <a:txBody>
                    <a:bodyPr/>
                    <a:lstStyle/>
                    <a:p>
                      <a:pPr algn="r" rtl="1"/>
                      <a:r>
                        <a:rPr lang="ar-SA" b="0" u="none" dirty="0">
                          <a:solidFill>
                            <a:schemeClr val="tx1"/>
                          </a:solidFill>
                        </a:rPr>
                        <a:t> </a:t>
                      </a:r>
                    </a:p>
                  </a:txBody>
                  <a:tcPr/>
                </a:tc>
                <a:tc>
                  <a:txBody>
                    <a:bodyPr/>
                    <a:lstStyle/>
                    <a:p>
                      <a:pPr rtl="1"/>
                      <a:endParaRPr lang="ar-SA" dirty="0"/>
                    </a:p>
                  </a:txBody>
                  <a:tcPr/>
                </a:tc>
                <a:extLst>
                  <a:ext uri="{0D108BD9-81ED-4DB2-BD59-A6C34878D82A}">
                    <a16:rowId xmlns:a16="http://schemas.microsoft.com/office/drawing/2014/main" val="4015271820"/>
                  </a:ext>
                </a:extLst>
              </a:tr>
            </a:tbl>
          </a:graphicData>
        </a:graphic>
      </p:graphicFrame>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5618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هيكل التكاليف</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2018805"/>
            <a:ext cx="8595302" cy="4104183"/>
          </a:xfrm>
        </p:spPr>
        <p:txBody>
          <a:bodyPr>
            <a:normAutofit/>
          </a:bodyPr>
          <a:lstStyle/>
          <a:p>
            <a:pPr algn="justLow" rtl="1">
              <a:lnSpc>
                <a:spcPct val="150000"/>
              </a:lnSpc>
              <a:buFont typeface="Wingdings" panose="05000000000000000000" pitchFamily="2" charset="2"/>
              <a:buChar char="§"/>
            </a:pPr>
            <a:r>
              <a:rPr lang="ar-SA" sz="2800" dirty="0">
                <a:latin typeface="Gill Sans MT" pitchFamily="34" charset="0"/>
                <a:cs typeface="GE SS Two Medium" pitchFamily="18" charset="-78"/>
              </a:rPr>
              <a:t> تكاليف ثابتة </a:t>
            </a:r>
            <a:r>
              <a:rPr lang="en-US" sz="2800" dirty="0">
                <a:latin typeface="Gill Sans MT" pitchFamily="34" charset="0"/>
                <a:cs typeface="GE SS Two Medium" pitchFamily="18" charset="-78"/>
              </a:rPr>
              <a:t>Fixed Costs : </a:t>
            </a:r>
            <a:r>
              <a:rPr lang="ar-SA" sz="2800" dirty="0">
                <a:latin typeface="Gill Sans MT" pitchFamily="34" charset="0"/>
                <a:cs typeface="GE SS Two Medium" pitchFamily="18" charset="-78"/>
              </a:rPr>
              <a:t> هي التكاليف الأساسية لبداية المشروع ولا تتغير بحجم الإنتاج </a:t>
            </a:r>
          </a:p>
          <a:p>
            <a:pPr algn="justLow" rtl="1">
              <a:lnSpc>
                <a:spcPct val="150000"/>
              </a:lnSpc>
              <a:buFont typeface="Wingdings" panose="05000000000000000000" pitchFamily="2" charset="2"/>
              <a:buChar char="§"/>
            </a:pPr>
            <a:r>
              <a:rPr lang="ar-SA" sz="2800" dirty="0">
                <a:latin typeface="Gill Sans MT" pitchFamily="34" charset="0"/>
                <a:cs typeface="GE SS Two Medium" pitchFamily="18" charset="-78"/>
              </a:rPr>
              <a:t> تكاليف متغيرة </a:t>
            </a:r>
            <a:r>
              <a:rPr lang="en-US" sz="2800" dirty="0">
                <a:latin typeface="Gill Sans MT" pitchFamily="34" charset="0"/>
                <a:cs typeface="GE SS Two Medium" pitchFamily="18" charset="-78"/>
              </a:rPr>
              <a:t>Variable costs :</a:t>
            </a:r>
            <a:r>
              <a:rPr lang="ar-SA" sz="2800" dirty="0">
                <a:latin typeface="Gill Sans MT" pitchFamily="34" charset="0"/>
                <a:cs typeface="GE SS Two Medium" pitchFamily="18" charset="-78"/>
              </a:rPr>
              <a:t> هي التكاليف الي تتغير مع التغيير في حجم الانتاج</a:t>
            </a:r>
          </a:p>
          <a:p>
            <a:pPr algn="justLow" rtl="1">
              <a:lnSpc>
                <a:spcPct val="150000"/>
              </a:lnSpc>
              <a:buFont typeface="Wingdings" panose="05000000000000000000" pitchFamily="2" charset="2"/>
              <a:buChar char="§"/>
            </a:pPr>
            <a:endParaRPr lang="ar-SA" sz="2800" dirty="0">
              <a:latin typeface="Gill Sans MT" pitchFamily="34" charset="0"/>
              <a:cs typeface="GE SS Two Medium" pitchFamily="18" charset="-78"/>
            </a:endParaRPr>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6843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هيكل التكاليف (تمرين)</a:t>
            </a:r>
            <a:endParaRPr lang="ar-SA" dirty="0"/>
          </a:p>
        </p:txBody>
      </p:sp>
      <p:graphicFrame>
        <p:nvGraphicFramePr>
          <p:cNvPr id="4" name="عنصر نائب للمحتوى 3">
            <a:extLst>
              <a:ext uri="{FF2B5EF4-FFF2-40B4-BE49-F238E27FC236}">
                <a16:creationId xmlns:a16="http://schemas.microsoft.com/office/drawing/2014/main" id="{83A551C2-8844-1E57-CC27-17E2364BDCB2}"/>
              </a:ext>
            </a:extLst>
          </p:cNvPr>
          <p:cNvGraphicFramePr>
            <a:graphicFrameLocks noGrp="1"/>
          </p:cNvGraphicFramePr>
          <p:nvPr>
            <p:ph idx="1"/>
            <p:extLst>
              <p:ext uri="{D42A27DB-BD31-4B8C-83A1-F6EECF244321}">
                <p14:modId xmlns:p14="http://schemas.microsoft.com/office/powerpoint/2010/main" val="2799008909"/>
              </p:ext>
            </p:extLst>
          </p:nvPr>
        </p:nvGraphicFramePr>
        <p:xfrm>
          <a:off x="5011319" y="2901783"/>
          <a:ext cx="5441950" cy="1112520"/>
        </p:xfrm>
        <a:graphic>
          <a:graphicData uri="http://schemas.openxmlformats.org/drawingml/2006/table">
            <a:tbl>
              <a:tblPr rtl="1" firstRow="1" bandRow="1">
                <a:tableStyleId>{5C22544A-7EE6-4342-B048-85BDC9FD1C3A}</a:tableStyleId>
              </a:tblPr>
              <a:tblGrid>
                <a:gridCol w="3065880">
                  <a:extLst>
                    <a:ext uri="{9D8B030D-6E8A-4147-A177-3AD203B41FA5}">
                      <a16:colId xmlns:a16="http://schemas.microsoft.com/office/drawing/2014/main" val="197985678"/>
                    </a:ext>
                  </a:extLst>
                </a:gridCol>
                <a:gridCol w="2376070">
                  <a:extLst>
                    <a:ext uri="{9D8B030D-6E8A-4147-A177-3AD203B41FA5}">
                      <a16:colId xmlns:a16="http://schemas.microsoft.com/office/drawing/2014/main" val="2268780649"/>
                    </a:ext>
                  </a:extLst>
                </a:gridCol>
              </a:tblGrid>
              <a:tr h="370840">
                <a:tc>
                  <a:txBody>
                    <a:bodyPr/>
                    <a:lstStyle/>
                    <a:p>
                      <a:pPr rtl="1"/>
                      <a:r>
                        <a:rPr lang="ar-SA" dirty="0"/>
                        <a:t>التكاليف</a:t>
                      </a:r>
                    </a:p>
                  </a:txBody>
                  <a:tcPr/>
                </a:tc>
                <a:tc>
                  <a:txBody>
                    <a:bodyPr/>
                    <a:lstStyle/>
                    <a:p>
                      <a:pPr rtl="1"/>
                      <a:r>
                        <a:rPr lang="ar-SA" dirty="0"/>
                        <a:t>أمثلة</a:t>
                      </a:r>
                    </a:p>
                  </a:txBody>
                  <a:tcPr/>
                </a:tc>
                <a:extLst>
                  <a:ext uri="{0D108BD9-81ED-4DB2-BD59-A6C34878D82A}">
                    <a16:rowId xmlns:a16="http://schemas.microsoft.com/office/drawing/2014/main" val="3081813246"/>
                  </a:ext>
                </a:extLst>
              </a:tr>
              <a:tr h="370840">
                <a:tc>
                  <a:txBody>
                    <a:bodyPr/>
                    <a:lstStyle/>
                    <a:p>
                      <a:pPr algn="r" rtl="1"/>
                      <a:r>
                        <a:rPr lang="ar-SA" b="0" u="none" dirty="0">
                          <a:solidFill>
                            <a:schemeClr val="tx1"/>
                          </a:solidFill>
                        </a:rPr>
                        <a:t>1- </a:t>
                      </a:r>
                      <a:r>
                        <a:rPr lang="ar-SA" sz="1800" b="1" u="none" dirty="0">
                          <a:solidFill>
                            <a:schemeClr val="tx1"/>
                          </a:solidFill>
                        </a:rPr>
                        <a:t> تكاليف ثابتة </a:t>
                      </a:r>
                      <a:r>
                        <a:rPr lang="ar-SA" sz="1800" b="1" u="none" dirty="0" err="1">
                          <a:solidFill>
                            <a:schemeClr val="tx1"/>
                          </a:solidFill>
                        </a:rPr>
                        <a:t>Fixed</a:t>
                      </a:r>
                      <a:r>
                        <a:rPr lang="ar-SA" sz="1800" b="1" u="none" dirty="0">
                          <a:solidFill>
                            <a:schemeClr val="tx1"/>
                          </a:solidFill>
                        </a:rPr>
                        <a:t> </a:t>
                      </a:r>
                      <a:r>
                        <a:rPr lang="ar-SA" sz="1800" b="1" u="none" dirty="0" err="1">
                          <a:solidFill>
                            <a:schemeClr val="tx1"/>
                          </a:solidFill>
                        </a:rPr>
                        <a:t>Costs</a:t>
                      </a:r>
                      <a:r>
                        <a:rPr lang="ar-SA" sz="1800" b="1" u="none" dirty="0">
                          <a:solidFill>
                            <a:schemeClr val="tx1"/>
                          </a:solidFill>
                        </a:rPr>
                        <a:t> </a:t>
                      </a:r>
                      <a:endParaRPr lang="ar-SA" b="0" u="none" dirty="0">
                        <a:solidFill>
                          <a:schemeClr val="tx1"/>
                        </a:solidFill>
                      </a:endParaRPr>
                    </a:p>
                  </a:txBody>
                  <a:tcPr/>
                </a:tc>
                <a:tc>
                  <a:txBody>
                    <a:bodyPr/>
                    <a:lstStyle/>
                    <a:p>
                      <a:pPr rtl="1"/>
                      <a:endParaRPr lang="ar-SA" dirty="0"/>
                    </a:p>
                  </a:txBody>
                  <a:tcPr/>
                </a:tc>
                <a:extLst>
                  <a:ext uri="{0D108BD9-81ED-4DB2-BD59-A6C34878D82A}">
                    <a16:rowId xmlns:a16="http://schemas.microsoft.com/office/drawing/2014/main" val="2020590123"/>
                  </a:ext>
                </a:extLst>
              </a:tr>
              <a:tr h="370840">
                <a:tc>
                  <a:txBody>
                    <a:bodyPr/>
                    <a:lstStyle/>
                    <a:p>
                      <a:pPr algn="r" rtl="1"/>
                      <a:r>
                        <a:rPr lang="ar-SA" b="0" u="none" dirty="0">
                          <a:solidFill>
                            <a:schemeClr val="tx1"/>
                          </a:solidFill>
                        </a:rPr>
                        <a:t>2- </a:t>
                      </a:r>
                      <a:r>
                        <a:rPr lang="ar-SA" sz="1800" b="1" u="none" dirty="0">
                          <a:solidFill>
                            <a:schemeClr val="tx1"/>
                          </a:solidFill>
                        </a:rPr>
                        <a:t>تكاليف متغيرة </a:t>
                      </a:r>
                      <a:r>
                        <a:rPr lang="ar-SA" sz="1800" b="1" u="none" dirty="0" err="1">
                          <a:solidFill>
                            <a:schemeClr val="tx1"/>
                          </a:solidFill>
                        </a:rPr>
                        <a:t>Variable</a:t>
                      </a:r>
                      <a:r>
                        <a:rPr lang="ar-SA" sz="1800" b="1" u="none" dirty="0">
                          <a:solidFill>
                            <a:schemeClr val="tx1"/>
                          </a:solidFill>
                        </a:rPr>
                        <a:t> </a:t>
                      </a:r>
                      <a:r>
                        <a:rPr lang="ar-SA" sz="1800" b="1" u="none" dirty="0" err="1">
                          <a:solidFill>
                            <a:schemeClr val="tx1"/>
                          </a:solidFill>
                        </a:rPr>
                        <a:t>costs</a:t>
                      </a:r>
                      <a:endParaRPr lang="ar-SA" b="0" u="none" dirty="0">
                        <a:solidFill>
                          <a:schemeClr val="tx1"/>
                        </a:solidFill>
                      </a:endParaRPr>
                    </a:p>
                  </a:txBody>
                  <a:tcPr/>
                </a:tc>
                <a:tc>
                  <a:txBody>
                    <a:bodyPr/>
                    <a:lstStyle/>
                    <a:p>
                      <a:pPr rtl="1"/>
                      <a:endParaRPr lang="ar-SA" dirty="0"/>
                    </a:p>
                  </a:txBody>
                  <a:tcPr/>
                </a:tc>
                <a:extLst>
                  <a:ext uri="{0D108BD9-81ED-4DB2-BD59-A6C34878D82A}">
                    <a16:rowId xmlns:a16="http://schemas.microsoft.com/office/drawing/2014/main" val="4216515805"/>
                  </a:ext>
                </a:extLst>
              </a:tr>
            </a:tbl>
          </a:graphicData>
        </a:graphic>
      </p:graphicFrame>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5022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681037"/>
            <a:ext cx="6136849" cy="1009651"/>
          </a:xfrm>
        </p:spPr>
        <p:txBody>
          <a:bodyPr/>
          <a:lstStyle/>
          <a:p>
            <a:pPr algn="ctr"/>
            <a:r>
              <a:rPr lang="ar-SA" sz="3200" dirty="0"/>
              <a:t>نموذج العمل</a:t>
            </a:r>
            <a:endParaRPr lang="ar-SA" dirty="0"/>
          </a:p>
        </p:txBody>
      </p:sp>
      <p:pic>
        <p:nvPicPr>
          <p:cNvPr id="3" name="صورة 2">
            <a:extLst>
              <a:ext uri="{FF2B5EF4-FFF2-40B4-BE49-F238E27FC236}">
                <a16:creationId xmlns:a16="http://schemas.microsoft.com/office/drawing/2014/main" id="{5C6E6E72-B43B-357F-84D9-BC11EBF1DE1A}"/>
              </a:ext>
            </a:extLst>
          </p:cNvPr>
          <p:cNvPicPr>
            <a:picLocks noChangeAspect="1"/>
          </p:cNvPicPr>
          <p:nvPr/>
        </p:nvPicPr>
        <p:blipFill>
          <a:blip r:embed="rId2"/>
          <a:stretch>
            <a:fillRect/>
          </a:stretch>
        </p:blipFill>
        <p:spPr>
          <a:xfrm>
            <a:off x="818147" y="1909725"/>
            <a:ext cx="10984831" cy="4261473"/>
          </a:xfrm>
          <a:prstGeom prst="rect">
            <a:avLst/>
          </a:prstGeom>
        </p:spPr>
      </p:pic>
    </p:spTree>
    <p:extLst>
      <p:ext uri="{BB962C8B-B14F-4D97-AF65-F5344CB8AC3E}">
        <p14:creationId xmlns:p14="http://schemas.microsoft.com/office/powerpoint/2010/main" val="2795289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نسبة ذوي الابداع</a:t>
            </a:r>
            <a:r>
              <a:rPr lang="ar-SA" dirty="0">
                <a:latin typeface="Gill Sans MT" pitchFamily="34" charset="0"/>
                <a:cs typeface="GE SS Two Medium" pitchFamily="18" charset="-78"/>
              </a:rPr>
              <a:t> العالي</a:t>
            </a:r>
            <a:br>
              <a:rPr lang="ar-SA" sz="3200" dirty="0">
                <a:latin typeface="Gill Sans MT" pitchFamily="34" charset="0"/>
                <a:cs typeface="GE SS Two Medium" pitchFamily="18" charset="-78"/>
              </a:rPr>
            </a:br>
            <a:endParaRPr lang="ar-SA" dirty="0"/>
          </a:p>
        </p:txBody>
      </p:sp>
      <p:pic>
        <p:nvPicPr>
          <p:cNvPr id="4" name="صورة 3">
            <a:extLst>
              <a:ext uri="{FF2B5EF4-FFF2-40B4-BE49-F238E27FC236}">
                <a16:creationId xmlns:a16="http://schemas.microsoft.com/office/drawing/2014/main" id="{C54ACCC9-8D91-F36D-8023-AAF6B9559642}"/>
              </a:ext>
            </a:extLst>
          </p:cNvPr>
          <p:cNvPicPr>
            <a:picLocks noChangeAspect="1"/>
          </p:cNvPicPr>
          <p:nvPr/>
        </p:nvPicPr>
        <p:blipFill>
          <a:blip r:embed="rId2"/>
          <a:stretch>
            <a:fillRect/>
          </a:stretch>
        </p:blipFill>
        <p:spPr>
          <a:xfrm>
            <a:off x="-127934" y="1690688"/>
            <a:ext cx="4426802" cy="4120284"/>
          </a:xfrm>
          <a:prstGeom prst="rect">
            <a:avLst/>
          </a:prstGeom>
        </p:spPr>
      </p:pic>
      <p:graphicFrame>
        <p:nvGraphicFramePr>
          <p:cNvPr id="7" name="جدول 6">
            <a:extLst>
              <a:ext uri="{FF2B5EF4-FFF2-40B4-BE49-F238E27FC236}">
                <a16:creationId xmlns:a16="http://schemas.microsoft.com/office/drawing/2014/main" id="{A34E59B5-478C-1E6B-EE58-9D95256CDD74}"/>
              </a:ext>
            </a:extLst>
          </p:cNvPr>
          <p:cNvGraphicFramePr>
            <a:graphicFrameLocks noGrp="1"/>
          </p:cNvGraphicFramePr>
          <p:nvPr>
            <p:extLst>
              <p:ext uri="{D42A27DB-BD31-4B8C-83A1-F6EECF244321}">
                <p14:modId xmlns:p14="http://schemas.microsoft.com/office/powerpoint/2010/main" val="2303969882"/>
              </p:ext>
            </p:extLst>
          </p:nvPr>
        </p:nvGraphicFramePr>
        <p:xfrm>
          <a:off x="4523874" y="2531630"/>
          <a:ext cx="7010400" cy="2942740"/>
        </p:xfrm>
        <a:graphic>
          <a:graphicData uri="http://schemas.openxmlformats.org/drawingml/2006/table">
            <a:tbl>
              <a:tblPr rtl="1" firstRow="1" bandRow="1"/>
              <a:tblGrid>
                <a:gridCol w="3505200">
                  <a:extLst>
                    <a:ext uri="{9D8B030D-6E8A-4147-A177-3AD203B41FA5}">
                      <a16:colId xmlns:a16="http://schemas.microsoft.com/office/drawing/2014/main" val="595045558"/>
                    </a:ext>
                  </a:extLst>
                </a:gridCol>
                <a:gridCol w="3505200">
                  <a:extLst>
                    <a:ext uri="{9D8B030D-6E8A-4147-A177-3AD203B41FA5}">
                      <a16:colId xmlns:a16="http://schemas.microsoft.com/office/drawing/2014/main" val="3620322880"/>
                    </a:ext>
                  </a:extLst>
                </a:gridCol>
              </a:tblGrid>
              <a:tr h="588548">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2700" dirty="0">
                          <a:solidFill>
                            <a:schemeClr val="tx1"/>
                          </a:solidFill>
                        </a:rPr>
                        <a:t>العمر</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2700" dirty="0">
                          <a:solidFill>
                            <a:schemeClr val="tx1"/>
                          </a:solidFill>
                        </a:rPr>
                        <a:t>نسبة ذوي الابداع العالي</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val="1371696293"/>
                  </a:ext>
                </a:extLst>
              </a:tr>
              <a:tr h="588548">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700" dirty="0">
                          <a:solidFill>
                            <a:schemeClr val="tx1"/>
                          </a:solidFill>
                        </a:rPr>
                        <a:t>5 سنوات</a:t>
                      </a:r>
                    </a:p>
                  </a:txBody>
                  <a:tcPr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700" dirty="0" err="1">
                          <a:solidFill>
                            <a:schemeClr val="tx1"/>
                          </a:solidFill>
                        </a:rPr>
                        <a:t>90%</a:t>
                      </a:r>
                      <a:endParaRPr lang="ar-SA" sz="2700" dirty="0">
                        <a:solidFill>
                          <a:schemeClr val="tx1"/>
                        </a:solidFill>
                      </a:endParaRPr>
                    </a:p>
                  </a:txBody>
                  <a:tcPr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2419970995"/>
                  </a:ext>
                </a:extLst>
              </a:tr>
              <a:tr h="588548">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700" dirty="0">
                          <a:solidFill>
                            <a:schemeClr val="tx1"/>
                          </a:solidFill>
                        </a:rPr>
                        <a:t>7 سنوات</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700" dirty="0" err="1">
                          <a:solidFill>
                            <a:schemeClr val="tx1"/>
                          </a:solidFill>
                        </a:rPr>
                        <a:t>10%</a:t>
                      </a:r>
                      <a:endParaRPr lang="ar-SA" sz="27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209304041"/>
                  </a:ext>
                </a:extLst>
              </a:tr>
              <a:tr h="588548">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700" dirty="0">
                          <a:solidFill>
                            <a:schemeClr val="tx1"/>
                          </a:solidFill>
                        </a:rPr>
                        <a:t>8 سنوات</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700" dirty="0" err="1">
                          <a:solidFill>
                            <a:schemeClr val="tx1"/>
                          </a:solidFill>
                        </a:rPr>
                        <a:t>2%</a:t>
                      </a:r>
                      <a:endParaRPr lang="ar-SA" sz="27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2900342251"/>
                  </a:ext>
                </a:extLst>
              </a:tr>
              <a:tr h="588548">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700" dirty="0">
                          <a:solidFill>
                            <a:schemeClr val="tx1"/>
                          </a:solidFill>
                        </a:rPr>
                        <a:t>45 سنة</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700" dirty="0" err="1">
                          <a:solidFill>
                            <a:schemeClr val="tx1"/>
                          </a:solidFill>
                        </a:rPr>
                        <a:t>2%</a:t>
                      </a:r>
                      <a:endParaRPr lang="ar-SA" sz="27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575989737"/>
                  </a:ext>
                </a:extLst>
              </a:tr>
            </a:tbl>
          </a:graphicData>
        </a:graphic>
      </p:graphicFrame>
    </p:spTree>
    <p:extLst>
      <p:ext uri="{BB962C8B-B14F-4D97-AF65-F5344CB8AC3E}">
        <p14:creationId xmlns:p14="http://schemas.microsoft.com/office/powerpoint/2010/main" val="341344583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تجربة العميل</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09863" y="2613025"/>
            <a:ext cx="11272339" cy="3509963"/>
          </a:xfrm>
        </p:spPr>
        <p:txBody>
          <a:bodyPr>
            <a:normAutofit/>
          </a:bodyPr>
          <a:lstStyle/>
          <a:p>
            <a:pPr algn="r" rtl="1"/>
            <a:r>
              <a:rPr lang="ar-SA" dirty="0">
                <a:latin typeface="Gill Sans MT" pitchFamily="34" charset="0"/>
                <a:cs typeface="GE SS Two Medium" pitchFamily="18" charset="-78"/>
              </a:rPr>
              <a:t>هي التأكد من جودة الخدمات أو المنتجات التي تقدمها من خلال قياس مدى الرضا في كافة مراحل رحلة العميل والعمل على تحسينها وتطويرها</a:t>
            </a:r>
          </a:p>
          <a:p>
            <a:pPr algn="r" rtl="1"/>
            <a:r>
              <a:rPr lang="ar-SA" dirty="0">
                <a:latin typeface="Gill Sans MT" pitchFamily="34" charset="0"/>
                <a:cs typeface="GE SS Two Medium" pitchFamily="18" charset="-78"/>
              </a:rPr>
              <a:t>ويتم تعريف تجربة العميل من خلال التفاعلات والتجارب التي يمتلكها العميل طوال رحلته بأكملها من أول اتصال الى أن يصبح عميلاً سعيداً ومخلصاُ</a:t>
            </a:r>
          </a:p>
          <a:p>
            <a:pPr algn="r" rtl="1"/>
            <a:r>
              <a:rPr lang="ar-SA" dirty="0">
                <a:latin typeface="Gill Sans MT" pitchFamily="34" charset="0"/>
                <a:cs typeface="GE SS Two Medium" pitchFamily="18" charset="-78"/>
              </a:rPr>
              <a:t>العميل الذي يتمتع بتجربة إيجابية مع المنظمة من المرجح أن يصبح عميلاً متكررا ومخلصاً</a:t>
            </a:r>
          </a:p>
        </p:txBody>
      </p:sp>
    </p:spTree>
    <p:extLst>
      <p:ext uri="{BB962C8B-B14F-4D97-AF65-F5344CB8AC3E}">
        <p14:creationId xmlns:p14="http://schemas.microsoft.com/office/powerpoint/2010/main" val="13530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مراحل قياس تجربة العميل</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300789" y="2613025"/>
            <a:ext cx="11681413" cy="3509963"/>
          </a:xfrm>
        </p:spPr>
        <p:txBody>
          <a:bodyPr>
            <a:normAutofit fontScale="92500" lnSpcReduction="20000"/>
          </a:bodyPr>
          <a:lstStyle/>
          <a:p>
            <a:pPr algn="r" rtl="1"/>
            <a:r>
              <a:rPr lang="ar-SA" dirty="0">
                <a:latin typeface="Gill Sans MT" pitchFamily="34" charset="0"/>
                <a:cs typeface="GE SS Two Medium" pitchFamily="18" charset="-78"/>
              </a:rPr>
              <a:t>التخطيط (تحديد نطاق دراسة رضا العميل وتحديد أدوات القياس التي سيتم استخدامها ووضع خطة التنفيذ).</a:t>
            </a:r>
          </a:p>
          <a:p>
            <a:pPr algn="r" rtl="1"/>
            <a:r>
              <a:rPr lang="ar-SA" dirty="0">
                <a:latin typeface="Gill Sans MT" pitchFamily="34" charset="0"/>
                <a:cs typeface="GE SS Two Medium" pitchFamily="18" charset="-78"/>
              </a:rPr>
              <a:t>القياس (استخدام الاستبيانات والمتسوق الخفي ومجموعات التركيز وفق ما يتم التخطيط له).</a:t>
            </a:r>
          </a:p>
          <a:p>
            <a:pPr algn="r" rtl="1"/>
            <a:r>
              <a:rPr lang="ar-SA" dirty="0">
                <a:latin typeface="Gill Sans MT" pitchFamily="34" charset="0"/>
                <a:cs typeface="GE SS Two Medium" pitchFamily="18" charset="-78"/>
              </a:rPr>
              <a:t>التحليل (معالجة ملاحظات العملاء واجراء التحليلات لاستخلاص رؤى عميقة عن انطباعات العملاء حول الخدمة).</a:t>
            </a:r>
          </a:p>
          <a:p>
            <a:pPr algn="r" rtl="1"/>
            <a:r>
              <a:rPr lang="ar-SA" dirty="0">
                <a:latin typeface="Gill Sans MT" pitchFamily="34" charset="0"/>
                <a:cs typeface="GE SS Two Medium" pitchFamily="18" charset="-78"/>
              </a:rPr>
              <a:t>اعداد التقارير (اعداد تقارير تسلط الضوء على النتائج الكمية والنوعية وتتضمن تمثيلاً بيانياً وتلخيصاً للبيانات).</a:t>
            </a:r>
          </a:p>
          <a:p>
            <a:pPr algn="r" rtl="1"/>
            <a:r>
              <a:rPr lang="ar-SA" dirty="0">
                <a:latin typeface="Gill Sans MT" pitchFamily="34" charset="0"/>
                <a:cs typeface="GE SS Two Medium" pitchFamily="18" charset="-78"/>
              </a:rPr>
              <a:t>التحسين والتطوير (وضع خطة عمل لتحسين تقديم الخدمات بناءً على النتائج ورصد التقدم المحرز في تنفيذ الخطة).</a:t>
            </a: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208697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رحلة العميل</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613025"/>
            <a:ext cx="11200149" cy="3509963"/>
          </a:xfrm>
        </p:spPr>
        <p:txBody>
          <a:bodyPr>
            <a:normAutofit/>
          </a:bodyPr>
          <a:lstStyle/>
          <a:p>
            <a:pPr algn="r" rtl="1"/>
            <a:r>
              <a:rPr lang="ar-SA" dirty="0">
                <a:latin typeface="Gill Sans MT" pitchFamily="34" charset="0"/>
                <a:cs typeface="GE SS Two Medium" pitchFamily="18" charset="-78"/>
              </a:rPr>
              <a:t>خريطة رحلة العميل هي تمثيل مرئي للعملية التي يمر بها العميل أو العميل المحتمل لتحقيق أهداف المنظمة.</a:t>
            </a:r>
          </a:p>
          <a:p>
            <a:pPr algn="r" rtl="1"/>
            <a:r>
              <a:rPr lang="ar-SA" dirty="0">
                <a:latin typeface="Gill Sans MT" pitchFamily="34" charset="0"/>
                <a:cs typeface="GE SS Two Medium" pitchFamily="18" charset="-78"/>
              </a:rPr>
              <a:t>بمساعدة رحلة العميل يمكن التعرف على دوافع العملاء واحتياجاتهم ونقاط ضعفهم.</a:t>
            </a:r>
          </a:p>
        </p:txBody>
      </p:sp>
    </p:spTree>
    <p:extLst>
      <p:ext uri="{BB962C8B-B14F-4D97-AF65-F5344CB8AC3E}">
        <p14:creationId xmlns:p14="http://schemas.microsoft.com/office/powerpoint/2010/main" val="24430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375286" y="681037"/>
            <a:ext cx="7056093" cy="1009651"/>
          </a:xfrm>
        </p:spPr>
        <p:txBody>
          <a:bodyPr/>
          <a:lstStyle/>
          <a:p>
            <a:pPr algn="ctr"/>
            <a:r>
              <a:rPr lang="ar-SA" dirty="0"/>
              <a:t>مثال على خريطة رحلة العميل في المطعم</a:t>
            </a:r>
          </a:p>
        </p:txBody>
      </p:sp>
      <p:sp>
        <p:nvSpPr>
          <p:cNvPr id="5" name="عنصر نائب للمحتوى 4">
            <a:extLst>
              <a:ext uri="{FF2B5EF4-FFF2-40B4-BE49-F238E27FC236}">
                <a16:creationId xmlns:a16="http://schemas.microsoft.com/office/drawing/2014/main" id="{AB00B8EC-B075-B88B-0C9C-77E05BC5E20E}"/>
              </a:ext>
            </a:extLst>
          </p:cNvPr>
          <p:cNvSpPr>
            <a:spLocks noGrp="1"/>
          </p:cNvSpPr>
          <p:nvPr>
            <p:ph idx="1"/>
          </p:nvPr>
        </p:nvSpPr>
        <p:spPr>
          <a:xfrm>
            <a:off x="-156411" y="2045369"/>
            <a:ext cx="12075695" cy="3668546"/>
          </a:xfrm>
        </p:spPr>
        <p:txBody>
          <a:bodyPr>
            <a:noAutofit/>
          </a:bodyPr>
          <a:lstStyle/>
          <a:p>
            <a:r>
              <a:rPr lang="ar-SA" sz="2000" dirty="0">
                <a:latin typeface="Gill Sans MT" pitchFamily="34" charset="0"/>
                <a:cs typeface="GE SS Two Medium" pitchFamily="18" charset="-78"/>
              </a:rPr>
              <a:t>تكون رحلة العميل من بداية مشاهدته للعلامة التجارية بالطريق أو الحملة التسويقية ومن ثم اتصاله وحجز طاولة</a:t>
            </a:r>
          </a:p>
          <a:p>
            <a:r>
              <a:rPr lang="ar-SA" sz="2000" dirty="0">
                <a:latin typeface="Gill Sans MT" pitchFamily="34" charset="0"/>
                <a:cs typeface="GE SS Two Medium" pitchFamily="18" charset="-78"/>
              </a:rPr>
              <a:t>ثم الوصول للمطعم وإيجاد موقف للسيارة مناسب</a:t>
            </a:r>
          </a:p>
          <a:p>
            <a:r>
              <a:rPr lang="ar-SA" sz="2000" dirty="0">
                <a:latin typeface="Gill Sans MT" pitchFamily="34" charset="0"/>
                <a:cs typeface="GE SS Two Medium" pitchFamily="18" charset="-78"/>
              </a:rPr>
              <a:t>الوصول لباب المطعم بسهولة من دون المرور بمعوقات مثل مخلفات البناء أو مياه على الطريق</a:t>
            </a:r>
          </a:p>
          <a:p>
            <a:r>
              <a:rPr lang="ar-SA" sz="2000" dirty="0">
                <a:latin typeface="Gill Sans MT" pitchFamily="34" charset="0"/>
                <a:cs typeface="GE SS Two Medium" pitchFamily="18" charset="-78"/>
              </a:rPr>
              <a:t>الاستقبال الجيد والترحيب ومن ثم التوجيه للطاولة</a:t>
            </a:r>
          </a:p>
          <a:p>
            <a:r>
              <a:rPr lang="ar-SA" sz="2000" dirty="0">
                <a:latin typeface="Gill Sans MT" pitchFamily="34" charset="0"/>
                <a:cs typeface="GE SS Two Medium" pitchFamily="18" charset="-78"/>
              </a:rPr>
              <a:t>توضيح قائمة الطعام ومن ثم أخذ الطلب باحترافية</a:t>
            </a:r>
          </a:p>
          <a:p>
            <a:r>
              <a:rPr lang="ar-SA" sz="2000" dirty="0">
                <a:latin typeface="Gill Sans MT" pitchFamily="34" charset="0"/>
                <a:cs typeface="GE SS Two Medium" pitchFamily="18" charset="-78"/>
              </a:rPr>
              <a:t>تقديم الطلب في وقت معقول مع الحرص على التواجد وعدم الاختفاء عند حاجة العميل</a:t>
            </a:r>
          </a:p>
          <a:p>
            <a:r>
              <a:rPr lang="ar-SA" sz="2000" dirty="0">
                <a:latin typeface="Gill Sans MT" pitchFamily="34" charset="0"/>
                <a:cs typeface="GE SS Two Medium" pitchFamily="18" charset="-78"/>
              </a:rPr>
              <a:t>أخذ انطباع العميل واقتراحاته للتحسين</a:t>
            </a:r>
          </a:p>
          <a:p>
            <a:r>
              <a:rPr lang="ar-SA" sz="2000" dirty="0">
                <a:latin typeface="Gill Sans MT" pitchFamily="34" charset="0"/>
                <a:cs typeface="GE SS Two Medium" pitchFamily="18" charset="-78"/>
              </a:rPr>
              <a:t>دفع الفاتورة والتوديع ومغادرة العميل</a:t>
            </a:r>
          </a:p>
        </p:txBody>
      </p:sp>
    </p:spTree>
    <p:extLst>
      <p:ext uri="{BB962C8B-B14F-4D97-AF65-F5344CB8AC3E}">
        <p14:creationId xmlns:p14="http://schemas.microsoft.com/office/powerpoint/2010/main" val="41759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نقاط رئيسية في رحلة العميل</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191920"/>
            <a:ext cx="11200149" cy="3509963"/>
          </a:xfrm>
        </p:spPr>
        <p:txBody>
          <a:bodyPr>
            <a:normAutofit fontScale="92500" lnSpcReduction="10000"/>
          </a:bodyPr>
          <a:lstStyle/>
          <a:p>
            <a:pPr algn="r" rtl="1"/>
            <a:r>
              <a:rPr lang="ar-SA" dirty="0">
                <a:latin typeface="Gill Sans MT" pitchFamily="34" charset="0"/>
                <a:cs typeface="GE SS Two Medium" pitchFamily="18" charset="-78"/>
              </a:rPr>
              <a:t>سهولة الوصول للمكان أو الموقع</a:t>
            </a:r>
          </a:p>
          <a:p>
            <a:pPr algn="r" rtl="1"/>
            <a:r>
              <a:rPr lang="ar-SA" dirty="0">
                <a:latin typeface="Gill Sans MT" pitchFamily="34" charset="0"/>
                <a:cs typeface="GE SS Two Medium" pitchFamily="18" charset="-78"/>
              </a:rPr>
              <a:t>سرعة تقديم الطلب أو الموقع الالكتروني</a:t>
            </a:r>
          </a:p>
          <a:p>
            <a:pPr algn="r" rtl="1"/>
            <a:r>
              <a:rPr lang="ar-SA" dirty="0">
                <a:latin typeface="Gill Sans MT" pitchFamily="34" charset="0"/>
                <a:cs typeface="GE SS Two Medium" pitchFamily="18" charset="-78"/>
              </a:rPr>
              <a:t>بساطة عملية الشراء وعدم تعقيدها وجعلها في 3 الى 5 خطوات كحد أقصى</a:t>
            </a:r>
          </a:p>
          <a:p>
            <a:pPr algn="r" rtl="1"/>
            <a:r>
              <a:rPr lang="ar-SA" dirty="0">
                <a:latin typeface="Gill Sans MT" pitchFamily="34" charset="0"/>
                <a:cs typeface="GE SS Two Medium" pitchFamily="18" charset="-78"/>
              </a:rPr>
              <a:t>تقليص وقت الانتظار قدر الإمكان</a:t>
            </a:r>
          </a:p>
          <a:p>
            <a:pPr algn="r" rtl="1"/>
            <a:r>
              <a:rPr lang="ar-SA" dirty="0">
                <a:latin typeface="Gill Sans MT" pitchFamily="34" charset="0"/>
                <a:cs typeface="GE SS Two Medium" pitchFamily="18" charset="-78"/>
              </a:rPr>
              <a:t>التأكد من رضا العميل</a:t>
            </a:r>
          </a:p>
          <a:p>
            <a:pPr algn="r" rtl="1"/>
            <a:r>
              <a:rPr lang="ar-SA" dirty="0">
                <a:latin typeface="Gill Sans MT" pitchFamily="34" charset="0"/>
                <a:cs typeface="GE SS Two Medium" pitchFamily="18" charset="-78"/>
              </a:rPr>
              <a:t>توفر خيارات متنوعة من منتجات وخدمات ووسائل دفع</a:t>
            </a:r>
          </a:p>
          <a:p>
            <a:pPr algn="r" rtl="1"/>
            <a:r>
              <a:rPr lang="ar-SA" dirty="0">
                <a:latin typeface="Gill Sans MT" pitchFamily="34" charset="0"/>
                <a:cs typeface="GE SS Two Medium" pitchFamily="18" charset="-78"/>
              </a:rPr>
              <a:t>وضوح الشرح للمنتجات وتوضيحها بطريقة مفهومة للفئة المستهدفة</a:t>
            </a:r>
          </a:p>
        </p:txBody>
      </p:sp>
    </p:spTree>
    <p:extLst>
      <p:ext uri="{BB962C8B-B14F-4D97-AF65-F5344CB8AC3E}">
        <p14:creationId xmlns:p14="http://schemas.microsoft.com/office/powerpoint/2010/main" val="115965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093C1118-8871-C117-7BAD-8854094237BA}"/>
              </a:ext>
            </a:extLst>
          </p:cNvPr>
          <p:cNvPicPr>
            <a:picLocks noChangeAspect="1"/>
          </p:cNvPicPr>
          <p:nvPr/>
        </p:nvPicPr>
        <p:blipFill>
          <a:blip r:embed="rId2"/>
          <a:stretch>
            <a:fillRect/>
          </a:stretch>
        </p:blipFill>
        <p:spPr>
          <a:xfrm>
            <a:off x="1660358" y="288758"/>
            <a:ext cx="8939463" cy="5702969"/>
          </a:xfrm>
          <a:prstGeom prst="rect">
            <a:avLst/>
          </a:prstGeom>
        </p:spPr>
      </p:pic>
    </p:spTree>
    <p:extLst>
      <p:ext uri="{BB962C8B-B14F-4D97-AF65-F5344CB8AC3E}">
        <p14:creationId xmlns:p14="http://schemas.microsoft.com/office/powerpoint/2010/main" val="6831263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F1F8C2A-BD9B-40BA-956D-6E808CE86848}"/>
              </a:ext>
            </a:extLst>
          </p:cNvPr>
          <p:cNvSpPr>
            <a:spLocks noGrp="1"/>
          </p:cNvSpPr>
          <p:nvPr>
            <p:ph idx="1"/>
          </p:nvPr>
        </p:nvSpPr>
        <p:spPr>
          <a:xfrm>
            <a:off x="4488872" y="3664060"/>
            <a:ext cx="6948055" cy="706060"/>
          </a:xfrm>
        </p:spPr>
        <p:txBody>
          <a:bodyPr/>
          <a:lstStyle/>
          <a:p>
            <a:r>
              <a:rPr lang="ar-SA" dirty="0"/>
              <a:t>ادارة المشروع والابتكار</a:t>
            </a:r>
          </a:p>
        </p:txBody>
      </p:sp>
      <p:pic>
        <p:nvPicPr>
          <p:cNvPr id="6" name="صورة 5">
            <a:extLst>
              <a:ext uri="{FF2B5EF4-FFF2-40B4-BE49-F238E27FC236}">
                <a16:creationId xmlns:a16="http://schemas.microsoft.com/office/drawing/2014/main" id="{D5CF8AE8-FFE5-42CF-950F-4D48C4EB673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863" y="2512177"/>
            <a:ext cx="3411940" cy="3200400"/>
          </a:xfrm>
          <a:prstGeom prst="rect">
            <a:avLst/>
          </a:prstGeom>
        </p:spPr>
      </p:pic>
      <p:sp>
        <p:nvSpPr>
          <p:cNvPr id="9" name="مربع نص 8">
            <a:extLst>
              <a:ext uri="{FF2B5EF4-FFF2-40B4-BE49-F238E27FC236}">
                <a16:creationId xmlns:a16="http://schemas.microsoft.com/office/drawing/2014/main" id="{B632215E-9594-4582-8D0E-14D1728584B9}"/>
              </a:ext>
            </a:extLst>
          </p:cNvPr>
          <p:cNvSpPr txBox="1"/>
          <p:nvPr/>
        </p:nvSpPr>
        <p:spPr>
          <a:xfrm>
            <a:off x="4067803" y="776091"/>
            <a:ext cx="6097978" cy="523220"/>
          </a:xfrm>
          <a:prstGeom prst="rect">
            <a:avLst/>
          </a:prstGeom>
          <a:noFill/>
        </p:spPr>
        <p:txBody>
          <a:bodyPr wrap="square">
            <a:spAutoFit/>
          </a:bodyPr>
          <a:lstStyle/>
          <a:p>
            <a:pPr algn="ctr"/>
            <a:r>
              <a:rPr lang="ar-SA" sz="2800" dirty="0">
                <a:solidFill>
                  <a:schemeClr val="bg1"/>
                </a:solidFill>
                <a:latin typeface="TS Safaa" panose="00000500000000000000" pitchFamily="50" charset="-78"/>
                <a:cs typeface="TS Safaa" panose="00000500000000000000" pitchFamily="50" charset="-78"/>
              </a:rPr>
              <a:t>المحور الخامس</a:t>
            </a:r>
          </a:p>
        </p:txBody>
      </p:sp>
    </p:spTree>
    <p:extLst>
      <p:ext uri="{BB962C8B-B14F-4D97-AF65-F5344CB8AC3E}">
        <p14:creationId xmlns:p14="http://schemas.microsoft.com/office/powerpoint/2010/main" val="21735452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إدارة هوية المشروع</a:t>
            </a:r>
          </a:p>
        </p:txBody>
      </p:sp>
      <p:graphicFrame>
        <p:nvGraphicFramePr>
          <p:cNvPr id="4" name="عنصر نائب للمحتوى 3">
            <a:extLst>
              <a:ext uri="{FF2B5EF4-FFF2-40B4-BE49-F238E27FC236}">
                <a16:creationId xmlns:a16="http://schemas.microsoft.com/office/drawing/2014/main" id="{A0DAC789-6339-9BFA-58DA-805C870D17E4}"/>
              </a:ext>
            </a:extLst>
          </p:cNvPr>
          <p:cNvGraphicFramePr>
            <a:graphicFrameLocks noGrp="1"/>
          </p:cNvGraphicFramePr>
          <p:nvPr>
            <p:ph idx="1"/>
            <p:extLst>
              <p:ext uri="{D42A27DB-BD31-4B8C-83A1-F6EECF244321}">
                <p14:modId xmlns:p14="http://schemas.microsoft.com/office/powerpoint/2010/main" val="1945502367"/>
              </p:ext>
            </p:extLst>
          </p:nvPr>
        </p:nvGraphicFramePr>
        <p:xfrm>
          <a:off x="1985212" y="1867067"/>
          <a:ext cx="8157410" cy="4052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30274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الاسم</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083636"/>
            <a:ext cx="11200149" cy="3509963"/>
          </a:xfrm>
        </p:spPr>
        <p:txBody>
          <a:bodyPr>
            <a:normAutofit fontScale="77500" lnSpcReduction="20000"/>
          </a:bodyPr>
          <a:lstStyle/>
          <a:p>
            <a:pPr algn="r" rtl="1"/>
            <a:r>
              <a:rPr lang="ar-SA" dirty="0">
                <a:latin typeface="Gill Sans MT" pitchFamily="34" charset="0"/>
                <a:cs typeface="GE SS Two Medium" pitchFamily="18" charset="-78"/>
              </a:rPr>
              <a:t>اختيار الاسم مسألة رئيسية قد يكون لها تأثير رئيسي أو كارثي على عملك ولذلك يجب مراعاتها بدقة.</a:t>
            </a:r>
          </a:p>
          <a:p>
            <a:pPr algn="r" rtl="1"/>
            <a:r>
              <a:rPr lang="ar-SA" dirty="0">
                <a:latin typeface="Gill Sans MT" pitchFamily="34" charset="0"/>
                <a:cs typeface="GE SS Two Medium" pitchFamily="18" charset="-78"/>
              </a:rPr>
              <a:t>من أنواع الأسماء:</a:t>
            </a:r>
          </a:p>
          <a:p>
            <a:pPr algn="r" rtl="1"/>
            <a:r>
              <a:rPr lang="ar-SA" dirty="0">
                <a:latin typeface="Gill Sans MT" pitchFamily="34" charset="0"/>
                <a:cs typeface="GE SS Two Medium" pitchFamily="18" charset="-78"/>
              </a:rPr>
              <a:t>وصفي: الوجبات الصحية, الهواتف الذكية</a:t>
            </a:r>
          </a:p>
          <a:p>
            <a:pPr algn="r" rtl="1"/>
            <a:r>
              <a:rPr lang="ar-SA" dirty="0">
                <a:latin typeface="Gill Sans MT" pitchFamily="34" charset="0"/>
                <a:cs typeface="GE SS Two Medium" pitchFamily="18" charset="-78"/>
              </a:rPr>
              <a:t>غامض: وجوه</a:t>
            </a:r>
          </a:p>
          <a:p>
            <a:pPr algn="r" rtl="1"/>
            <a:r>
              <a:rPr lang="ar-SA" dirty="0">
                <a:latin typeface="Gill Sans MT" pitchFamily="34" charset="0"/>
                <a:cs typeface="GE SS Two Medium" pitchFamily="18" charset="-78"/>
              </a:rPr>
              <a:t>جذاب: أخر تقنية, القوام الرشيق</a:t>
            </a:r>
          </a:p>
          <a:p>
            <a:pPr algn="r" rtl="1"/>
            <a:r>
              <a:rPr lang="ar-SA" dirty="0">
                <a:latin typeface="Gill Sans MT" pitchFamily="34" charset="0"/>
                <a:cs typeface="GE SS Two Medium" pitchFamily="18" charset="-78"/>
              </a:rPr>
              <a:t>احترافي: شركة التدريب التخصصي</a:t>
            </a:r>
          </a:p>
          <a:p>
            <a:pPr algn="r" rtl="1"/>
            <a:r>
              <a:rPr lang="ar-SA" dirty="0">
                <a:latin typeface="Gill Sans MT" pitchFamily="34" charset="0"/>
                <a:cs typeface="GE SS Two Medium" pitchFamily="18" charset="-78"/>
              </a:rPr>
              <a:t>كلمة مخترعة: موان</a:t>
            </a:r>
          </a:p>
          <a:p>
            <a:pPr algn="r" rtl="1"/>
            <a:r>
              <a:rPr lang="ar-SA" dirty="0">
                <a:latin typeface="Gill Sans MT" pitchFamily="34" charset="0"/>
                <a:cs typeface="GE SS Two Medium" pitchFamily="18" charset="-78"/>
              </a:rPr>
              <a:t>كلمة حقيقة لا علاقة لها بمجال العمل: ابل</a:t>
            </a:r>
          </a:p>
          <a:p>
            <a:pPr algn="r" rtl="1"/>
            <a:r>
              <a:rPr lang="ar-SA" dirty="0">
                <a:latin typeface="Gill Sans MT" pitchFamily="34" charset="0"/>
                <a:cs typeface="GE SS Two Medium" pitchFamily="18" charset="-78"/>
              </a:rPr>
              <a:t>اسم شخص او عائلة: الجوهرجي</a:t>
            </a:r>
          </a:p>
          <a:p>
            <a:pPr marL="0" indent="0" algn="r" rtl="1">
              <a:buNone/>
            </a:pPr>
            <a:endParaRPr lang="ar-SA" dirty="0">
              <a:latin typeface="Gill Sans MT" pitchFamily="34" charset="0"/>
              <a:cs typeface="GE SS Two Medium" pitchFamily="18" charset="-78"/>
            </a:endParaRP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161044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3375024" y="2613025"/>
            <a:ext cx="8690305" cy="3509963"/>
          </a:xfrm>
        </p:spPr>
        <p:txBody>
          <a:bodyPr/>
          <a:lstStyle/>
          <a:p>
            <a:r>
              <a:rPr lang="ar-SA" sz="2800" dirty="0">
                <a:latin typeface="Gill Sans MT" pitchFamily="34" charset="0"/>
                <a:cs typeface="GE SS Two Medium" pitchFamily="18" charset="-78"/>
              </a:rPr>
              <a:t>ما هي مواصفات الاسم الجيد للمشروع؟</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122067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3375024" y="2613025"/>
            <a:ext cx="8690305" cy="3509963"/>
          </a:xfrm>
        </p:spPr>
        <p:txBody>
          <a:bodyPr/>
          <a:lstStyle/>
          <a:p>
            <a:r>
              <a:rPr lang="ar-SA" sz="2800" dirty="0">
                <a:latin typeface="Gill Sans MT" pitchFamily="34" charset="0"/>
                <a:cs typeface="GE SS Two Medium" pitchFamily="18" charset="-78"/>
              </a:rPr>
              <a:t>ما هو تعريف الابتكار؟</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251249213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مواصفات الاسم الجيد</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083636"/>
            <a:ext cx="11200149" cy="3509963"/>
          </a:xfrm>
        </p:spPr>
        <p:txBody>
          <a:bodyPr>
            <a:normAutofit fontScale="77500" lnSpcReduction="20000"/>
          </a:bodyPr>
          <a:lstStyle/>
          <a:p>
            <a:pPr algn="r" rtl="1"/>
            <a:r>
              <a:rPr lang="ar-SA" dirty="0">
                <a:latin typeface="Gill Sans MT" pitchFamily="34" charset="0"/>
                <a:cs typeface="GE SS Two Medium" pitchFamily="18" charset="-78"/>
              </a:rPr>
              <a:t>سهل النطق والكتابة باللغتين</a:t>
            </a:r>
          </a:p>
          <a:p>
            <a:pPr algn="r" rtl="1"/>
            <a:r>
              <a:rPr lang="ar-SA" dirty="0">
                <a:latin typeface="Gill Sans MT" pitchFamily="34" charset="0"/>
                <a:cs typeface="GE SS Two Medium" pitchFamily="18" charset="-78"/>
              </a:rPr>
              <a:t>سهل التذكر</a:t>
            </a:r>
          </a:p>
          <a:p>
            <a:pPr algn="r" rtl="1"/>
            <a:r>
              <a:rPr lang="ar-SA" dirty="0">
                <a:latin typeface="Gill Sans MT" pitchFamily="34" charset="0"/>
                <a:cs typeface="GE SS Two Medium" pitchFamily="18" charset="-78"/>
              </a:rPr>
              <a:t>جذاب وجميل ومبدع</a:t>
            </a:r>
          </a:p>
          <a:p>
            <a:pPr algn="r" rtl="1"/>
            <a:r>
              <a:rPr lang="ar-SA" dirty="0">
                <a:latin typeface="Gill Sans MT" pitchFamily="34" charset="0"/>
                <a:cs typeface="GE SS Two Medium" pitchFamily="18" charset="-78"/>
              </a:rPr>
              <a:t>تجنب الأسماء التي تبلى مع الزمن مثل خياط 2000</a:t>
            </a:r>
          </a:p>
          <a:p>
            <a:pPr algn="r" rtl="1"/>
            <a:r>
              <a:rPr lang="ar-SA" dirty="0">
                <a:latin typeface="Gill Sans MT" pitchFamily="34" charset="0"/>
                <a:cs typeface="GE SS Two Medium" pitchFamily="18" charset="-78"/>
              </a:rPr>
              <a:t>تأكد أن الاسم لا يتعارض مع ماركة مسجلة</a:t>
            </a:r>
          </a:p>
          <a:p>
            <a:pPr algn="r" rtl="1"/>
            <a:r>
              <a:rPr lang="ar-SA" dirty="0">
                <a:latin typeface="Gill Sans MT" pitchFamily="34" charset="0"/>
                <a:cs typeface="GE SS Two Medium" pitchFamily="18" charset="-78"/>
              </a:rPr>
              <a:t>قم ببحث في الانترنت عن الاسم ومشتقاته للتأكد من عدم وجود منافس له بنفس الاسم أو قريب منه</a:t>
            </a:r>
          </a:p>
          <a:p>
            <a:pPr algn="r" rtl="1"/>
            <a:r>
              <a:rPr lang="ar-SA" dirty="0">
                <a:latin typeface="Gill Sans MT" pitchFamily="34" charset="0"/>
                <a:cs typeface="GE SS Two Medium" pitchFamily="18" charset="-78"/>
              </a:rPr>
              <a:t>احرص على أن تكون ترجمة الاسم للغات المشهورة تشكل كلمة أو معنى مقبول وغير سيء</a:t>
            </a:r>
          </a:p>
          <a:p>
            <a:pPr algn="r" rtl="1"/>
            <a:r>
              <a:rPr lang="ar-SA" dirty="0">
                <a:latin typeface="Gill Sans MT" pitchFamily="34" charset="0"/>
                <a:cs typeface="GE SS Two Medium" pitchFamily="18" charset="-78"/>
              </a:rPr>
              <a:t>تجنب الأسماء التي تحد نشاطك (الدجاج المقلي) فقد تقرر لاحقاً إضافة الدجاج المشوي</a:t>
            </a:r>
          </a:p>
          <a:p>
            <a:pPr marL="0" indent="0" algn="r" rtl="1">
              <a:buNone/>
            </a:pPr>
            <a:endParaRPr lang="ar-SA" dirty="0">
              <a:latin typeface="Gill Sans MT" pitchFamily="34" charset="0"/>
              <a:cs typeface="GE SS Two Medium" pitchFamily="18" charset="-78"/>
            </a:endParaRP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248646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تصميم الشعار المرسوم </a:t>
            </a:r>
            <a:r>
              <a:rPr lang="en-US" dirty="0"/>
              <a:t>Logo</a:t>
            </a:r>
            <a:endParaRPr lang="ar-SA" dirty="0"/>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083636"/>
            <a:ext cx="11200149" cy="3509963"/>
          </a:xfrm>
        </p:spPr>
        <p:txBody>
          <a:bodyPr>
            <a:normAutofit fontScale="92500" lnSpcReduction="20000"/>
          </a:bodyPr>
          <a:lstStyle/>
          <a:p>
            <a:pPr algn="r" rtl="1"/>
            <a:r>
              <a:rPr lang="ar-SA" dirty="0">
                <a:latin typeface="Gill Sans MT" pitchFamily="34" charset="0"/>
                <a:cs typeface="GE SS Two Medium" pitchFamily="18" charset="-78"/>
              </a:rPr>
              <a:t>بسيط ويسهل التعرف عليه</a:t>
            </a:r>
          </a:p>
          <a:p>
            <a:pPr algn="r" rtl="1"/>
            <a:r>
              <a:rPr lang="ar-SA" dirty="0">
                <a:latin typeface="Gill Sans MT" pitchFamily="34" charset="0"/>
                <a:cs typeface="GE SS Two Medium" pitchFamily="18" charset="-78"/>
              </a:rPr>
              <a:t>يسهل تذكره وربطه بالمنتج واسم الشركة</a:t>
            </a:r>
          </a:p>
          <a:p>
            <a:pPr algn="r" rtl="1"/>
            <a:r>
              <a:rPr lang="ar-SA" dirty="0">
                <a:latin typeface="Gill Sans MT" pitchFamily="34" charset="0"/>
                <a:cs typeface="GE SS Two Medium" pitchFamily="18" charset="-78"/>
              </a:rPr>
              <a:t>دائم بحيث لا يتغير مهما مرت سنين وهذا لا يمنع عمل تغييرات بسيطة في الشكل والألوان</a:t>
            </a:r>
          </a:p>
          <a:p>
            <a:pPr algn="r" rtl="1"/>
            <a:r>
              <a:rPr lang="ar-SA" dirty="0">
                <a:latin typeface="Gill Sans MT" pitchFamily="34" charset="0"/>
                <a:cs typeface="GE SS Two Medium" pitchFamily="18" charset="-78"/>
              </a:rPr>
              <a:t>مرن بحيث يمكن استعماله في الإعلانات الثابتة والمتحركة</a:t>
            </a:r>
          </a:p>
          <a:p>
            <a:pPr algn="r" rtl="1"/>
            <a:r>
              <a:rPr lang="ar-SA" dirty="0">
                <a:latin typeface="Gill Sans MT" pitchFamily="34" charset="0"/>
                <a:cs typeface="GE SS Two Medium" pitchFamily="18" charset="-78"/>
              </a:rPr>
              <a:t>ألوانه مناسبة وتظل فعالة حتى عندما يتم نسخه بالأبيض والأسود</a:t>
            </a:r>
          </a:p>
          <a:p>
            <a:pPr algn="r" rtl="1"/>
            <a:r>
              <a:rPr lang="ar-SA" dirty="0">
                <a:latin typeface="Gill Sans MT" pitchFamily="34" charset="0"/>
                <a:cs typeface="GE SS Two Medium" pitchFamily="18" charset="-78"/>
              </a:rPr>
              <a:t>واضح، حتى لو تم تصغيره على حجم طابع بريد أو تكبيره بإعلان كبير على الطرق</a:t>
            </a:r>
          </a:p>
          <a:p>
            <a:pPr algn="r" rtl="1"/>
            <a:r>
              <a:rPr lang="ar-SA" dirty="0">
                <a:latin typeface="Gill Sans MT" pitchFamily="34" charset="0"/>
                <a:cs typeface="GE SS Two Medium" pitchFamily="18" charset="-78"/>
              </a:rPr>
              <a:t>مناسب للعملاء نوعاً وعمرا</a:t>
            </a:r>
          </a:p>
          <a:p>
            <a:pPr marL="0" indent="0" algn="r" rtl="1">
              <a:buNone/>
            </a:pPr>
            <a:endParaRPr lang="ar-SA" dirty="0">
              <a:latin typeface="Gill Sans MT" pitchFamily="34" charset="0"/>
              <a:cs typeface="GE SS Two Medium" pitchFamily="18" charset="-78"/>
            </a:endParaRP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133539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تصميم الشعار اللفظي </a:t>
            </a:r>
            <a:r>
              <a:rPr lang="en-US" dirty="0"/>
              <a:t>Slogan</a:t>
            </a:r>
            <a:endParaRPr lang="ar-SA" dirty="0"/>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083636"/>
            <a:ext cx="11200149" cy="3509963"/>
          </a:xfrm>
        </p:spPr>
        <p:txBody>
          <a:bodyPr>
            <a:normAutofit fontScale="92500" lnSpcReduction="10000"/>
          </a:bodyPr>
          <a:lstStyle/>
          <a:p>
            <a:pPr algn="r" rtl="1"/>
            <a:r>
              <a:rPr lang="ar-SA" dirty="0">
                <a:latin typeface="Gill Sans MT" pitchFamily="34" charset="0"/>
                <a:cs typeface="GE SS Two Medium" pitchFamily="18" charset="-78"/>
              </a:rPr>
              <a:t>ابدأ من الشعار المرسوم حيث يوضع الشعار اللفظي تحت الشعار المرسوم فلابد أن يتوافق معه</a:t>
            </a:r>
          </a:p>
          <a:p>
            <a:pPr algn="r" rtl="1"/>
            <a:r>
              <a:rPr lang="ar-SA" dirty="0">
                <a:latin typeface="Gill Sans MT" pitchFamily="34" charset="0"/>
                <a:cs typeface="GE SS Two Medium" pitchFamily="18" charset="-78"/>
              </a:rPr>
              <a:t>لا تستعجل في اختيار وتصميم الشعار اللفظي بل ناقش وادرس وابحث طويلاً</a:t>
            </a:r>
          </a:p>
          <a:p>
            <a:pPr algn="r" rtl="1"/>
            <a:r>
              <a:rPr lang="ar-SA" dirty="0">
                <a:latin typeface="Gill Sans MT" pitchFamily="34" charset="0"/>
                <a:cs typeface="GE SS Two Medium" pitchFamily="18" charset="-78"/>
              </a:rPr>
              <a:t>أجعله سهلاً يسهل فهمه وحفظه وربطه بالمنتج والخدمة</a:t>
            </a:r>
          </a:p>
          <a:p>
            <a:pPr algn="r" rtl="1"/>
            <a:r>
              <a:rPr lang="ar-SA" dirty="0">
                <a:latin typeface="Gill Sans MT" pitchFamily="34" charset="0"/>
                <a:cs typeface="GE SS Two Medium" pitchFamily="18" charset="-78"/>
              </a:rPr>
              <a:t>لا تبالغ فلا تدعي عن منتجك ما ليس فيه لكن لا مانع من ذكر تميزك أو فوزك بجائزة ما</a:t>
            </a:r>
          </a:p>
          <a:p>
            <a:pPr algn="r" rtl="1"/>
            <a:r>
              <a:rPr lang="ar-SA" dirty="0">
                <a:latin typeface="Gill Sans MT" pitchFamily="34" charset="0"/>
                <a:cs typeface="GE SS Two Medium" pitchFamily="18" charset="-78"/>
              </a:rPr>
              <a:t>يضيف قيمة أو معنى فلا تجعله تكراراً لما في الشعار المرسوم ولا تجعله تجريديا لا معنى له</a:t>
            </a:r>
          </a:p>
          <a:p>
            <a:pPr marL="0" indent="0" algn="r" rtl="1">
              <a:buNone/>
            </a:pPr>
            <a:endParaRPr lang="ar-SA" dirty="0">
              <a:latin typeface="Gill Sans MT" pitchFamily="34" charset="0"/>
              <a:cs typeface="GE SS Two Medium" pitchFamily="18" charset="-78"/>
            </a:endParaRP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336218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اختيار الاسم الالكتروني </a:t>
            </a:r>
            <a:r>
              <a:rPr lang="en-US" dirty="0"/>
              <a:t>Domain</a:t>
            </a:r>
            <a:endParaRPr lang="ar-SA" dirty="0"/>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083636"/>
            <a:ext cx="11200149" cy="3509963"/>
          </a:xfrm>
        </p:spPr>
        <p:txBody>
          <a:bodyPr>
            <a:normAutofit fontScale="77500" lnSpcReduction="20000"/>
          </a:bodyPr>
          <a:lstStyle/>
          <a:p>
            <a:pPr algn="r" rtl="1"/>
            <a:r>
              <a:rPr lang="ar-SA" dirty="0">
                <a:latin typeface="Gill Sans MT" pitchFamily="34" charset="0"/>
                <a:cs typeface="GE SS Two Medium" pitchFamily="18" charset="-78"/>
              </a:rPr>
              <a:t>اختيار الاسم الفعال للموقع الالكتروني أمر في منتهى الأهمية حيث سيبقى معك </a:t>
            </a:r>
          </a:p>
          <a:p>
            <a:pPr algn="r" rtl="1"/>
            <a:r>
              <a:rPr lang="ar-SA" dirty="0">
                <a:latin typeface="Gill Sans MT" pitchFamily="34" charset="0"/>
                <a:cs typeface="GE SS Two Medium" pitchFamily="18" charset="-78"/>
              </a:rPr>
              <a:t>الاسم الالكتروني هو حلقة الوصل مع العملاء ولذلك فمن المهم أن تحسن اختياره</a:t>
            </a:r>
          </a:p>
          <a:p>
            <a:pPr algn="r" rtl="1"/>
            <a:r>
              <a:rPr lang="ar-SA" dirty="0">
                <a:latin typeface="Gill Sans MT" pitchFamily="34" charset="0"/>
                <a:cs typeface="GE SS Two Medium" pitchFamily="18" charset="-78"/>
              </a:rPr>
              <a:t>يجب أن يكون مختصر وسهل التذكر</a:t>
            </a:r>
          </a:p>
          <a:p>
            <a:pPr algn="r" rtl="1"/>
            <a:r>
              <a:rPr lang="ar-SA" dirty="0">
                <a:latin typeface="Gill Sans MT" pitchFamily="34" charset="0"/>
                <a:cs typeface="GE SS Two Medium" pitchFamily="18" charset="-78"/>
              </a:rPr>
              <a:t>استعمل نفس اسم المنظمة قدر الإمكان</a:t>
            </a:r>
          </a:p>
          <a:p>
            <a:pPr algn="r" rtl="1"/>
            <a:r>
              <a:rPr lang="ar-SA" dirty="0">
                <a:latin typeface="Gill Sans MT" pitchFamily="34" charset="0"/>
                <a:cs typeface="GE SS Two Medium" pitchFamily="18" charset="-78"/>
              </a:rPr>
              <a:t>سهل الاملاء بالإنجليزي</a:t>
            </a:r>
          </a:p>
          <a:p>
            <a:pPr algn="r" rtl="1"/>
            <a:r>
              <a:rPr lang="ar-SA" dirty="0">
                <a:latin typeface="Gill Sans MT" pitchFamily="34" charset="0"/>
                <a:cs typeface="GE SS Two Medium" pitchFamily="18" charset="-78"/>
              </a:rPr>
              <a:t>تجنب الأرقام ووضع شرطة –</a:t>
            </a:r>
          </a:p>
          <a:p>
            <a:pPr algn="r" rtl="1"/>
            <a:r>
              <a:rPr lang="ar-SA" dirty="0">
                <a:latin typeface="Gill Sans MT" pitchFamily="34" charset="0"/>
                <a:cs typeface="GE SS Two Medium" pitchFamily="18" charset="-78"/>
              </a:rPr>
              <a:t>لا يشبه المنافسين</a:t>
            </a:r>
          </a:p>
          <a:p>
            <a:pPr algn="r" rtl="1"/>
            <a:r>
              <a:rPr lang="ar-SA" dirty="0">
                <a:latin typeface="Gill Sans MT" pitchFamily="34" charset="0"/>
                <a:cs typeface="GE SS Two Medium" pitchFamily="18" charset="-78"/>
              </a:rPr>
              <a:t>لا يحددك جغرافياً</a:t>
            </a:r>
          </a:p>
          <a:p>
            <a:pPr algn="r" rtl="1"/>
            <a:r>
              <a:rPr lang="ar-SA" dirty="0">
                <a:latin typeface="Gill Sans MT" pitchFamily="34" charset="0"/>
                <a:cs typeface="GE SS Two Medium" pitchFamily="18" charset="-78"/>
              </a:rPr>
              <a:t>ابحث عن اسم ينتهي ب </a:t>
            </a:r>
            <a:r>
              <a:rPr lang="en-US" dirty="0">
                <a:latin typeface="Gill Sans MT" pitchFamily="34" charset="0"/>
                <a:cs typeface="GE SS Two Medium" pitchFamily="18" charset="-78"/>
              </a:rPr>
              <a:t>COM</a:t>
            </a:r>
            <a:endParaRPr lang="ar-SA" dirty="0">
              <a:latin typeface="Gill Sans MT" pitchFamily="34" charset="0"/>
              <a:cs typeface="GE SS Two Medium" pitchFamily="18" charset="-78"/>
            </a:endParaRPr>
          </a:p>
          <a:p>
            <a:pPr marL="0" indent="0" algn="r" rtl="1">
              <a:buNone/>
            </a:pPr>
            <a:endParaRPr lang="ar-SA" dirty="0">
              <a:latin typeface="Gill Sans MT" pitchFamily="34" charset="0"/>
              <a:cs typeface="GE SS Two Medium" pitchFamily="18" charset="-78"/>
            </a:endParaRP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284330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الشكل القانوني المناسب للمشروع</a:t>
            </a:r>
          </a:p>
        </p:txBody>
      </p:sp>
      <p:graphicFrame>
        <p:nvGraphicFramePr>
          <p:cNvPr id="4" name="عنصر نائب للمحتوى 3">
            <a:extLst>
              <a:ext uri="{FF2B5EF4-FFF2-40B4-BE49-F238E27FC236}">
                <a16:creationId xmlns:a16="http://schemas.microsoft.com/office/drawing/2014/main" id="{A0DAC789-6339-9BFA-58DA-805C870D17E4}"/>
              </a:ext>
            </a:extLst>
          </p:cNvPr>
          <p:cNvGraphicFramePr>
            <a:graphicFrameLocks noGrp="1"/>
          </p:cNvGraphicFramePr>
          <p:nvPr>
            <p:ph idx="1"/>
            <p:extLst>
              <p:ext uri="{D42A27DB-BD31-4B8C-83A1-F6EECF244321}">
                <p14:modId xmlns:p14="http://schemas.microsoft.com/office/powerpoint/2010/main" val="1498970914"/>
              </p:ext>
            </p:extLst>
          </p:nvPr>
        </p:nvGraphicFramePr>
        <p:xfrm>
          <a:off x="1985212" y="1867067"/>
          <a:ext cx="8157410" cy="4052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831273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المؤسسة</a:t>
            </a:r>
          </a:p>
        </p:txBody>
      </p:sp>
      <p:graphicFrame>
        <p:nvGraphicFramePr>
          <p:cNvPr id="6" name="عنصر نائب للمحتوى 5">
            <a:extLst>
              <a:ext uri="{FF2B5EF4-FFF2-40B4-BE49-F238E27FC236}">
                <a16:creationId xmlns:a16="http://schemas.microsoft.com/office/drawing/2014/main" id="{DB381350-E1B8-FF1A-1831-D3E22826CBCB}"/>
              </a:ext>
            </a:extLst>
          </p:cNvPr>
          <p:cNvGraphicFramePr>
            <a:graphicFrameLocks noGrp="1"/>
          </p:cNvGraphicFramePr>
          <p:nvPr>
            <p:ph idx="1"/>
            <p:extLst>
              <p:ext uri="{D42A27DB-BD31-4B8C-83A1-F6EECF244321}">
                <p14:modId xmlns:p14="http://schemas.microsoft.com/office/powerpoint/2010/main" val="3177422624"/>
              </p:ext>
            </p:extLst>
          </p:nvPr>
        </p:nvGraphicFramePr>
        <p:xfrm>
          <a:off x="2429460" y="2420520"/>
          <a:ext cx="7333080" cy="2377440"/>
        </p:xfrm>
        <a:graphic>
          <a:graphicData uri="http://schemas.openxmlformats.org/drawingml/2006/table">
            <a:tbl>
              <a:tblPr rtl="1" firstRow="1" bandRow="1">
                <a:tableStyleId>{5C22544A-7EE6-4342-B048-85BDC9FD1C3A}</a:tableStyleId>
              </a:tblPr>
              <a:tblGrid>
                <a:gridCol w="2444360">
                  <a:extLst>
                    <a:ext uri="{9D8B030D-6E8A-4147-A177-3AD203B41FA5}">
                      <a16:colId xmlns:a16="http://schemas.microsoft.com/office/drawing/2014/main" val="179182220"/>
                    </a:ext>
                  </a:extLst>
                </a:gridCol>
                <a:gridCol w="2444360">
                  <a:extLst>
                    <a:ext uri="{9D8B030D-6E8A-4147-A177-3AD203B41FA5}">
                      <a16:colId xmlns:a16="http://schemas.microsoft.com/office/drawing/2014/main" val="3501261843"/>
                    </a:ext>
                  </a:extLst>
                </a:gridCol>
                <a:gridCol w="2444360">
                  <a:extLst>
                    <a:ext uri="{9D8B030D-6E8A-4147-A177-3AD203B41FA5}">
                      <a16:colId xmlns:a16="http://schemas.microsoft.com/office/drawing/2014/main" val="52299121"/>
                    </a:ext>
                  </a:extLst>
                </a:gridCol>
              </a:tblGrid>
              <a:tr h="370840">
                <a:tc>
                  <a:txBody>
                    <a:bodyPr/>
                    <a:lstStyle/>
                    <a:p>
                      <a:pPr algn="ctr" rtl="1"/>
                      <a:r>
                        <a:rPr lang="ar-SA" sz="2400" dirty="0"/>
                        <a:t>الوصف</a:t>
                      </a:r>
                    </a:p>
                  </a:txBody>
                  <a:tcPr/>
                </a:tc>
                <a:tc>
                  <a:txBody>
                    <a:bodyPr/>
                    <a:lstStyle/>
                    <a:p>
                      <a:pPr algn="ctr" rtl="1"/>
                      <a:r>
                        <a:rPr lang="ar-SA" sz="2400" dirty="0"/>
                        <a:t>الايجابيات</a:t>
                      </a:r>
                    </a:p>
                  </a:txBody>
                  <a:tcPr/>
                </a:tc>
                <a:tc>
                  <a:txBody>
                    <a:bodyPr/>
                    <a:lstStyle/>
                    <a:p>
                      <a:pPr algn="ctr" rtl="1"/>
                      <a:r>
                        <a:rPr lang="ar-SA" sz="2400" dirty="0"/>
                        <a:t>السلبيات</a:t>
                      </a:r>
                    </a:p>
                  </a:txBody>
                  <a:tcPr/>
                </a:tc>
                <a:extLst>
                  <a:ext uri="{0D108BD9-81ED-4DB2-BD59-A6C34878D82A}">
                    <a16:rowId xmlns:a16="http://schemas.microsoft.com/office/drawing/2014/main" val="52549190"/>
                  </a:ext>
                </a:extLst>
              </a:tr>
              <a:tr h="370840">
                <a:tc>
                  <a:txBody>
                    <a:bodyPr/>
                    <a:lstStyle/>
                    <a:p>
                      <a:pPr algn="ctr" rtl="1"/>
                      <a:r>
                        <a:rPr lang="ar-SA" sz="2400" dirty="0"/>
                        <a:t>مشروع يمتلكه شخص واحد</a:t>
                      </a:r>
                    </a:p>
                  </a:txBody>
                  <a:tcPr/>
                </a:tc>
                <a:tc>
                  <a:txBody>
                    <a:bodyPr/>
                    <a:lstStyle/>
                    <a:p>
                      <a:pPr algn="ctr" rtl="1"/>
                      <a:r>
                        <a:rPr lang="ar-SA" sz="2400" dirty="0"/>
                        <a:t>رأس المال قليل</a:t>
                      </a:r>
                    </a:p>
                    <a:p>
                      <a:pPr algn="ctr" rtl="1"/>
                      <a:r>
                        <a:rPr lang="ar-SA" sz="2400" dirty="0"/>
                        <a:t>سهلة التأسيس والإدارة</a:t>
                      </a:r>
                    </a:p>
                    <a:p>
                      <a:pPr algn="ctr" rtl="1"/>
                      <a:r>
                        <a:rPr lang="ar-SA" sz="2400" dirty="0"/>
                        <a:t>سهلة التحول الى شركة</a:t>
                      </a:r>
                    </a:p>
                    <a:p>
                      <a:pPr algn="ctr" rtl="1"/>
                      <a:r>
                        <a:rPr lang="ar-SA" sz="2400" dirty="0"/>
                        <a:t>تحمل اسمك أواي اسم</a:t>
                      </a:r>
                    </a:p>
                    <a:p>
                      <a:pPr algn="ctr" rtl="1"/>
                      <a:r>
                        <a:rPr lang="ar-SA" sz="2400" dirty="0"/>
                        <a:t>جميع الأرباح لك</a:t>
                      </a:r>
                    </a:p>
                  </a:txBody>
                  <a:tcPr/>
                </a:tc>
                <a:tc>
                  <a:txBody>
                    <a:bodyPr/>
                    <a:lstStyle/>
                    <a:p>
                      <a:pPr algn="ctr" rtl="1"/>
                      <a:r>
                        <a:rPr lang="ar-SA" sz="2400" dirty="0"/>
                        <a:t>الديون تتحملها شخصياً سمعتها ضعيفة</a:t>
                      </a:r>
                    </a:p>
                    <a:p>
                      <a:pPr algn="ctr" rtl="1"/>
                      <a:r>
                        <a:rPr lang="ar-SA" sz="2400" dirty="0"/>
                        <a:t>زيادة رأس المال صعبة الا اذا تحولت الى شركة</a:t>
                      </a:r>
                    </a:p>
                  </a:txBody>
                  <a:tcPr/>
                </a:tc>
                <a:extLst>
                  <a:ext uri="{0D108BD9-81ED-4DB2-BD59-A6C34878D82A}">
                    <a16:rowId xmlns:a16="http://schemas.microsoft.com/office/drawing/2014/main" val="3313286981"/>
                  </a:ext>
                </a:extLst>
              </a:tr>
            </a:tbl>
          </a:graphicData>
        </a:graphic>
      </p:graphicFrame>
    </p:spTree>
    <p:extLst>
      <p:ext uri="{BB962C8B-B14F-4D97-AF65-F5344CB8AC3E}">
        <p14:creationId xmlns:p14="http://schemas.microsoft.com/office/powerpoint/2010/main" val="12136233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الشركة ذات المسؤولية المحدودة</a:t>
            </a:r>
          </a:p>
        </p:txBody>
      </p:sp>
      <p:graphicFrame>
        <p:nvGraphicFramePr>
          <p:cNvPr id="6" name="عنصر نائب للمحتوى 5">
            <a:extLst>
              <a:ext uri="{FF2B5EF4-FFF2-40B4-BE49-F238E27FC236}">
                <a16:creationId xmlns:a16="http://schemas.microsoft.com/office/drawing/2014/main" id="{DB381350-E1B8-FF1A-1831-D3E22826CBCB}"/>
              </a:ext>
            </a:extLst>
          </p:cNvPr>
          <p:cNvGraphicFramePr>
            <a:graphicFrameLocks noGrp="1"/>
          </p:cNvGraphicFramePr>
          <p:nvPr>
            <p:ph idx="1"/>
            <p:extLst>
              <p:ext uri="{D42A27DB-BD31-4B8C-83A1-F6EECF244321}">
                <p14:modId xmlns:p14="http://schemas.microsoft.com/office/powerpoint/2010/main" val="3623440764"/>
              </p:ext>
            </p:extLst>
          </p:nvPr>
        </p:nvGraphicFramePr>
        <p:xfrm>
          <a:off x="1824330" y="1891131"/>
          <a:ext cx="8543340" cy="4206240"/>
        </p:xfrm>
        <a:graphic>
          <a:graphicData uri="http://schemas.openxmlformats.org/drawingml/2006/table">
            <a:tbl>
              <a:tblPr rtl="1" firstRow="1" bandRow="1">
                <a:tableStyleId>{5C22544A-7EE6-4342-B048-85BDC9FD1C3A}</a:tableStyleId>
              </a:tblPr>
              <a:tblGrid>
                <a:gridCol w="2847780">
                  <a:extLst>
                    <a:ext uri="{9D8B030D-6E8A-4147-A177-3AD203B41FA5}">
                      <a16:colId xmlns:a16="http://schemas.microsoft.com/office/drawing/2014/main" val="179182220"/>
                    </a:ext>
                  </a:extLst>
                </a:gridCol>
                <a:gridCol w="2847780">
                  <a:extLst>
                    <a:ext uri="{9D8B030D-6E8A-4147-A177-3AD203B41FA5}">
                      <a16:colId xmlns:a16="http://schemas.microsoft.com/office/drawing/2014/main" val="3501261843"/>
                    </a:ext>
                  </a:extLst>
                </a:gridCol>
                <a:gridCol w="2847780">
                  <a:extLst>
                    <a:ext uri="{9D8B030D-6E8A-4147-A177-3AD203B41FA5}">
                      <a16:colId xmlns:a16="http://schemas.microsoft.com/office/drawing/2014/main" val="52299121"/>
                    </a:ext>
                  </a:extLst>
                </a:gridCol>
              </a:tblGrid>
              <a:tr h="370840">
                <a:tc>
                  <a:txBody>
                    <a:bodyPr/>
                    <a:lstStyle/>
                    <a:p>
                      <a:pPr algn="ctr" rtl="1"/>
                      <a:r>
                        <a:rPr lang="ar-SA" sz="2400" dirty="0"/>
                        <a:t>الوصف</a:t>
                      </a:r>
                    </a:p>
                  </a:txBody>
                  <a:tcPr/>
                </a:tc>
                <a:tc>
                  <a:txBody>
                    <a:bodyPr/>
                    <a:lstStyle/>
                    <a:p>
                      <a:pPr algn="ctr" rtl="1"/>
                      <a:r>
                        <a:rPr lang="ar-SA" sz="2400" dirty="0"/>
                        <a:t>الايجابيات</a:t>
                      </a:r>
                    </a:p>
                  </a:txBody>
                  <a:tcPr/>
                </a:tc>
                <a:tc>
                  <a:txBody>
                    <a:bodyPr/>
                    <a:lstStyle/>
                    <a:p>
                      <a:pPr algn="ctr" rtl="1"/>
                      <a:r>
                        <a:rPr lang="ar-SA" sz="2400" dirty="0"/>
                        <a:t>السلبيات</a:t>
                      </a:r>
                    </a:p>
                  </a:txBody>
                  <a:tcPr/>
                </a:tc>
                <a:extLst>
                  <a:ext uri="{0D108BD9-81ED-4DB2-BD59-A6C34878D82A}">
                    <a16:rowId xmlns:a16="http://schemas.microsoft.com/office/drawing/2014/main" val="52549190"/>
                  </a:ext>
                </a:extLst>
              </a:tr>
              <a:tr h="370840">
                <a:tc>
                  <a:txBody>
                    <a:bodyPr/>
                    <a:lstStyle/>
                    <a:p>
                      <a:pPr algn="ctr" rtl="1"/>
                      <a:r>
                        <a:rPr lang="ar-SA" sz="2400" dirty="0"/>
                        <a:t>شركة يمتلكها عدة أشخاص أو شخص واحد وهي صغيرة الحجم في العادة, قائمة قانونياً كشخصية مستقلة بحيث لو خسرت لا يتحمل ملاكها الديون من أموالهم الخاصة وبالتالي فمسؤوليتها محدودة داخلها</a:t>
                      </a:r>
                    </a:p>
                  </a:txBody>
                  <a:tcPr/>
                </a:tc>
                <a:tc>
                  <a:txBody>
                    <a:bodyPr/>
                    <a:lstStyle/>
                    <a:p>
                      <a:pPr algn="ctr" rtl="1"/>
                      <a:r>
                        <a:rPr lang="ar-SA" sz="2400" dirty="0"/>
                        <a:t>رأس المال قليل</a:t>
                      </a:r>
                    </a:p>
                    <a:p>
                      <a:pPr algn="ctr" rtl="1"/>
                      <a:r>
                        <a:rPr lang="ar-SA" sz="2400" dirty="0"/>
                        <a:t>يمكن توزيع العمل بين الشركاء</a:t>
                      </a:r>
                    </a:p>
                    <a:p>
                      <a:pPr algn="ctr" rtl="1"/>
                      <a:r>
                        <a:rPr lang="ar-SA" sz="2400" dirty="0"/>
                        <a:t>الضرائب تسجل باسم الشركة وليس مالكيها</a:t>
                      </a:r>
                    </a:p>
                    <a:p>
                      <a:pPr algn="ctr" rtl="1"/>
                      <a:r>
                        <a:rPr lang="ar-SA" sz="2400" dirty="0"/>
                        <a:t>يمكن ادخال شركاء جدد بزيادة رأس المال</a:t>
                      </a:r>
                    </a:p>
                    <a:p>
                      <a:pPr algn="ctr" rtl="1"/>
                      <a:r>
                        <a:rPr lang="ar-SA" sz="2400" dirty="0"/>
                        <a:t>أرباحها يمكن أن تحتفظ بها أو توزعها على الملاك بعد حفظ مبالغ احتياطية</a:t>
                      </a:r>
                    </a:p>
                  </a:txBody>
                  <a:tcPr/>
                </a:tc>
                <a:tc>
                  <a:txBody>
                    <a:bodyPr/>
                    <a:lstStyle/>
                    <a:p>
                      <a:pPr algn="ctr" rtl="1"/>
                      <a:r>
                        <a:rPr lang="ar-SA" sz="2400" dirty="0"/>
                        <a:t>احتمالية اختلاف الشركاء</a:t>
                      </a:r>
                    </a:p>
                    <a:p>
                      <a:pPr algn="ctr" rtl="1"/>
                      <a:r>
                        <a:rPr lang="ar-SA" sz="2400" dirty="0"/>
                        <a:t>اذا انسحب شريك فلابد من إيجاد بديل</a:t>
                      </a:r>
                    </a:p>
                    <a:p>
                      <a:pPr algn="ctr" rtl="1"/>
                      <a:r>
                        <a:rPr lang="ar-SA" sz="2400" dirty="0"/>
                        <a:t>الشريك يدفع الضرائب عن أرباحه بعد استلامها</a:t>
                      </a:r>
                    </a:p>
                    <a:p>
                      <a:pPr algn="ctr" rtl="1"/>
                      <a:r>
                        <a:rPr lang="ar-SA" sz="2400" dirty="0"/>
                        <a:t>إجراءات اغلاقها ليست سهلة في حالة الخسارة</a:t>
                      </a:r>
                    </a:p>
                  </a:txBody>
                  <a:tcPr/>
                </a:tc>
                <a:extLst>
                  <a:ext uri="{0D108BD9-81ED-4DB2-BD59-A6C34878D82A}">
                    <a16:rowId xmlns:a16="http://schemas.microsoft.com/office/drawing/2014/main" val="3313286981"/>
                  </a:ext>
                </a:extLst>
              </a:tr>
            </a:tbl>
          </a:graphicData>
        </a:graphic>
      </p:graphicFrame>
    </p:spTree>
    <p:extLst>
      <p:ext uri="{BB962C8B-B14F-4D97-AF65-F5344CB8AC3E}">
        <p14:creationId xmlns:p14="http://schemas.microsoft.com/office/powerpoint/2010/main" val="303459102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الشركة المساهمة المقفلة</a:t>
            </a:r>
          </a:p>
        </p:txBody>
      </p:sp>
      <p:graphicFrame>
        <p:nvGraphicFramePr>
          <p:cNvPr id="6" name="عنصر نائب للمحتوى 5">
            <a:extLst>
              <a:ext uri="{FF2B5EF4-FFF2-40B4-BE49-F238E27FC236}">
                <a16:creationId xmlns:a16="http://schemas.microsoft.com/office/drawing/2014/main" id="{DB381350-E1B8-FF1A-1831-D3E22826CBCB}"/>
              </a:ext>
            </a:extLst>
          </p:cNvPr>
          <p:cNvGraphicFramePr>
            <a:graphicFrameLocks noGrp="1"/>
          </p:cNvGraphicFramePr>
          <p:nvPr>
            <p:ph idx="1"/>
            <p:extLst>
              <p:ext uri="{D42A27DB-BD31-4B8C-83A1-F6EECF244321}">
                <p14:modId xmlns:p14="http://schemas.microsoft.com/office/powerpoint/2010/main" val="4158742427"/>
              </p:ext>
            </p:extLst>
          </p:nvPr>
        </p:nvGraphicFramePr>
        <p:xfrm>
          <a:off x="1511509" y="1690688"/>
          <a:ext cx="9168981" cy="4206240"/>
        </p:xfrm>
        <a:graphic>
          <a:graphicData uri="http://schemas.openxmlformats.org/drawingml/2006/table">
            <a:tbl>
              <a:tblPr rtl="1" firstRow="1" bandRow="1">
                <a:tableStyleId>{5C22544A-7EE6-4342-B048-85BDC9FD1C3A}</a:tableStyleId>
              </a:tblPr>
              <a:tblGrid>
                <a:gridCol w="3056327">
                  <a:extLst>
                    <a:ext uri="{9D8B030D-6E8A-4147-A177-3AD203B41FA5}">
                      <a16:colId xmlns:a16="http://schemas.microsoft.com/office/drawing/2014/main" val="179182220"/>
                    </a:ext>
                  </a:extLst>
                </a:gridCol>
                <a:gridCol w="3056327">
                  <a:extLst>
                    <a:ext uri="{9D8B030D-6E8A-4147-A177-3AD203B41FA5}">
                      <a16:colId xmlns:a16="http://schemas.microsoft.com/office/drawing/2014/main" val="3501261843"/>
                    </a:ext>
                  </a:extLst>
                </a:gridCol>
                <a:gridCol w="3056327">
                  <a:extLst>
                    <a:ext uri="{9D8B030D-6E8A-4147-A177-3AD203B41FA5}">
                      <a16:colId xmlns:a16="http://schemas.microsoft.com/office/drawing/2014/main" val="52299121"/>
                    </a:ext>
                  </a:extLst>
                </a:gridCol>
              </a:tblGrid>
              <a:tr h="370840">
                <a:tc>
                  <a:txBody>
                    <a:bodyPr/>
                    <a:lstStyle/>
                    <a:p>
                      <a:pPr algn="ctr" rtl="1"/>
                      <a:r>
                        <a:rPr lang="ar-SA" sz="2400" dirty="0"/>
                        <a:t>الوصف</a:t>
                      </a:r>
                    </a:p>
                  </a:txBody>
                  <a:tcPr/>
                </a:tc>
                <a:tc>
                  <a:txBody>
                    <a:bodyPr/>
                    <a:lstStyle/>
                    <a:p>
                      <a:pPr algn="ctr" rtl="1"/>
                      <a:r>
                        <a:rPr lang="ar-SA" sz="2400" dirty="0"/>
                        <a:t>الايجابيات</a:t>
                      </a:r>
                    </a:p>
                  </a:txBody>
                  <a:tcPr/>
                </a:tc>
                <a:tc>
                  <a:txBody>
                    <a:bodyPr/>
                    <a:lstStyle/>
                    <a:p>
                      <a:pPr algn="ctr" rtl="1"/>
                      <a:r>
                        <a:rPr lang="ar-SA" sz="2400" dirty="0"/>
                        <a:t>السلبيات</a:t>
                      </a:r>
                    </a:p>
                  </a:txBody>
                  <a:tcPr/>
                </a:tc>
                <a:extLst>
                  <a:ext uri="{0D108BD9-81ED-4DB2-BD59-A6C34878D82A}">
                    <a16:rowId xmlns:a16="http://schemas.microsoft.com/office/drawing/2014/main" val="52549190"/>
                  </a:ext>
                </a:extLst>
              </a:tr>
              <a:tr h="370840">
                <a:tc>
                  <a:txBody>
                    <a:bodyPr/>
                    <a:lstStyle/>
                    <a:p>
                      <a:pPr algn="ctr" rtl="1"/>
                      <a:r>
                        <a:rPr lang="ar-SA" sz="2400" dirty="0"/>
                        <a:t>الشركة يمتلكها عدة شركاء (أشخاص أو جهات) وتتوزع الأسهم </a:t>
                      </a:r>
                      <a:r>
                        <a:rPr lang="ar-SA" sz="2400" dirty="0" err="1"/>
                        <a:t>بينهه</a:t>
                      </a:r>
                      <a:r>
                        <a:rPr lang="ar-SA" sz="2400" dirty="0"/>
                        <a:t> حسب رأس المال الذي وضعه كل منهم ولا يجوز بيع أسهمهم خارجهم الا بموافقة مجلس الادارة</a:t>
                      </a:r>
                    </a:p>
                  </a:txBody>
                  <a:tcPr/>
                </a:tc>
                <a:tc>
                  <a:txBody>
                    <a:bodyPr/>
                    <a:lstStyle/>
                    <a:p>
                      <a:pPr algn="ctr" rtl="1"/>
                      <a:r>
                        <a:rPr lang="ar-SA" sz="2400" dirty="0"/>
                        <a:t>الملاك يتحكمون في الشركة</a:t>
                      </a:r>
                    </a:p>
                    <a:p>
                      <a:pPr algn="ctr" rtl="1"/>
                      <a:r>
                        <a:rPr lang="ar-SA" sz="2400" dirty="0"/>
                        <a:t>كل الأرباح والخسائر لهم أو عليهم</a:t>
                      </a:r>
                    </a:p>
                    <a:p>
                      <a:pPr algn="ctr" rtl="1"/>
                      <a:r>
                        <a:rPr lang="ar-SA" sz="2400" dirty="0"/>
                        <a:t>ليس على الملاك مسؤولية من أموالهم الخاصة</a:t>
                      </a:r>
                    </a:p>
                    <a:p>
                      <a:pPr algn="ctr" rtl="1"/>
                      <a:r>
                        <a:rPr lang="ar-SA" sz="2400" dirty="0"/>
                        <a:t>عدد الملاك له سقف كبير يحدده القانون (في أمريكا 2000)</a:t>
                      </a:r>
                    </a:p>
                    <a:p>
                      <a:pPr algn="ctr" rtl="1"/>
                      <a:r>
                        <a:rPr lang="ar-SA" sz="2400" dirty="0"/>
                        <a:t>التدخل الكبير من الملاك في قرارات مجلس الادارة</a:t>
                      </a:r>
                    </a:p>
                  </a:txBody>
                  <a:tcPr/>
                </a:tc>
                <a:tc>
                  <a:txBody>
                    <a:bodyPr/>
                    <a:lstStyle/>
                    <a:p>
                      <a:pPr algn="ctr" rtl="1"/>
                      <a:r>
                        <a:rPr lang="ar-SA" sz="2400" dirty="0"/>
                        <a:t>على الملاك أنفسهم الضخ من أموالهم لزيادة رأس المال</a:t>
                      </a:r>
                    </a:p>
                    <a:p>
                      <a:pPr algn="ctr" rtl="1"/>
                      <a:r>
                        <a:rPr lang="ar-SA" sz="2400" dirty="0"/>
                        <a:t>الملاك عليهم المسؤولية القانونية والجنائية</a:t>
                      </a:r>
                    </a:p>
                    <a:p>
                      <a:pPr algn="ctr" rtl="1"/>
                      <a:r>
                        <a:rPr lang="ar-SA" sz="2400" dirty="0"/>
                        <a:t>ضرائب عالية</a:t>
                      </a:r>
                    </a:p>
                    <a:p>
                      <a:pPr algn="ctr" rtl="1"/>
                      <a:r>
                        <a:rPr lang="ar-SA" sz="2400" dirty="0"/>
                        <a:t>تذبذب قيمة السهم كبيرة</a:t>
                      </a:r>
                    </a:p>
                  </a:txBody>
                  <a:tcPr/>
                </a:tc>
                <a:extLst>
                  <a:ext uri="{0D108BD9-81ED-4DB2-BD59-A6C34878D82A}">
                    <a16:rowId xmlns:a16="http://schemas.microsoft.com/office/drawing/2014/main" val="3313286981"/>
                  </a:ext>
                </a:extLst>
              </a:tr>
            </a:tbl>
          </a:graphicData>
        </a:graphic>
      </p:graphicFrame>
    </p:spTree>
    <p:extLst>
      <p:ext uri="{BB962C8B-B14F-4D97-AF65-F5344CB8AC3E}">
        <p14:creationId xmlns:p14="http://schemas.microsoft.com/office/powerpoint/2010/main" val="9263480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الشركة المساهمة العامة</a:t>
            </a:r>
          </a:p>
        </p:txBody>
      </p:sp>
      <p:graphicFrame>
        <p:nvGraphicFramePr>
          <p:cNvPr id="6" name="عنصر نائب للمحتوى 5">
            <a:extLst>
              <a:ext uri="{FF2B5EF4-FFF2-40B4-BE49-F238E27FC236}">
                <a16:creationId xmlns:a16="http://schemas.microsoft.com/office/drawing/2014/main" id="{DB381350-E1B8-FF1A-1831-D3E22826CBCB}"/>
              </a:ext>
            </a:extLst>
          </p:cNvPr>
          <p:cNvGraphicFramePr>
            <a:graphicFrameLocks noGrp="1"/>
          </p:cNvGraphicFramePr>
          <p:nvPr>
            <p:ph idx="1"/>
            <p:extLst>
              <p:ext uri="{D42A27DB-BD31-4B8C-83A1-F6EECF244321}">
                <p14:modId xmlns:p14="http://schemas.microsoft.com/office/powerpoint/2010/main" val="3330819427"/>
              </p:ext>
            </p:extLst>
          </p:nvPr>
        </p:nvGraphicFramePr>
        <p:xfrm>
          <a:off x="2429460" y="2420520"/>
          <a:ext cx="7333080" cy="3474720"/>
        </p:xfrm>
        <a:graphic>
          <a:graphicData uri="http://schemas.openxmlformats.org/drawingml/2006/table">
            <a:tbl>
              <a:tblPr rtl="1" firstRow="1" bandRow="1">
                <a:tableStyleId>{5C22544A-7EE6-4342-B048-85BDC9FD1C3A}</a:tableStyleId>
              </a:tblPr>
              <a:tblGrid>
                <a:gridCol w="2444360">
                  <a:extLst>
                    <a:ext uri="{9D8B030D-6E8A-4147-A177-3AD203B41FA5}">
                      <a16:colId xmlns:a16="http://schemas.microsoft.com/office/drawing/2014/main" val="179182220"/>
                    </a:ext>
                  </a:extLst>
                </a:gridCol>
                <a:gridCol w="2444360">
                  <a:extLst>
                    <a:ext uri="{9D8B030D-6E8A-4147-A177-3AD203B41FA5}">
                      <a16:colId xmlns:a16="http://schemas.microsoft.com/office/drawing/2014/main" val="3501261843"/>
                    </a:ext>
                  </a:extLst>
                </a:gridCol>
                <a:gridCol w="2444360">
                  <a:extLst>
                    <a:ext uri="{9D8B030D-6E8A-4147-A177-3AD203B41FA5}">
                      <a16:colId xmlns:a16="http://schemas.microsoft.com/office/drawing/2014/main" val="52299121"/>
                    </a:ext>
                  </a:extLst>
                </a:gridCol>
              </a:tblGrid>
              <a:tr h="370840">
                <a:tc>
                  <a:txBody>
                    <a:bodyPr/>
                    <a:lstStyle/>
                    <a:p>
                      <a:pPr algn="ctr" rtl="1"/>
                      <a:r>
                        <a:rPr lang="ar-SA" sz="2400" dirty="0"/>
                        <a:t>الوصف</a:t>
                      </a:r>
                    </a:p>
                  </a:txBody>
                  <a:tcPr/>
                </a:tc>
                <a:tc>
                  <a:txBody>
                    <a:bodyPr/>
                    <a:lstStyle/>
                    <a:p>
                      <a:pPr algn="ctr" rtl="1"/>
                      <a:r>
                        <a:rPr lang="ar-SA" sz="2400" dirty="0"/>
                        <a:t>الايجابيات</a:t>
                      </a:r>
                    </a:p>
                  </a:txBody>
                  <a:tcPr/>
                </a:tc>
                <a:tc>
                  <a:txBody>
                    <a:bodyPr/>
                    <a:lstStyle/>
                    <a:p>
                      <a:pPr algn="ctr" rtl="1"/>
                      <a:r>
                        <a:rPr lang="ar-SA" sz="2400" dirty="0"/>
                        <a:t>السلبيات</a:t>
                      </a:r>
                    </a:p>
                  </a:txBody>
                  <a:tcPr/>
                </a:tc>
                <a:extLst>
                  <a:ext uri="{0D108BD9-81ED-4DB2-BD59-A6C34878D82A}">
                    <a16:rowId xmlns:a16="http://schemas.microsoft.com/office/drawing/2014/main" val="52549190"/>
                  </a:ext>
                </a:extLst>
              </a:tr>
              <a:tr h="370840">
                <a:tc>
                  <a:txBody>
                    <a:bodyPr/>
                    <a:lstStyle/>
                    <a:p>
                      <a:pPr algn="ctr" rtl="1"/>
                      <a:r>
                        <a:rPr lang="ar-SA" sz="2400" dirty="0"/>
                        <a:t>شركة يتم تداول أسهمها في البورصة وبالتالي يحق لأي شخص أو جهة شراء وبيع أسهمها في البورصة</a:t>
                      </a:r>
                    </a:p>
                  </a:txBody>
                  <a:tcPr/>
                </a:tc>
                <a:tc>
                  <a:txBody>
                    <a:bodyPr/>
                    <a:lstStyle/>
                    <a:p>
                      <a:pPr algn="ctr" rtl="1"/>
                      <a:r>
                        <a:rPr lang="ar-SA" sz="2400" dirty="0"/>
                        <a:t>السمعة والمكانة العالية</a:t>
                      </a:r>
                    </a:p>
                    <a:p>
                      <a:pPr algn="ctr" rtl="1"/>
                      <a:r>
                        <a:rPr lang="ar-SA" sz="2400" dirty="0"/>
                        <a:t>سهولة زيادة رأس المال بمبالغ ضخمة</a:t>
                      </a:r>
                    </a:p>
                    <a:p>
                      <a:pPr algn="ctr" rtl="1"/>
                      <a:r>
                        <a:rPr lang="ar-SA" sz="2400" dirty="0"/>
                        <a:t>رأس المال ضخم</a:t>
                      </a:r>
                    </a:p>
                    <a:p>
                      <a:pPr algn="ctr" rtl="1"/>
                      <a:r>
                        <a:rPr lang="ar-SA" sz="2400" dirty="0"/>
                        <a:t>لا يوجد سقف لعدد الشركاء</a:t>
                      </a:r>
                    </a:p>
                    <a:p>
                      <a:pPr algn="ctr" rtl="1"/>
                      <a:r>
                        <a:rPr lang="ar-SA" sz="2400" dirty="0"/>
                        <a:t>قيمة السهم واضحة بشكل مستمر ومعلن</a:t>
                      </a:r>
                    </a:p>
                  </a:txBody>
                  <a:tcPr/>
                </a:tc>
                <a:tc>
                  <a:txBody>
                    <a:bodyPr/>
                    <a:lstStyle/>
                    <a:p>
                      <a:pPr algn="ctr" rtl="1"/>
                      <a:r>
                        <a:rPr lang="ar-SA" sz="2400" dirty="0"/>
                        <a:t>الرقابة الحكومية عالية جدا</a:t>
                      </a:r>
                    </a:p>
                    <a:p>
                      <a:pPr algn="ctr" rtl="1"/>
                      <a:r>
                        <a:rPr lang="ar-SA" sz="2400" dirty="0"/>
                        <a:t>تقارير مالية معقدة تقدم للحكومة باستمرار</a:t>
                      </a:r>
                    </a:p>
                    <a:p>
                      <a:pPr algn="ctr" rtl="1"/>
                      <a:r>
                        <a:rPr lang="ar-SA" sz="2400" dirty="0"/>
                        <a:t>ضرائب عالية</a:t>
                      </a:r>
                    </a:p>
                    <a:p>
                      <a:pPr algn="ctr" rtl="1"/>
                      <a:r>
                        <a:rPr lang="ar-SA" sz="2400" dirty="0"/>
                        <a:t>التصرفات المالية الرئيسية يجب أخذ الموافقات عليها</a:t>
                      </a:r>
                    </a:p>
                  </a:txBody>
                  <a:tcPr/>
                </a:tc>
                <a:extLst>
                  <a:ext uri="{0D108BD9-81ED-4DB2-BD59-A6C34878D82A}">
                    <a16:rowId xmlns:a16="http://schemas.microsoft.com/office/drawing/2014/main" val="3313286981"/>
                  </a:ext>
                </a:extLst>
              </a:tr>
            </a:tbl>
          </a:graphicData>
        </a:graphic>
      </p:graphicFrame>
    </p:spTree>
    <p:extLst>
      <p:ext uri="{BB962C8B-B14F-4D97-AF65-F5344CB8AC3E}">
        <p14:creationId xmlns:p14="http://schemas.microsoft.com/office/powerpoint/2010/main" val="283680974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الامتياز</a:t>
            </a:r>
          </a:p>
        </p:txBody>
      </p:sp>
      <p:graphicFrame>
        <p:nvGraphicFramePr>
          <p:cNvPr id="6" name="عنصر نائب للمحتوى 5">
            <a:extLst>
              <a:ext uri="{FF2B5EF4-FFF2-40B4-BE49-F238E27FC236}">
                <a16:creationId xmlns:a16="http://schemas.microsoft.com/office/drawing/2014/main" id="{DB381350-E1B8-FF1A-1831-D3E22826CBCB}"/>
              </a:ext>
            </a:extLst>
          </p:cNvPr>
          <p:cNvGraphicFramePr>
            <a:graphicFrameLocks noGrp="1"/>
          </p:cNvGraphicFramePr>
          <p:nvPr>
            <p:ph idx="1"/>
            <p:extLst>
              <p:ext uri="{D42A27DB-BD31-4B8C-83A1-F6EECF244321}">
                <p14:modId xmlns:p14="http://schemas.microsoft.com/office/powerpoint/2010/main" val="3104299088"/>
              </p:ext>
            </p:extLst>
          </p:nvPr>
        </p:nvGraphicFramePr>
        <p:xfrm>
          <a:off x="2429460" y="1692861"/>
          <a:ext cx="8687718" cy="4206240"/>
        </p:xfrm>
        <a:graphic>
          <a:graphicData uri="http://schemas.openxmlformats.org/drawingml/2006/table">
            <a:tbl>
              <a:tblPr rtl="1" firstRow="1" bandRow="1">
                <a:tableStyleId>{5C22544A-7EE6-4342-B048-85BDC9FD1C3A}</a:tableStyleId>
              </a:tblPr>
              <a:tblGrid>
                <a:gridCol w="2895906">
                  <a:extLst>
                    <a:ext uri="{9D8B030D-6E8A-4147-A177-3AD203B41FA5}">
                      <a16:colId xmlns:a16="http://schemas.microsoft.com/office/drawing/2014/main" val="179182220"/>
                    </a:ext>
                  </a:extLst>
                </a:gridCol>
                <a:gridCol w="2895906">
                  <a:extLst>
                    <a:ext uri="{9D8B030D-6E8A-4147-A177-3AD203B41FA5}">
                      <a16:colId xmlns:a16="http://schemas.microsoft.com/office/drawing/2014/main" val="3501261843"/>
                    </a:ext>
                  </a:extLst>
                </a:gridCol>
                <a:gridCol w="2895906">
                  <a:extLst>
                    <a:ext uri="{9D8B030D-6E8A-4147-A177-3AD203B41FA5}">
                      <a16:colId xmlns:a16="http://schemas.microsoft.com/office/drawing/2014/main" val="52299121"/>
                    </a:ext>
                  </a:extLst>
                </a:gridCol>
              </a:tblGrid>
              <a:tr h="370840">
                <a:tc>
                  <a:txBody>
                    <a:bodyPr/>
                    <a:lstStyle/>
                    <a:p>
                      <a:pPr algn="ctr" rtl="1"/>
                      <a:r>
                        <a:rPr lang="ar-SA" sz="2400" dirty="0"/>
                        <a:t>الوصف</a:t>
                      </a:r>
                    </a:p>
                  </a:txBody>
                  <a:tcPr/>
                </a:tc>
                <a:tc>
                  <a:txBody>
                    <a:bodyPr/>
                    <a:lstStyle/>
                    <a:p>
                      <a:pPr algn="ctr" rtl="1"/>
                      <a:r>
                        <a:rPr lang="ar-SA" sz="2400" dirty="0"/>
                        <a:t>الايجابيات</a:t>
                      </a:r>
                    </a:p>
                  </a:txBody>
                  <a:tcPr/>
                </a:tc>
                <a:tc>
                  <a:txBody>
                    <a:bodyPr/>
                    <a:lstStyle/>
                    <a:p>
                      <a:pPr algn="ctr" rtl="1"/>
                      <a:r>
                        <a:rPr lang="ar-SA" sz="2400" dirty="0"/>
                        <a:t>السلبيات</a:t>
                      </a:r>
                    </a:p>
                  </a:txBody>
                  <a:tcPr/>
                </a:tc>
                <a:extLst>
                  <a:ext uri="{0D108BD9-81ED-4DB2-BD59-A6C34878D82A}">
                    <a16:rowId xmlns:a16="http://schemas.microsoft.com/office/drawing/2014/main" val="52549190"/>
                  </a:ext>
                </a:extLst>
              </a:tr>
              <a:tr h="370840">
                <a:tc>
                  <a:txBody>
                    <a:bodyPr/>
                    <a:lstStyle/>
                    <a:p>
                      <a:pPr algn="ctr" rtl="1"/>
                      <a:r>
                        <a:rPr lang="ar-SA" sz="2400" dirty="0"/>
                        <a:t>يمنح صاحب الامتياز مثل ماكدونالد حق الامتياز الى وكيل محلي ليفتح فرعا أو فروعا لمنطقة جغرافية محددة وفق الفكرة والمواصفات التفصيلية للمشروع الأم ويدفع الوكيل مبلغاً لحق الوكالة (عادة عن كل فرع) كما يدفع نسبة من الأرباح أو الإيرادات سنوياً</a:t>
                      </a:r>
                    </a:p>
                  </a:txBody>
                  <a:tcPr/>
                </a:tc>
                <a:tc>
                  <a:txBody>
                    <a:bodyPr/>
                    <a:lstStyle/>
                    <a:p>
                      <a:pPr algn="ctr" rtl="1"/>
                      <a:r>
                        <a:rPr lang="ar-SA" sz="2400" dirty="0"/>
                        <a:t>فائدة للطرفين</a:t>
                      </a:r>
                    </a:p>
                    <a:p>
                      <a:pPr algn="ctr" rtl="1"/>
                      <a:r>
                        <a:rPr lang="ar-SA" sz="2400" dirty="0"/>
                        <a:t>الشركة الأم تتوسع بسرعة جغرافياً ومادياً</a:t>
                      </a:r>
                    </a:p>
                    <a:p>
                      <a:pPr algn="ctr" rtl="1"/>
                      <a:r>
                        <a:rPr lang="ar-SA" sz="2400" dirty="0"/>
                        <a:t>الوكيل يحصل على الهوية والأنظمة والسمعة والخبرة مما يوفر عليه المال والوقت والجهد</a:t>
                      </a:r>
                    </a:p>
                  </a:txBody>
                  <a:tcPr/>
                </a:tc>
                <a:tc>
                  <a:txBody>
                    <a:bodyPr/>
                    <a:lstStyle/>
                    <a:p>
                      <a:pPr algn="ctr" rtl="1"/>
                      <a:r>
                        <a:rPr lang="ar-SA" sz="2400" dirty="0"/>
                        <a:t>رأس مال أولي متوسط</a:t>
                      </a:r>
                    </a:p>
                    <a:p>
                      <a:pPr algn="ctr" rtl="1"/>
                      <a:r>
                        <a:rPr lang="ar-SA" sz="2400" dirty="0"/>
                        <a:t>تدخل صاحب الامتياز في كل المواصفات والالتزام بالهوية</a:t>
                      </a:r>
                    </a:p>
                    <a:p>
                      <a:pPr algn="ctr" rtl="1"/>
                      <a:r>
                        <a:rPr lang="ar-SA" sz="2400" dirty="0"/>
                        <a:t>مشاركة صاحب الامتياز في الربح والايرادات لكنه لا يشارك في الخسارة</a:t>
                      </a:r>
                    </a:p>
                    <a:p>
                      <a:pPr algn="ctr" rtl="1"/>
                      <a:r>
                        <a:rPr lang="ar-SA" sz="2400" dirty="0"/>
                        <a:t>فرع واحد في الغالب لا يكفي</a:t>
                      </a:r>
                    </a:p>
                  </a:txBody>
                  <a:tcPr/>
                </a:tc>
                <a:extLst>
                  <a:ext uri="{0D108BD9-81ED-4DB2-BD59-A6C34878D82A}">
                    <a16:rowId xmlns:a16="http://schemas.microsoft.com/office/drawing/2014/main" val="3313286981"/>
                  </a:ext>
                </a:extLst>
              </a:tr>
            </a:tbl>
          </a:graphicData>
        </a:graphic>
      </p:graphicFrame>
    </p:spTree>
    <p:extLst>
      <p:ext uri="{BB962C8B-B14F-4D97-AF65-F5344CB8AC3E}">
        <p14:creationId xmlns:p14="http://schemas.microsoft.com/office/powerpoint/2010/main" val="3861455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تعريف الابتكار</a:t>
            </a:r>
            <a:br>
              <a:rPr lang="ar-SA" sz="3200" dirty="0">
                <a:latin typeface="Gill Sans MT" pitchFamily="34" charset="0"/>
                <a:cs typeface="GE SS Two Medium" pitchFamily="18" charset="-78"/>
              </a:rPr>
            </a:b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3693226" y="1912381"/>
            <a:ext cx="8498774" cy="4120284"/>
          </a:xfrm>
        </p:spPr>
        <p:txBody>
          <a:bodyPr>
            <a:normAutofit fontScale="92500" lnSpcReduction="10000"/>
          </a:bodyPr>
          <a:lstStyle/>
          <a:p>
            <a:r>
              <a:rPr lang="ar-SA" dirty="0">
                <a:latin typeface="Gill Sans MT" pitchFamily="34" charset="0"/>
                <a:cs typeface="GE SS Two Medium" pitchFamily="18" charset="-78"/>
              </a:rPr>
              <a:t>تغيير يضيف قيمة إلى خدمة، أو منتج، موجودين سلفًا.</a:t>
            </a:r>
          </a:p>
          <a:p>
            <a:r>
              <a:rPr lang="ar-SA" dirty="0">
                <a:latin typeface="Gill Sans MT" pitchFamily="34" charset="0"/>
                <a:cs typeface="GE SS Two Medium" pitchFamily="18" charset="-78"/>
              </a:rPr>
              <a:t>هو عملية تقديم أفكار أو طرق أو منتجات جديدة تؤدي الى تغيير أو تحسين كبير في مجال أو صناعة معينة</a:t>
            </a:r>
          </a:p>
          <a:p>
            <a:r>
              <a:rPr lang="ar-SA" dirty="0">
                <a:latin typeface="Gill Sans MT" pitchFamily="34" charset="0"/>
                <a:cs typeface="GE SS Two Medium" pitchFamily="18" charset="-78"/>
              </a:rPr>
              <a:t>تطوير منتج جديد أو خدمة جديدة للمستهلك من خلال حلول تتجاوب مع متطلبات جديدة للمستهلك أو تقديم متطلبات قديمة للمستهلك أو للسوق ولكن بطريقة جديدة. ويُنْجَز ذلك من خلال تفعيل منتجات ابتكار عبر نوع متخصص من المشاريع يدعى مشروع ابتكاري. كذلك يمكن أن يكون الابتكار فكرة متاحة بسهولة في السوق، أو خدمة حكومية ميسرة، أو خدمة مبتكرة للمجتمع بفعالية أعلى</a:t>
            </a:r>
          </a:p>
          <a:p>
            <a:endParaRPr lang="ar-SA" dirty="0">
              <a:latin typeface="Gill Sans MT" pitchFamily="34" charset="0"/>
              <a:cs typeface="GE SS Two Medium" pitchFamily="18" charset="-78"/>
            </a:endParaRPr>
          </a:p>
        </p:txBody>
      </p:sp>
      <p:pic>
        <p:nvPicPr>
          <p:cNvPr id="4" name="صورة 3">
            <a:extLst>
              <a:ext uri="{FF2B5EF4-FFF2-40B4-BE49-F238E27FC236}">
                <a16:creationId xmlns:a16="http://schemas.microsoft.com/office/drawing/2014/main" id="{E53A8B61-E047-408F-5A47-44531F84F675}"/>
              </a:ext>
            </a:extLst>
          </p:cNvPr>
          <p:cNvPicPr>
            <a:picLocks noChangeAspect="1"/>
          </p:cNvPicPr>
          <p:nvPr/>
        </p:nvPicPr>
        <p:blipFill>
          <a:blip r:embed="rId2"/>
          <a:stretch>
            <a:fillRect/>
          </a:stretch>
        </p:blipFill>
        <p:spPr>
          <a:xfrm>
            <a:off x="404144" y="1912381"/>
            <a:ext cx="3289081" cy="4298053"/>
          </a:xfrm>
          <a:prstGeom prst="rect">
            <a:avLst/>
          </a:prstGeom>
        </p:spPr>
      </p:pic>
    </p:spTree>
    <p:extLst>
      <p:ext uri="{BB962C8B-B14F-4D97-AF65-F5344CB8AC3E}">
        <p14:creationId xmlns:p14="http://schemas.microsoft.com/office/powerpoint/2010/main" val="22489968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إدارة الموارد البشرية</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083636"/>
            <a:ext cx="11200149" cy="3509963"/>
          </a:xfrm>
        </p:spPr>
        <p:txBody>
          <a:bodyPr>
            <a:normAutofit fontScale="92500" lnSpcReduction="10000"/>
          </a:bodyPr>
          <a:lstStyle/>
          <a:p>
            <a:pPr algn="r" rtl="1"/>
            <a:r>
              <a:rPr lang="ar-SA" dirty="0">
                <a:latin typeface="Gill Sans MT" pitchFamily="34" charset="0"/>
                <a:cs typeface="GE SS Two Medium" pitchFamily="18" charset="-78"/>
              </a:rPr>
              <a:t>البشر هم أهم ما يملك أي مشروع وإدارة الموارد البشرية تمر عادة بالخطوات التالية:</a:t>
            </a:r>
          </a:p>
          <a:p>
            <a:pPr algn="r" rtl="1"/>
            <a:r>
              <a:rPr lang="ar-SA" dirty="0">
                <a:latin typeface="Gill Sans MT" pitchFamily="34" charset="0"/>
                <a:cs typeface="GE SS Two Medium" pitchFamily="18" charset="-78"/>
              </a:rPr>
              <a:t>الترشيح والاعلان عن الوظائف المتاحة في المنظمة</a:t>
            </a:r>
          </a:p>
          <a:p>
            <a:pPr algn="r" rtl="1"/>
            <a:r>
              <a:rPr lang="ar-SA" dirty="0">
                <a:latin typeface="Gill Sans MT" pitchFamily="34" charset="0"/>
                <a:cs typeface="GE SS Two Medium" pitchFamily="18" charset="-78"/>
              </a:rPr>
              <a:t>الاختيار والتوظيف</a:t>
            </a:r>
          </a:p>
          <a:p>
            <a:pPr algn="r" rtl="1"/>
            <a:r>
              <a:rPr lang="ar-SA" dirty="0" err="1">
                <a:latin typeface="Gill Sans MT" pitchFamily="34" charset="0"/>
                <a:cs typeface="GE SS Two Medium" pitchFamily="18" charset="-78"/>
              </a:rPr>
              <a:t>المكافأت</a:t>
            </a:r>
            <a:r>
              <a:rPr lang="ar-SA" dirty="0">
                <a:latin typeface="Gill Sans MT" pitchFamily="34" charset="0"/>
                <a:cs typeface="GE SS Two Medium" pitchFamily="18" charset="-78"/>
              </a:rPr>
              <a:t> وسلم الرواتب</a:t>
            </a:r>
          </a:p>
          <a:p>
            <a:pPr algn="r" rtl="1"/>
            <a:r>
              <a:rPr lang="ar-SA" dirty="0">
                <a:latin typeface="Gill Sans MT" pitchFamily="34" charset="0"/>
                <a:cs typeface="GE SS Two Medium" pitchFamily="18" charset="-78"/>
              </a:rPr>
              <a:t>إدارة الأداء وتقييمه</a:t>
            </a:r>
          </a:p>
          <a:p>
            <a:pPr algn="r" rtl="1"/>
            <a:r>
              <a:rPr lang="ar-SA" dirty="0">
                <a:latin typeface="Gill Sans MT" pitchFamily="34" charset="0"/>
                <a:cs typeface="GE SS Two Medium" pitchFamily="18" charset="-78"/>
              </a:rPr>
              <a:t>التدريب والتطوير</a:t>
            </a:r>
          </a:p>
          <a:p>
            <a:pPr algn="r" rtl="1"/>
            <a:r>
              <a:rPr lang="ar-SA" dirty="0">
                <a:latin typeface="Gill Sans MT" pitchFamily="34" charset="0"/>
                <a:cs typeface="GE SS Two Medium" pitchFamily="18" charset="-78"/>
              </a:rPr>
              <a:t>الترقيات أو الفصل أو النقل</a:t>
            </a:r>
          </a:p>
          <a:p>
            <a:pPr marL="0" indent="0" algn="r" rtl="1">
              <a:buNone/>
            </a:pPr>
            <a:endParaRPr lang="ar-SA" dirty="0">
              <a:latin typeface="Gill Sans MT" pitchFamily="34" charset="0"/>
              <a:cs typeface="GE SS Two Medium" pitchFamily="18" charset="-78"/>
            </a:endParaRP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224346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التوصيف الوظيفي</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083636"/>
            <a:ext cx="11200149" cy="3509963"/>
          </a:xfrm>
        </p:spPr>
        <p:txBody>
          <a:bodyPr>
            <a:normAutofit fontScale="62500" lnSpcReduction="20000"/>
          </a:bodyPr>
          <a:lstStyle/>
          <a:p>
            <a:pPr algn="r" rtl="1"/>
            <a:r>
              <a:rPr lang="ar-SA" dirty="0">
                <a:latin typeface="Gill Sans MT" pitchFamily="34" charset="0"/>
                <a:cs typeface="GE SS Two Medium" pitchFamily="18" charset="-78"/>
              </a:rPr>
              <a:t>التوصيف الوظيفي هو وثيقة مكتوبة تتفق عليها المنظمة مع الموظف (من خلال إدارة الموارد البشرية) على الأمور التالية:</a:t>
            </a:r>
          </a:p>
          <a:p>
            <a:pPr algn="r" rtl="1"/>
            <a:r>
              <a:rPr lang="ar-SA" dirty="0">
                <a:latin typeface="Gill Sans MT" pitchFamily="34" charset="0"/>
                <a:cs typeface="GE SS Two Medium" pitchFamily="18" charset="-78"/>
              </a:rPr>
              <a:t>المسمى الوظيفي</a:t>
            </a:r>
          </a:p>
          <a:p>
            <a:pPr algn="r" rtl="1"/>
            <a:r>
              <a:rPr lang="ar-SA" dirty="0">
                <a:latin typeface="Gill Sans MT" pitchFamily="34" charset="0"/>
                <a:cs typeface="GE SS Two Medium" pitchFamily="18" charset="-78"/>
              </a:rPr>
              <a:t>الأهداف العامة</a:t>
            </a:r>
          </a:p>
          <a:p>
            <a:pPr algn="r" rtl="1"/>
            <a:r>
              <a:rPr lang="ar-SA" dirty="0">
                <a:latin typeface="Gill Sans MT" pitchFamily="34" charset="0"/>
                <a:cs typeface="GE SS Two Medium" pitchFamily="18" charset="-78"/>
              </a:rPr>
              <a:t>الواجبات</a:t>
            </a:r>
          </a:p>
          <a:p>
            <a:pPr algn="r" rtl="1"/>
            <a:r>
              <a:rPr lang="ar-SA" dirty="0">
                <a:latin typeface="Gill Sans MT" pitchFamily="34" charset="0"/>
                <a:cs typeface="GE SS Two Medium" pitchFamily="18" charset="-78"/>
              </a:rPr>
              <a:t>الحقوق</a:t>
            </a:r>
          </a:p>
          <a:p>
            <a:pPr algn="r" rtl="1"/>
            <a:r>
              <a:rPr lang="ar-SA" dirty="0">
                <a:latin typeface="Gill Sans MT" pitchFamily="34" charset="0"/>
                <a:cs typeface="GE SS Two Medium" pitchFamily="18" charset="-78"/>
              </a:rPr>
              <a:t>مجال العمل</a:t>
            </a:r>
          </a:p>
          <a:p>
            <a:pPr algn="r" rtl="1"/>
            <a:r>
              <a:rPr lang="ar-SA" dirty="0">
                <a:latin typeface="Gill Sans MT" pitchFamily="34" charset="0"/>
                <a:cs typeface="GE SS Two Medium" pitchFamily="18" charset="-78"/>
              </a:rPr>
              <a:t>المسؤول عنه</a:t>
            </a:r>
          </a:p>
          <a:p>
            <a:pPr algn="r" rtl="1"/>
            <a:r>
              <a:rPr lang="ar-SA" dirty="0">
                <a:latin typeface="Gill Sans MT" pitchFamily="34" charset="0"/>
                <a:cs typeface="GE SS Two Medium" pitchFamily="18" charset="-78"/>
              </a:rPr>
              <a:t>الهيكل</a:t>
            </a:r>
          </a:p>
          <a:p>
            <a:pPr algn="r" rtl="1"/>
            <a:r>
              <a:rPr lang="ar-SA" dirty="0">
                <a:latin typeface="Gill Sans MT" pitchFamily="34" charset="0"/>
                <a:cs typeface="GE SS Two Medium" pitchFamily="18" charset="-78"/>
              </a:rPr>
              <a:t>المسؤول عنهم</a:t>
            </a:r>
          </a:p>
          <a:p>
            <a:pPr algn="r" rtl="1"/>
            <a:r>
              <a:rPr lang="ar-SA" dirty="0">
                <a:latin typeface="Gill Sans MT" pitchFamily="34" charset="0"/>
                <a:cs typeface="GE SS Two Medium" pitchFamily="18" charset="-78"/>
              </a:rPr>
              <a:t>الجدارات</a:t>
            </a:r>
          </a:p>
          <a:p>
            <a:pPr marL="0" indent="0" algn="r" rtl="1">
              <a:buNone/>
            </a:pPr>
            <a:endParaRPr lang="ar-SA" dirty="0">
              <a:latin typeface="Gill Sans MT" pitchFamily="34" charset="0"/>
              <a:cs typeface="GE SS Two Medium" pitchFamily="18" charset="-78"/>
            </a:endParaRP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361347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التوظيف والتعاقد</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083636"/>
            <a:ext cx="11200149" cy="3509963"/>
          </a:xfrm>
        </p:spPr>
        <p:txBody>
          <a:bodyPr>
            <a:normAutofit lnSpcReduction="10000"/>
          </a:bodyPr>
          <a:lstStyle/>
          <a:p>
            <a:pPr algn="r" rtl="1"/>
            <a:r>
              <a:rPr lang="ar-SA" dirty="0">
                <a:latin typeface="Gill Sans MT" pitchFamily="34" charset="0"/>
                <a:cs typeface="GE SS Two Medium" pitchFamily="18" charset="-78"/>
              </a:rPr>
              <a:t>تمر عملية الاختيار والتوظيف بالخطوات التالية:</a:t>
            </a:r>
          </a:p>
          <a:p>
            <a:pPr algn="r" rtl="1"/>
            <a:r>
              <a:rPr lang="ar-SA" dirty="0">
                <a:latin typeface="Gill Sans MT" pitchFamily="34" charset="0"/>
                <a:cs typeface="GE SS Two Medium" pitchFamily="18" charset="-78"/>
              </a:rPr>
              <a:t>تحديد الشواغر</a:t>
            </a:r>
          </a:p>
          <a:p>
            <a:pPr algn="r" rtl="1"/>
            <a:r>
              <a:rPr lang="ar-SA" dirty="0">
                <a:latin typeface="Gill Sans MT" pitchFamily="34" charset="0"/>
                <a:cs typeface="GE SS Two Medium" pitchFamily="18" charset="-78"/>
              </a:rPr>
              <a:t>التوصيف الوظيفي</a:t>
            </a:r>
          </a:p>
          <a:p>
            <a:pPr algn="r" rtl="1"/>
            <a:r>
              <a:rPr lang="ar-SA" dirty="0">
                <a:latin typeface="Gill Sans MT" pitchFamily="34" charset="0"/>
                <a:cs typeface="GE SS Two Medium" pitchFamily="18" charset="-78"/>
              </a:rPr>
              <a:t>البحث والترشيح</a:t>
            </a:r>
          </a:p>
          <a:p>
            <a:pPr algn="r" rtl="1"/>
            <a:r>
              <a:rPr lang="ar-SA" dirty="0">
                <a:latin typeface="Gill Sans MT" pitchFamily="34" charset="0"/>
                <a:cs typeface="GE SS Two Medium" pitchFamily="18" charset="-78"/>
              </a:rPr>
              <a:t>الاختبارات الشخصية</a:t>
            </a:r>
          </a:p>
          <a:p>
            <a:pPr algn="r" rtl="1"/>
            <a:r>
              <a:rPr lang="ar-SA" dirty="0">
                <a:latin typeface="Gill Sans MT" pitchFamily="34" charset="0"/>
                <a:cs typeface="GE SS Two Medium" pitchFamily="18" charset="-78"/>
              </a:rPr>
              <a:t>المقابلات الشخصية</a:t>
            </a:r>
          </a:p>
          <a:p>
            <a:pPr algn="r" rtl="1"/>
            <a:r>
              <a:rPr lang="ar-SA" dirty="0">
                <a:latin typeface="Gill Sans MT" pitchFamily="34" charset="0"/>
                <a:cs typeface="GE SS Two Medium" pitchFamily="18" charset="-78"/>
              </a:rPr>
              <a:t>التعيين (التوظيف)</a:t>
            </a:r>
          </a:p>
          <a:p>
            <a:pPr marL="0" indent="0" algn="r" rtl="1">
              <a:buNone/>
            </a:pPr>
            <a:endParaRPr lang="ar-SA" dirty="0">
              <a:latin typeface="Gill Sans MT" pitchFamily="34" charset="0"/>
              <a:cs typeface="GE SS Two Medium" pitchFamily="18" charset="-78"/>
            </a:endParaRP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15709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التعاقدات الخارجية</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083636"/>
            <a:ext cx="11200149" cy="3509963"/>
          </a:xfrm>
        </p:spPr>
        <p:txBody>
          <a:bodyPr>
            <a:normAutofit fontScale="77500" lnSpcReduction="20000"/>
          </a:bodyPr>
          <a:lstStyle/>
          <a:p>
            <a:pPr algn="r" rtl="1"/>
            <a:r>
              <a:rPr lang="ar-SA" dirty="0">
                <a:latin typeface="Gill Sans MT" pitchFamily="34" charset="0"/>
                <a:cs typeface="GE SS Two Medium" pitchFamily="18" charset="-78"/>
              </a:rPr>
              <a:t>من أكبر مشاكل </a:t>
            </a:r>
            <a:r>
              <a:rPr lang="ar-SA" dirty="0" err="1">
                <a:latin typeface="Gill Sans MT" pitchFamily="34" charset="0"/>
                <a:cs typeface="GE SS Two Medium" pitchFamily="18" charset="-78"/>
              </a:rPr>
              <a:t>المنشأت</a:t>
            </a:r>
            <a:r>
              <a:rPr lang="ar-SA" dirty="0">
                <a:latin typeface="Gill Sans MT" pitchFamily="34" charset="0"/>
                <a:cs typeface="GE SS Two Medium" pitchFamily="18" charset="-78"/>
              </a:rPr>
              <a:t> الناشئة التوظيف الزائد والحل يكمن في التعاقدات الخارجية</a:t>
            </a:r>
          </a:p>
          <a:p>
            <a:pPr algn="r" rtl="1"/>
            <a:r>
              <a:rPr lang="ar-SA" dirty="0">
                <a:latin typeface="Gill Sans MT" pitchFamily="34" charset="0"/>
                <a:cs typeface="GE SS Two Medium" pitchFamily="18" charset="-78"/>
              </a:rPr>
              <a:t>التعاقد الخارجي هو بديل للتوظيف فبدلاً من توظيف عمال النظافة فيمكن التعاقد مع شركة نظافة وهكذا</a:t>
            </a:r>
          </a:p>
          <a:p>
            <a:pPr algn="r" rtl="1"/>
            <a:r>
              <a:rPr lang="ar-SA" dirty="0">
                <a:latin typeface="Gill Sans MT" pitchFamily="34" charset="0"/>
                <a:cs typeface="GE SS Two Medium" pitchFamily="18" charset="-78"/>
              </a:rPr>
              <a:t>ومن المهام التي يمكن التعاقد الخارجي عليها:</a:t>
            </a:r>
          </a:p>
          <a:p>
            <a:pPr algn="r" rtl="1">
              <a:buFont typeface="Wingdings" panose="05000000000000000000" pitchFamily="2" charset="2"/>
              <a:buChar char="ü"/>
            </a:pPr>
            <a:r>
              <a:rPr lang="ar-SA" dirty="0">
                <a:latin typeface="Gill Sans MT" pitchFamily="34" charset="0"/>
                <a:cs typeface="GE SS Two Medium" pitchFamily="18" charset="-78"/>
              </a:rPr>
              <a:t>المحاسبة والضرائب</a:t>
            </a:r>
          </a:p>
          <a:p>
            <a:pPr algn="r" rtl="1">
              <a:buFont typeface="Wingdings" panose="05000000000000000000" pitchFamily="2" charset="2"/>
              <a:buChar char="ü"/>
            </a:pPr>
            <a:r>
              <a:rPr lang="ar-SA" dirty="0">
                <a:latin typeface="Gill Sans MT" pitchFamily="34" charset="0"/>
                <a:cs typeface="GE SS Two Medium" pitchFamily="18" charset="-78"/>
              </a:rPr>
              <a:t>التقنية</a:t>
            </a:r>
          </a:p>
          <a:p>
            <a:pPr algn="r" rtl="1">
              <a:buFont typeface="Wingdings" panose="05000000000000000000" pitchFamily="2" charset="2"/>
              <a:buChar char="ü"/>
            </a:pPr>
            <a:r>
              <a:rPr lang="ar-SA" dirty="0">
                <a:latin typeface="Gill Sans MT" pitchFamily="34" charset="0"/>
                <a:cs typeface="GE SS Two Medium" pitchFamily="18" charset="-78"/>
              </a:rPr>
              <a:t>التدريب</a:t>
            </a:r>
          </a:p>
          <a:p>
            <a:pPr algn="r" rtl="1">
              <a:buFont typeface="Wingdings" panose="05000000000000000000" pitchFamily="2" charset="2"/>
              <a:buChar char="ü"/>
            </a:pPr>
            <a:r>
              <a:rPr lang="ar-SA" dirty="0">
                <a:latin typeface="Gill Sans MT" pitchFamily="34" charset="0"/>
                <a:cs typeface="GE SS Two Medium" pitchFamily="18" charset="-78"/>
              </a:rPr>
              <a:t>التسويق</a:t>
            </a:r>
          </a:p>
          <a:p>
            <a:pPr algn="r" rtl="1">
              <a:buFont typeface="Wingdings" panose="05000000000000000000" pitchFamily="2" charset="2"/>
              <a:buChar char="ü"/>
            </a:pPr>
            <a:r>
              <a:rPr lang="ar-SA" dirty="0">
                <a:latin typeface="Gill Sans MT" pitchFamily="34" charset="0"/>
                <a:cs typeface="GE SS Two Medium" pitchFamily="18" charset="-78"/>
              </a:rPr>
              <a:t>النظافة</a:t>
            </a:r>
          </a:p>
          <a:p>
            <a:pPr algn="r" rtl="1">
              <a:buFont typeface="Wingdings" panose="05000000000000000000" pitchFamily="2" charset="2"/>
              <a:buChar char="ü"/>
            </a:pPr>
            <a:r>
              <a:rPr lang="ar-SA" dirty="0">
                <a:latin typeface="Gill Sans MT" pitchFamily="34" charset="0"/>
                <a:cs typeface="GE SS Two Medium" pitchFamily="18" charset="-78"/>
              </a:rPr>
              <a:t>العلاج الصحي</a:t>
            </a:r>
          </a:p>
          <a:p>
            <a:pPr marL="0" indent="0" algn="r" rtl="1">
              <a:buNone/>
            </a:pPr>
            <a:endParaRPr lang="ar-SA" dirty="0">
              <a:latin typeface="Gill Sans MT" pitchFamily="34" charset="0"/>
              <a:cs typeface="GE SS Two Medium" pitchFamily="18" charset="-78"/>
            </a:endParaRP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6575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إدارة التقنية</a:t>
            </a:r>
          </a:p>
        </p:txBody>
      </p:sp>
      <p:graphicFrame>
        <p:nvGraphicFramePr>
          <p:cNvPr id="4" name="عنصر نائب للمحتوى 3">
            <a:extLst>
              <a:ext uri="{FF2B5EF4-FFF2-40B4-BE49-F238E27FC236}">
                <a16:creationId xmlns:a16="http://schemas.microsoft.com/office/drawing/2014/main" id="{A0DAC789-6339-9BFA-58DA-805C870D17E4}"/>
              </a:ext>
            </a:extLst>
          </p:cNvPr>
          <p:cNvGraphicFramePr>
            <a:graphicFrameLocks noGrp="1"/>
          </p:cNvGraphicFramePr>
          <p:nvPr>
            <p:ph idx="1"/>
            <p:extLst>
              <p:ext uri="{D42A27DB-BD31-4B8C-83A1-F6EECF244321}">
                <p14:modId xmlns:p14="http://schemas.microsoft.com/office/powerpoint/2010/main" val="1355382694"/>
              </p:ext>
            </p:extLst>
          </p:nvPr>
        </p:nvGraphicFramePr>
        <p:xfrm>
          <a:off x="1985212" y="1867067"/>
          <a:ext cx="8157410" cy="4052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783900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التقنية في الادارة</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083636"/>
            <a:ext cx="11200149" cy="3509963"/>
          </a:xfrm>
        </p:spPr>
        <p:txBody>
          <a:bodyPr>
            <a:normAutofit/>
          </a:bodyPr>
          <a:lstStyle/>
          <a:p>
            <a:pPr algn="r" rtl="1"/>
            <a:r>
              <a:rPr lang="ar-SA" dirty="0">
                <a:latin typeface="Gill Sans MT" pitchFamily="34" charset="0"/>
                <a:cs typeface="GE SS Two Medium" pitchFamily="18" charset="-78"/>
              </a:rPr>
              <a:t>تأكد من أن لديك برنامجاً قادراً على القيام بالأمور التالية:</a:t>
            </a:r>
          </a:p>
          <a:p>
            <a:pPr algn="r" rtl="1"/>
            <a:r>
              <a:rPr lang="ar-SA" dirty="0">
                <a:latin typeface="Gill Sans MT" pitchFamily="34" charset="0"/>
                <a:cs typeface="GE SS Two Medium" pitchFamily="18" charset="-78"/>
              </a:rPr>
              <a:t>إدارة شؤون الموظفين (الغياب, الاجازات, الحقوق, الملاحظات, الترقيات الخ..)</a:t>
            </a:r>
          </a:p>
          <a:p>
            <a:pPr algn="r" rtl="1"/>
            <a:r>
              <a:rPr lang="ar-SA" dirty="0">
                <a:latin typeface="Gill Sans MT" pitchFamily="34" charset="0"/>
                <a:cs typeface="GE SS Two Medium" pitchFamily="18" charset="-78"/>
              </a:rPr>
              <a:t>إدارة المخازن وتحليلها</a:t>
            </a:r>
          </a:p>
          <a:p>
            <a:pPr algn="r" rtl="1"/>
            <a:r>
              <a:rPr lang="ar-SA" dirty="0">
                <a:latin typeface="Gill Sans MT" pitchFamily="34" charset="0"/>
                <a:cs typeface="GE SS Two Medium" pitchFamily="18" charset="-78"/>
              </a:rPr>
              <a:t>النماذج اللازمة للجهات الحكومية</a:t>
            </a:r>
          </a:p>
          <a:p>
            <a:pPr algn="r" rtl="1"/>
            <a:r>
              <a:rPr lang="ar-SA" dirty="0">
                <a:latin typeface="Gill Sans MT" pitchFamily="34" charset="0"/>
                <a:cs typeface="GE SS Two Medium" pitchFamily="18" charset="-78"/>
              </a:rPr>
              <a:t>شاشات عداد الأداء</a:t>
            </a:r>
          </a:p>
          <a:p>
            <a:pPr algn="r" rtl="1"/>
            <a:r>
              <a:rPr lang="ar-SA" dirty="0">
                <a:latin typeface="Gill Sans MT" pitchFamily="34" charset="0"/>
                <a:cs typeface="GE SS Two Medium" pitchFamily="18" charset="-78"/>
              </a:rPr>
              <a:t>تحليل أداء الموظفين</a:t>
            </a:r>
          </a:p>
          <a:p>
            <a:pPr marL="0" indent="0" algn="r" rtl="1">
              <a:buNone/>
            </a:pPr>
            <a:endParaRPr lang="ar-SA" dirty="0">
              <a:latin typeface="Gill Sans MT" pitchFamily="34" charset="0"/>
              <a:cs typeface="GE SS Two Medium" pitchFamily="18" charset="-78"/>
            </a:endParaRP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26150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التقنية في إدارة التواصل والتسويق</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083636"/>
            <a:ext cx="11200149" cy="3509963"/>
          </a:xfrm>
        </p:spPr>
        <p:txBody>
          <a:bodyPr>
            <a:normAutofit fontScale="70000" lnSpcReduction="20000"/>
          </a:bodyPr>
          <a:lstStyle/>
          <a:p>
            <a:pPr algn="r" rtl="1"/>
            <a:r>
              <a:rPr lang="ar-SA" dirty="0">
                <a:latin typeface="Gill Sans MT" pitchFamily="34" charset="0"/>
                <a:cs typeface="GE SS Two Medium" pitchFamily="18" charset="-78"/>
              </a:rPr>
              <a:t>تأكد من أن لديك برنامجاً قادراً على القيام بالأمور التالية فيما يتعلق بتقنية التسويق:</a:t>
            </a:r>
          </a:p>
          <a:p>
            <a:pPr algn="r" rtl="1"/>
            <a:r>
              <a:rPr lang="ar-SA" dirty="0">
                <a:latin typeface="Gill Sans MT" pitchFamily="34" charset="0"/>
                <a:cs typeface="GE SS Two Medium" pitchFamily="18" charset="-78"/>
              </a:rPr>
              <a:t>إدارة البريد الالكتروني</a:t>
            </a:r>
          </a:p>
          <a:p>
            <a:pPr algn="r" rtl="1"/>
            <a:r>
              <a:rPr lang="ar-SA" dirty="0">
                <a:latin typeface="Gill Sans MT" pitchFamily="34" charset="0"/>
                <a:cs typeface="GE SS Two Medium" pitchFamily="18" charset="-78"/>
              </a:rPr>
              <a:t>إدارة التواصل مع الموظفين</a:t>
            </a:r>
          </a:p>
          <a:p>
            <a:pPr algn="r" rtl="1"/>
            <a:r>
              <a:rPr lang="ar-SA" dirty="0">
                <a:latin typeface="Gill Sans MT" pitchFamily="34" charset="0"/>
                <a:cs typeface="GE SS Two Medium" pitchFamily="18" charset="-78"/>
              </a:rPr>
              <a:t>إدارة التواصل مع الجمهور</a:t>
            </a:r>
          </a:p>
          <a:p>
            <a:pPr algn="r" rtl="1"/>
            <a:r>
              <a:rPr lang="ar-SA" dirty="0">
                <a:latin typeface="Gill Sans MT" pitchFamily="34" charset="0"/>
                <a:cs typeface="GE SS Two Medium" pitchFamily="18" charset="-78"/>
              </a:rPr>
              <a:t>البرامج التقنية للتسويق</a:t>
            </a:r>
          </a:p>
          <a:p>
            <a:pPr algn="r" rtl="1"/>
            <a:r>
              <a:rPr lang="ar-SA" dirty="0">
                <a:latin typeface="Gill Sans MT" pitchFamily="34" charset="0"/>
                <a:cs typeface="GE SS Two Medium" pitchFamily="18" charset="-78"/>
              </a:rPr>
              <a:t>برمجة الهواتف الذكية</a:t>
            </a:r>
          </a:p>
          <a:p>
            <a:pPr algn="r" rtl="1"/>
            <a:r>
              <a:rPr lang="ar-SA" dirty="0">
                <a:latin typeface="Gill Sans MT" pitchFamily="34" charset="0"/>
                <a:cs typeface="GE SS Two Medium" pitchFamily="18" charset="-78"/>
              </a:rPr>
              <a:t>وسائل التواصل الاجتماعي</a:t>
            </a:r>
          </a:p>
          <a:p>
            <a:pPr algn="r" rtl="1"/>
            <a:r>
              <a:rPr lang="ar-SA" dirty="0">
                <a:latin typeface="Gill Sans MT" pitchFamily="34" charset="0"/>
                <a:cs typeface="GE SS Two Medium" pitchFamily="18" charset="-78"/>
              </a:rPr>
              <a:t>إدارة الشكاوى</a:t>
            </a:r>
          </a:p>
          <a:p>
            <a:pPr algn="r" rtl="1"/>
            <a:r>
              <a:rPr lang="ar-SA" dirty="0">
                <a:latin typeface="Gill Sans MT" pitchFamily="34" charset="0"/>
                <a:cs typeface="GE SS Two Medium" pitchFamily="18" charset="-78"/>
              </a:rPr>
              <a:t>إدارة الحجوزات</a:t>
            </a:r>
          </a:p>
          <a:p>
            <a:pPr algn="r" rtl="1"/>
            <a:r>
              <a:rPr lang="ar-SA" dirty="0">
                <a:latin typeface="Gill Sans MT" pitchFamily="34" charset="0"/>
                <a:cs typeface="GE SS Two Medium" pitchFamily="18" charset="-78"/>
              </a:rPr>
              <a:t>التواصل في المناسبات</a:t>
            </a:r>
          </a:p>
          <a:p>
            <a:pPr marL="0" indent="0" algn="r" rtl="1">
              <a:buNone/>
            </a:pPr>
            <a:endParaRPr lang="ar-SA" dirty="0">
              <a:latin typeface="Gill Sans MT" pitchFamily="34" charset="0"/>
              <a:cs typeface="GE SS Two Medium" pitchFamily="18" charset="-78"/>
            </a:endParaRP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100024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التقنية في إدارة المال</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083636"/>
            <a:ext cx="11200149" cy="3509963"/>
          </a:xfrm>
        </p:spPr>
        <p:txBody>
          <a:bodyPr>
            <a:normAutofit fontScale="70000" lnSpcReduction="20000"/>
          </a:bodyPr>
          <a:lstStyle/>
          <a:p>
            <a:pPr algn="r" rtl="1"/>
            <a:r>
              <a:rPr lang="ar-SA" dirty="0">
                <a:latin typeface="Gill Sans MT" pitchFamily="34" charset="0"/>
                <a:cs typeface="GE SS Two Medium" pitchFamily="18" charset="-78"/>
              </a:rPr>
              <a:t>البرنامج التقني مهم جداً في إدارة المال ولابد أن يكون قادراً على:</a:t>
            </a:r>
          </a:p>
          <a:p>
            <a:pPr algn="r" rtl="1"/>
            <a:r>
              <a:rPr lang="ar-SA" dirty="0">
                <a:latin typeface="Gill Sans MT" pitchFamily="34" charset="0"/>
                <a:cs typeface="GE SS Two Medium" pitchFamily="18" charset="-78"/>
              </a:rPr>
              <a:t>إدارة الرواتب والحقوق</a:t>
            </a:r>
          </a:p>
          <a:p>
            <a:pPr algn="r" rtl="1"/>
            <a:r>
              <a:rPr lang="ar-SA" dirty="0">
                <a:latin typeface="Gill Sans MT" pitchFamily="34" charset="0"/>
                <a:cs typeface="GE SS Two Medium" pitchFamily="18" charset="-78"/>
              </a:rPr>
              <a:t>البيع الالكتروني</a:t>
            </a:r>
          </a:p>
          <a:p>
            <a:pPr algn="r" rtl="1"/>
            <a:r>
              <a:rPr lang="ar-SA" dirty="0">
                <a:latin typeface="Gill Sans MT" pitchFamily="34" charset="0"/>
                <a:cs typeface="GE SS Two Medium" pitchFamily="18" charset="-78"/>
              </a:rPr>
              <a:t>تقارير المبيعات وتحليلها</a:t>
            </a:r>
          </a:p>
          <a:p>
            <a:pPr algn="r" rtl="1"/>
            <a:r>
              <a:rPr lang="ar-SA" dirty="0">
                <a:latin typeface="Gill Sans MT" pitchFamily="34" charset="0"/>
                <a:cs typeface="GE SS Two Medium" pitchFamily="18" charset="-78"/>
              </a:rPr>
              <a:t>اصدار الميزانيات</a:t>
            </a:r>
          </a:p>
          <a:p>
            <a:pPr algn="r" rtl="1"/>
            <a:r>
              <a:rPr lang="ar-SA" dirty="0">
                <a:latin typeface="Gill Sans MT" pitchFamily="34" charset="0"/>
                <a:cs typeface="GE SS Two Medium" pitchFamily="18" charset="-78"/>
              </a:rPr>
              <a:t>اصدار التدفقات المالية</a:t>
            </a:r>
          </a:p>
          <a:p>
            <a:pPr algn="r" rtl="1"/>
            <a:r>
              <a:rPr lang="ar-SA" dirty="0">
                <a:latin typeface="Gill Sans MT" pitchFamily="34" charset="0"/>
                <a:cs typeface="GE SS Two Medium" pitchFamily="18" charset="-78"/>
              </a:rPr>
              <a:t>اصدار حساب الربح والخسارة</a:t>
            </a:r>
          </a:p>
          <a:p>
            <a:pPr algn="r" rtl="1"/>
            <a:r>
              <a:rPr lang="ar-SA" dirty="0">
                <a:latin typeface="Gill Sans MT" pitchFamily="34" charset="0"/>
                <a:cs typeface="GE SS Two Medium" pitchFamily="18" charset="-78"/>
              </a:rPr>
              <a:t>القيام بالتحاليل والمؤشرات المالية</a:t>
            </a:r>
          </a:p>
          <a:p>
            <a:pPr algn="r" rtl="1"/>
            <a:r>
              <a:rPr lang="ar-SA" dirty="0">
                <a:latin typeface="Gill Sans MT" pitchFamily="34" charset="0"/>
                <a:cs typeface="GE SS Two Medium" pitchFamily="18" charset="-78"/>
              </a:rPr>
              <a:t>إدارة العلاقة مع البنوك</a:t>
            </a:r>
          </a:p>
          <a:p>
            <a:pPr algn="r" rtl="1"/>
            <a:r>
              <a:rPr lang="ar-SA" dirty="0">
                <a:latin typeface="Gill Sans MT" pitchFamily="34" charset="0"/>
                <a:cs typeface="GE SS Two Medium" pitchFamily="18" charset="-78"/>
              </a:rPr>
              <a:t>إدارة الضرائب</a:t>
            </a:r>
          </a:p>
          <a:p>
            <a:pPr marL="0" indent="0" algn="r" rtl="1">
              <a:buNone/>
            </a:pPr>
            <a:endParaRPr lang="ar-SA" dirty="0">
              <a:latin typeface="Gill Sans MT" pitchFamily="34" charset="0"/>
              <a:cs typeface="GE SS Two Medium" pitchFamily="18" charset="-78"/>
            </a:endParaRPr>
          </a:p>
          <a:p>
            <a:pPr algn="r" rtl="1"/>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188315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3375024" y="2613025"/>
            <a:ext cx="8690305" cy="3509963"/>
          </a:xfrm>
        </p:spPr>
        <p:txBody>
          <a:bodyPr/>
          <a:lstStyle/>
          <a:p>
            <a:r>
              <a:rPr lang="ar-SA" sz="2800" dirty="0">
                <a:latin typeface="Gill Sans MT" pitchFamily="34" charset="0"/>
                <a:cs typeface="GE SS Two Medium" pitchFamily="18" charset="-78"/>
              </a:rPr>
              <a:t>ما الفرق بين الخطر ومصدر الخطر؟</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239039420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إدارة المخاطر</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4511842" y="1867067"/>
            <a:ext cx="7554581" cy="3509963"/>
          </a:xfrm>
        </p:spPr>
        <p:txBody>
          <a:bodyPr>
            <a:normAutofit/>
          </a:bodyPr>
          <a:lstStyle/>
          <a:p>
            <a:r>
              <a:rPr lang="ar-SA" dirty="0">
                <a:latin typeface="Gill Sans MT" pitchFamily="34" charset="0"/>
                <a:cs typeface="GE SS Two Medium" pitchFamily="18" charset="-78"/>
              </a:rPr>
              <a:t>مصدر الخطر هو: أي شيء ممكن يسبب أذى على الشخص أو المنظمة ماديا وبشريا </a:t>
            </a:r>
          </a:p>
          <a:p>
            <a:r>
              <a:rPr lang="ar-SA" dirty="0">
                <a:latin typeface="Gill Sans MT" pitchFamily="34" charset="0"/>
                <a:cs typeface="GE SS Two Medium" pitchFamily="18" charset="-78"/>
              </a:rPr>
              <a:t>الخطر هو: أثر محتمل على أهداف المنظمة أو المشروع غير متيقن منه</a:t>
            </a:r>
          </a:p>
          <a:p>
            <a:endParaRPr lang="ar-SA" dirty="0">
              <a:latin typeface="Gill Sans MT" pitchFamily="34" charset="0"/>
              <a:cs typeface="GE SS Two Medium" pitchFamily="18" charset="-78"/>
            </a:endParaRPr>
          </a:p>
        </p:txBody>
      </p:sp>
      <p:pic>
        <p:nvPicPr>
          <p:cNvPr id="4" name="صورة 3">
            <a:extLst>
              <a:ext uri="{FF2B5EF4-FFF2-40B4-BE49-F238E27FC236}">
                <a16:creationId xmlns:a16="http://schemas.microsoft.com/office/drawing/2014/main" id="{7FE85A11-B402-2347-A68F-9DEACCA0D57B}"/>
              </a:ext>
            </a:extLst>
          </p:cNvPr>
          <p:cNvPicPr>
            <a:picLocks noChangeAspect="1"/>
          </p:cNvPicPr>
          <p:nvPr/>
        </p:nvPicPr>
        <p:blipFill>
          <a:blip r:embed="rId2"/>
          <a:stretch>
            <a:fillRect/>
          </a:stretch>
        </p:blipFill>
        <p:spPr>
          <a:xfrm>
            <a:off x="125577" y="2093495"/>
            <a:ext cx="3883489" cy="3367756"/>
          </a:xfrm>
          <a:prstGeom prst="rect">
            <a:avLst/>
          </a:prstGeom>
        </p:spPr>
      </p:pic>
    </p:spTree>
    <p:extLst>
      <p:ext uri="{BB962C8B-B14F-4D97-AF65-F5344CB8AC3E}">
        <p14:creationId xmlns:p14="http://schemas.microsoft.com/office/powerpoint/2010/main" val="250215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5498275" y="2613025"/>
            <a:ext cx="6567054" cy="3509963"/>
          </a:xfrm>
        </p:spPr>
        <p:txBody>
          <a:bodyPr/>
          <a:lstStyle/>
          <a:p>
            <a:r>
              <a:rPr lang="ar-SA" sz="2800" dirty="0">
                <a:latin typeface="Gill Sans MT" pitchFamily="34" charset="0"/>
                <a:cs typeface="GE SS Two Medium" pitchFamily="18" charset="-78"/>
              </a:rPr>
              <a:t>ما هو تعريف الاختراع وما الفرق بينه وبين الابتكار؟</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364234131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5" name="Rectangle 2"/>
          <p:cNvSpPr>
            <a:spLocks noGrp="1" noChangeArrowheads="1"/>
          </p:cNvSpPr>
          <p:nvPr>
            <p:ph type="title"/>
          </p:nvPr>
        </p:nvSpPr>
        <p:spPr>
          <a:xfrm>
            <a:off x="1158239" y="360947"/>
            <a:ext cx="10295823" cy="1384852"/>
          </a:xfrm>
        </p:spPr>
        <p:txBody>
          <a:bodyPr anchor="b">
            <a:noAutofit/>
          </a:bodyPr>
          <a:lstStyle/>
          <a:p>
            <a:pPr algn="ctr"/>
            <a:br>
              <a:rPr lang="ar-SA" sz="4320" b="1" dirty="0">
                <a:solidFill>
                  <a:schemeClr val="accent6">
                    <a:lumMod val="50000"/>
                  </a:schemeClr>
                </a:solidFill>
                <a:latin typeface="Berlin Sans FB" pitchFamily="34" charset="0"/>
              </a:rPr>
            </a:br>
            <a:br>
              <a:rPr lang="ar-SA" sz="4320" b="1" dirty="0">
                <a:solidFill>
                  <a:schemeClr val="accent6">
                    <a:lumMod val="50000"/>
                  </a:schemeClr>
                </a:solidFill>
                <a:latin typeface="Berlin Sans FB" pitchFamily="34" charset="0"/>
              </a:rPr>
            </a:br>
            <a:r>
              <a:rPr lang="ar-SA" sz="4320" b="1" dirty="0">
                <a:solidFill>
                  <a:schemeClr val="accent6">
                    <a:lumMod val="50000"/>
                  </a:schemeClr>
                </a:solidFill>
                <a:latin typeface="Berlin Sans FB" pitchFamily="34" charset="0"/>
              </a:rPr>
              <a:t>الخطوات الخمسة للتخطيط لإدارة للمخاطر</a:t>
            </a:r>
            <a:endParaRPr lang="en-US" b="1" dirty="0">
              <a:solidFill>
                <a:schemeClr val="tx2"/>
              </a:solidFill>
            </a:endParaRPr>
          </a:p>
        </p:txBody>
      </p:sp>
      <p:sp>
        <p:nvSpPr>
          <p:cNvPr id="879619" name="AutoShape 3"/>
          <p:cNvSpPr>
            <a:spLocks noChangeArrowheads="1"/>
          </p:cNvSpPr>
          <p:nvPr/>
        </p:nvSpPr>
        <p:spPr bwMode="auto">
          <a:xfrm>
            <a:off x="1341120" y="1672044"/>
            <a:ext cx="7772400" cy="1295400"/>
          </a:xfrm>
          <a:prstGeom prst="roundRect">
            <a:avLst>
              <a:gd name="adj" fmla="val 16667"/>
            </a:avLst>
          </a:prstGeom>
          <a:solidFill>
            <a:srgbClr val="EAE9B8"/>
          </a:solidFill>
          <a:ln w="9525">
            <a:solidFill>
              <a:srgbClr val="800000"/>
            </a:solidFill>
            <a:round/>
            <a:headEnd/>
            <a:tailEnd/>
          </a:ln>
        </p:spPr>
        <p:txBody>
          <a:bodyPr wrap="none" anchor="ctr"/>
          <a:lstStyle/>
          <a:p>
            <a:pPr marL="1508760" lvl="2" indent="-411480" algn="ctr">
              <a:spcBef>
                <a:spcPct val="20000"/>
              </a:spcBef>
              <a:buClr>
                <a:srgbClr val="003399"/>
              </a:buClr>
              <a:buSzPct val="65000"/>
            </a:pPr>
            <a:r>
              <a:rPr lang="ar-SA" sz="2880" b="1" dirty="0">
                <a:solidFill>
                  <a:schemeClr val="accent6">
                    <a:lumMod val="50000"/>
                  </a:schemeClr>
                </a:solidFill>
              </a:rPr>
              <a:t>الإعداد والتحضير لعملية خطة إدارة المخاطر</a:t>
            </a:r>
          </a:p>
          <a:p>
            <a:pPr marL="1508760" lvl="2" indent="-411480" algn="ctr">
              <a:spcBef>
                <a:spcPct val="20000"/>
              </a:spcBef>
              <a:buClr>
                <a:srgbClr val="003399"/>
              </a:buClr>
              <a:buSzPct val="65000"/>
            </a:pPr>
            <a:r>
              <a:rPr lang="ar-SA" sz="2880" b="1" dirty="0">
                <a:solidFill>
                  <a:schemeClr val="accent6">
                    <a:lumMod val="50000"/>
                  </a:schemeClr>
                </a:solidFill>
              </a:rPr>
              <a:t>(التخطيط للتخطيط</a:t>
            </a:r>
            <a:r>
              <a:rPr lang="ar-SA" sz="2880" b="1" dirty="0" err="1">
                <a:solidFill>
                  <a:schemeClr val="accent6">
                    <a:lumMod val="50000"/>
                  </a:schemeClr>
                </a:solidFill>
              </a:rPr>
              <a:t>)</a:t>
            </a:r>
            <a:endParaRPr lang="ar-SA" sz="2880" b="1" dirty="0">
              <a:solidFill>
                <a:schemeClr val="accent6">
                  <a:lumMod val="50000"/>
                </a:schemeClr>
              </a:solidFill>
            </a:endParaRPr>
          </a:p>
        </p:txBody>
      </p:sp>
      <p:sp>
        <p:nvSpPr>
          <p:cNvPr id="879620" name="AutoShape 4"/>
          <p:cNvSpPr>
            <a:spLocks noChangeArrowheads="1"/>
          </p:cNvSpPr>
          <p:nvPr/>
        </p:nvSpPr>
        <p:spPr bwMode="auto">
          <a:xfrm>
            <a:off x="9160547" y="1724680"/>
            <a:ext cx="1645920" cy="1295400"/>
          </a:xfrm>
          <a:prstGeom prst="roundRect">
            <a:avLst>
              <a:gd name="adj" fmla="val 16667"/>
            </a:avLst>
          </a:prstGeom>
          <a:solidFill>
            <a:schemeClr val="tx2"/>
          </a:solidFill>
          <a:ln w="9525">
            <a:solidFill>
              <a:srgbClr val="800000"/>
            </a:solidFill>
            <a:round/>
            <a:headEnd/>
            <a:tailEnd/>
          </a:ln>
        </p:spPr>
        <p:txBody>
          <a:bodyPr wrap="none" anchor="ctr"/>
          <a:lstStyle/>
          <a:p>
            <a:pPr algn="ctr" rtl="1">
              <a:buClr>
                <a:schemeClr val="bg2"/>
              </a:buClr>
              <a:buSzPct val="70000"/>
              <a:buFont typeface="Wingdings" pitchFamily="2" charset="2"/>
              <a:buNone/>
            </a:pPr>
            <a:r>
              <a:rPr lang="ar-SA" sz="3360" b="1" dirty="0">
                <a:solidFill>
                  <a:schemeClr val="bg1"/>
                </a:solidFill>
                <a:latin typeface="Times New Roman" pitchFamily="18" charset="0"/>
                <a:cs typeface="Times New Roman" pitchFamily="18" charset="0"/>
              </a:rPr>
              <a:t>التخطيط</a:t>
            </a:r>
          </a:p>
        </p:txBody>
      </p:sp>
      <p:sp>
        <p:nvSpPr>
          <p:cNvPr id="879621" name="AutoShape 5"/>
          <p:cNvSpPr>
            <a:spLocks noChangeArrowheads="1"/>
          </p:cNvSpPr>
          <p:nvPr/>
        </p:nvSpPr>
        <p:spPr bwMode="auto">
          <a:xfrm>
            <a:off x="9113520" y="3134328"/>
            <a:ext cx="1645920" cy="762000"/>
          </a:xfrm>
          <a:prstGeom prst="roundRect">
            <a:avLst>
              <a:gd name="adj" fmla="val 16667"/>
            </a:avLst>
          </a:prstGeom>
          <a:solidFill>
            <a:schemeClr val="tx2"/>
          </a:solidFill>
          <a:ln w="9525">
            <a:solidFill>
              <a:srgbClr val="800000"/>
            </a:solidFill>
            <a:round/>
            <a:headEnd/>
            <a:tailEnd/>
          </a:ln>
        </p:spPr>
        <p:txBody>
          <a:bodyPr wrap="none" anchor="ctr"/>
          <a:lstStyle/>
          <a:p>
            <a:pPr algn="ctr" rtl="1">
              <a:buClr>
                <a:schemeClr val="bg2"/>
              </a:buClr>
              <a:buSzPct val="70000"/>
              <a:buFont typeface="Wingdings" pitchFamily="2" charset="2"/>
              <a:buNone/>
            </a:pPr>
            <a:r>
              <a:rPr lang="ar-SA" sz="3360" b="1" dirty="0">
                <a:solidFill>
                  <a:schemeClr val="bg1"/>
                </a:solidFill>
                <a:latin typeface="Times New Roman" pitchFamily="18" charset="0"/>
                <a:cs typeface="Times New Roman" pitchFamily="18" charset="0"/>
              </a:rPr>
              <a:t>التحليل</a:t>
            </a:r>
          </a:p>
        </p:txBody>
      </p:sp>
      <p:sp>
        <p:nvSpPr>
          <p:cNvPr id="2" name="AutoShape 5"/>
          <p:cNvSpPr>
            <a:spLocks noChangeArrowheads="1"/>
          </p:cNvSpPr>
          <p:nvPr/>
        </p:nvSpPr>
        <p:spPr bwMode="auto">
          <a:xfrm>
            <a:off x="9163159" y="4026026"/>
            <a:ext cx="1645920" cy="762000"/>
          </a:xfrm>
          <a:prstGeom prst="roundRect">
            <a:avLst>
              <a:gd name="adj" fmla="val 16667"/>
            </a:avLst>
          </a:prstGeom>
          <a:solidFill>
            <a:schemeClr val="tx2"/>
          </a:solidFill>
          <a:ln w="9525">
            <a:solidFill>
              <a:srgbClr val="800000"/>
            </a:solidFill>
            <a:round/>
            <a:headEnd/>
            <a:tailEnd/>
          </a:ln>
        </p:spPr>
        <p:txBody>
          <a:bodyPr wrap="none" anchor="ctr"/>
          <a:lstStyle/>
          <a:p>
            <a:pPr algn="ctr" rtl="1">
              <a:buClr>
                <a:schemeClr val="bg2"/>
              </a:buClr>
              <a:buSzPct val="70000"/>
              <a:buFont typeface="Wingdings" pitchFamily="2" charset="2"/>
              <a:buNone/>
            </a:pPr>
            <a:r>
              <a:rPr lang="ar-SA" sz="3360" b="1" dirty="0">
                <a:solidFill>
                  <a:schemeClr val="bg1"/>
                </a:solidFill>
                <a:latin typeface="Times New Roman" pitchFamily="18" charset="0"/>
                <a:cs typeface="Times New Roman" pitchFamily="18" charset="0"/>
              </a:rPr>
              <a:t>التقييم</a:t>
            </a:r>
          </a:p>
        </p:txBody>
      </p:sp>
      <p:sp>
        <p:nvSpPr>
          <p:cNvPr id="4" name="AutoShape 3"/>
          <p:cNvSpPr>
            <a:spLocks noChangeArrowheads="1"/>
          </p:cNvSpPr>
          <p:nvPr/>
        </p:nvSpPr>
        <p:spPr bwMode="auto">
          <a:xfrm>
            <a:off x="1354183" y="3126920"/>
            <a:ext cx="7772400" cy="762000"/>
          </a:xfrm>
          <a:prstGeom prst="roundRect">
            <a:avLst>
              <a:gd name="adj" fmla="val 16667"/>
            </a:avLst>
          </a:prstGeom>
          <a:solidFill>
            <a:srgbClr val="EAE9B8"/>
          </a:solidFill>
          <a:ln w="9525">
            <a:solidFill>
              <a:srgbClr val="800000"/>
            </a:solidFill>
            <a:round/>
            <a:headEnd/>
            <a:tailEnd/>
          </a:ln>
        </p:spPr>
        <p:txBody>
          <a:bodyPr wrap="none" anchor="ctr"/>
          <a:lstStyle/>
          <a:p>
            <a:pPr marL="1508760" lvl="2" indent="-411480" algn="ctr">
              <a:spcBef>
                <a:spcPct val="20000"/>
              </a:spcBef>
              <a:buClr>
                <a:srgbClr val="003399"/>
              </a:buClr>
              <a:buSzPct val="65000"/>
            </a:pPr>
            <a:r>
              <a:rPr lang="ar-SA" sz="2880" b="1" dirty="0">
                <a:solidFill>
                  <a:schemeClr val="accent6">
                    <a:lumMod val="50000"/>
                  </a:schemeClr>
                </a:solidFill>
              </a:rPr>
              <a:t>تحديد وتحليل المخاطر</a:t>
            </a:r>
          </a:p>
        </p:txBody>
      </p:sp>
      <p:sp>
        <p:nvSpPr>
          <p:cNvPr id="5" name="AutoShape 3"/>
          <p:cNvSpPr>
            <a:spLocks noChangeArrowheads="1"/>
          </p:cNvSpPr>
          <p:nvPr/>
        </p:nvSpPr>
        <p:spPr bwMode="auto">
          <a:xfrm>
            <a:off x="1249680" y="4018619"/>
            <a:ext cx="7772400" cy="762000"/>
          </a:xfrm>
          <a:prstGeom prst="roundRect">
            <a:avLst>
              <a:gd name="adj" fmla="val 16667"/>
            </a:avLst>
          </a:prstGeom>
          <a:solidFill>
            <a:srgbClr val="EAE9B8"/>
          </a:solidFill>
          <a:ln w="9525">
            <a:solidFill>
              <a:srgbClr val="800000"/>
            </a:solidFill>
            <a:round/>
            <a:headEnd/>
            <a:tailEnd/>
          </a:ln>
        </p:spPr>
        <p:txBody>
          <a:bodyPr wrap="none" anchor="ctr"/>
          <a:lstStyle/>
          <a:p>
            <a:pPr marL="1508760" lvl="2" indent="-411480" algn="ctr">
              <a:spcBef>
                <a:spcPct val="20000"/>
              </a:spcBef>
              <a:buClr>
                <a:srgbClr val="003399"/>
              </a:buClr>
              <a:buSzPct val="65000"/>
            </a:pPr>
            <a:r>
              <a:rPr lang="ar-SA" sz="2880" b="1" dirty="0">
                <a:solidFill>
                  <a:schemeClr val="accent6">
                    <a:lumMod val="50000"/>
                  </a:schemeClr>
                </a:solidFill>
              </a:rPr>
              <a:t>تقييم المخاطر بناء على الأثر والاحتمالية</a:t>
            </a:r>
          </a:p>
        </p:txBody>
      </p:sp>
      <p:sp>
        <p:nvSpPr>
          <p:cNvPr id="9" name="AutoShape 5">
            <a:extLst>
              <a:ext uri="{FF2B5EF4-FFF2-40B4-BE49-F238E27FC236}">
                <a16:creationId xmlns:a16="http://schemas.microsoft.com/office/drawing/2014/main" id="{6AE1BD6E-94C0-49B3-B366-78DC130EB336}"/>
              </a:ext>
            </a:extLst>
          </p:cNvPr>
          <p:cNvSpPr>
            <a:spLocks noChangeArrowheads="1"/>
          </p:cNvSpPr>
          <p:nvPr/>
        </p:nvSpPr>
        <p:spPr bwMode="auto">
          <a:xfrm>
            <a:off x="9160547" y="4917725"/>
            <a:ext cx="1645920" cy="914400"/>
          </a:xfrm>
          <a:prstGeom prst="roundRect">
            <a:avLst>
              <a:gd name="adj" fmla="val 16667"/>
            </a:avLst>
          </a:prstGeom>
          <a:solidFill>
            <a:schemeClr val="tx2"/>
          </a:solidFill>
          <a:ln w="9525">
            <a:solidFill>
              <a:srgbClr val="800000"/>
            </a:solidFill>
            <a:round/>
            <a:headEnd/>
            <a:tailEnd/>
          </a:ln>
        </p:spPr>
        <p:txBody>
          <a:bodyPr wrap="none" anchor="ctr"/>
          <a:lstStyle/>
          <a:p>
            <a:pPr algn="ctr" rtl="1">
              <a:buClr>
                <a:schemeClr val="bg2"/>
              </a:buClr>
              <a:buSzPct val="70000"/>
              <a:buFont typeface="Wingdings" pitchFamily="2" charset="2"/>
              <a:buNone/>
            </a:pPr>
            <a:r>
              <a:rPr lang="ar-SA" sz="2160" b="1" dirty="0">
                <a:solidFill>
                  <a:schemeClr val="bg1"/>
                </a:solidFill>
                <a:latin typeface="Times New Roman" pitchFamily="18" charset="0"/>
                <a:cs typeface="Times New Roman" pitchFamily="18" charset="0"/>
              </a:rPr>
              <a:t>الاستجابة</a:t>
            </a:r>
          </a:p>
        </p:txBody>
      </p:sp>
      <p:sp>
        <p:nvSpPr>
          <p:cNvPr id="10" name="AutoShape 3">
            <a:extLst>
              <a:ext uri="{FF2B5EF4-FFF2-40B4-BE49-F238E27FC236}">
                <a16:creationId xmlns:a16="http://schemas.microsoft.com/office/drawing/2014/main" id="{D55BAC5C-6B3B-4FBC-AB83-DE21878B81EF}"/>
              </a:ext>
            </a:extLst>
          </p:cNvPr>
          <p:cNvSpPr>
            <a:spLocks noChangeArrowheads="1"/>
          </p:cNvSpPr>
          <p:nvPr/>
        </p:nvSpPr>
        <p:spPr bwMode="auto">
          <a:xfrm>
            <a:off x="1341120" y="4972590"/>
            <a:ext cx="7772400" cy="914400"/>
          </a:xfrm>
          <a:prstGeom prst="roundRect">
            <a:avLst>
              <a:gd name="adj" fmla="val 16667"/>
            </a:avLst>
          </a:prstGeom>
          <a:solidFill>
            <a:srgbClr val="EAE9B8"/>
          </a:solidFill>
          <a:ln w="9525">
            <a:solidFill>
              <a:srgbClr val="800000"/>
            </a:solidFill>
            <a:round/>
            <a:headEnd/>
            <a:tailEnd/>
          </a:ln>
        </p:spPr>
        <p:txBody>
          <a:bodyPr wrap="none" anchor="ctr"/>
          <a:lstStyle/>
          <a:p>
            <a:pPr marL="1508760" lvl="2" indent="-411480">
              <a:spcBef>
                <a:spcPct val="20000"/>
              </a:spcBef>
              <a:buClr>
                <a:srgbClr val="003399"/>
              </a:buClr>
              <a:buSzPct val="65000"/>
            </a:pPr>
            <a:endParaRPr lang="ar-SA" sz="2880" b="1" dirty="0">
              <a:solidFill>
                <a:schemeClr val="folHlink"/>
              </a:solidFill>
            </a:endParaRPr>
          </a:p>
          <a:p>
            <a:pPr marL="1508760" lvl="2" indent="-411480" algn="ctr">
              <a:spcBef>
                <a:spcPct val="20000"/>
              </a:spcBef>
              <a:buClr>
                <a:srgbClr val="003399"/>
              </a:buClr>
              <a:buSzPct val="65000"/>
            </a:pPr>
            <a:r>
              <a:rPr lang="ar-SA" sz="2880" b="1" dirty="0">
                <a:solidFill>
                  <a:schemeClr val="accent6">
                    <a:lumMod val="50000"/>
                  </a:schemeClr>
                </a:solidFill>
              </a:rPr>
              <a:t>وضع خطة استجابة للمخاطر</a:t>
            </a:r>
          </a:p>
          <a:p>
            <a:pPr marL="1508760" lvl="2" indent="-411480">
              <a:spcBef>
                <a:spcPct val="20000"/>
              </a:spcBef>
              <a:buClr>
                <a:srgbClr val="003399"/>
              </a:buClr>
              <a:buSzPct val="65000"/>
            </a:pPr>
            <a:endParaRPr lang="ar-SA" sz="2880" b="1" dirty="0">
              <a:solidFill>
                <a:schemeClr val="folHlink"/>
              </a:solidFill>
            </a:endParaRPr>
          </a:p>
          <a:p>
            <a:pPr marL="1508760" lvl="2" indent="-411480">
              <a:spcBef>
                <a:spcPct val="20000"/>
              </a:spcBef>
              <a:buClr>
                <a:srgbClr val="003399"/>
              </a:buClr>
              <a:buSzPct val="65000"/>
            </a:pPr>
            <a:endParaRPr lang="ar-SA" sz="2880" b="1" dirty="0">
              <a:solidFill>
                <a:schemeClr val="folHlink"/>
              </a:solidFill>
            </a:endParaRPr>
          </a:p>
        </p:txBody>
      </p:sp>
      <p:sp>
        <p:nvSpPr>
          <p:cNvPr id="11" name="AutoShape 5">
            <a:extLst>
              <a:ext uri="{FF2B5EF4-FFF2-40B4-BE49-F238E27FC236}">
                <a16:creationId xmlns:a16="http://schemas.microsoft.com/office/drawing/2014/main" id="{BF706C8C-A51C-4447-AFD6-1B5697BFA528}"/>
              </a:ext>
            </a:extLst>
          </p:cNvPr>
          <p:cNvSpPr>
            <a:spLocks noChangeArrowheads="1"/>
          </p:cNvSpPr>
          <p:nvPr/>
        </p:nvSpPr>
        <p:spPr bwMode="auto">
          <a:xfrm>
            <a:off x="9160549" y="5961824"/>
            <a:ext cx="1645919" cy="762001"/>
          </a:xfrm>
          <a:prstGeom prst="roundRect">
            <a:avLst>
              <a:gd name="adj" fmla="val 16667"/>
            </a:avLst>
          </a:prstGeom>
          <a:solidFill>
            <a:schemeClr val="tx2"/>
          </a:solidFill>
          <a:ln w="9525">
            <a:solidFill>
              <a:srgbClr val="800000"/>
            </a:solidFill>
            <a:round/>
            <a:headEnd/>
            <a:tailEnd/>
          </a:ln>
        </p:spPr>
        <p:txBody>
          <a:bodyPr wrap="none" anchor="ctr"/>
          <a:lstStyle/>
          <a:p>
            <a:pPr algn="ctr" rtl="1">
              <a:buClr>
                <a:schemeClr val="bg2"/>
              </a:buClr>
              <a:buSzPct val="70000"/>
              <a:buFont typeface="Wingdings" pitchFamily="2" charset="2"/>
              <a:buNone/>
            </a:pPr>
            <a:r>
              <a:rPr lang="ar-SA" sz="2160" b="1" dirty="0">
                <a:solidFill>
                  <a:schemeClr val="bg1"/>
                </a:solidFill>
                <a:latin typeface="Times New Roman" pitchFamily="18" charset="0"/>
                <a:cs typeface="Times New Roman" pitchFamily="18" charset="0"/>
              </a:rPr>
              <a:t>المراجعة </a:t>
            </a:r>
          </a:p>
        </p:txBody>
      </p:sp>
      <p:sp>
        <p:nvSpPr>
          <p:cNvPr id="12" name="AutoShape 3">
            <a:extLst>
              <a:ext uri="{FF2B5EF4-FFF2-40B4-BE49-F238E27FC236}">
                <a16:creationId xmlns:a16="http://schemas.microsoft.com/office/drawing/2014/main" id="{9270E52D-979C-4C3E-94EA-E109AEFE8927}"/>
              </a:ext>
            </a:extLst>
          </p:cNvPr>
          <p:cNvSpPr>
            <a:spLocks noChangeArrowheads="1"/>
          </p:cNvSpPr>
          <p:nvPr/>
        </p:nvSpPr>
        <p:spPr bwMode="auto">
          <a:xfrm>
            <a:off x="1283644" y="5966393"/>
            <a:ext cx="7772400" cy="762000"/>
          </a:xfrm>
          <a:prstGeom prst="roundRect">
            <a:avLst>
              <a:gd name="adj" fmla="val 16667"/>
            </a:avLst>
          </a:prstGeom>
          <a:solidFill>
            <a:srgbClr val="EAE9B8"/>
          </a:solidFill>
          <a:ln w="9525">
            <a:solidFill>
              <a:srgbClr val="800000"/>
            </a:solidFill>
            <a:round/>
            <a:headEnd/>
            <a:tailEnd/>
          </a:ln>
        </p:spPr>
        <p:txBody>
          <a:bodyPr wrap="none" anchor="ctr"/>
          <a:lstStyle/>
          <a:p>
            <a:pPr marL="1508760" lvl="2" indent="-411480" algn="ctr">
              <a:spcBef>
                <a:spcPct val="20000"/>
              </a:spcBef>
              <a:buClr>
                <a:srgbClr val="003399"/>
              </a:buClr>
              <a:buSzPct val="65000"/>
            </a:pPr>
            <a:r>
              <a:rPr lang="ar-SA" sz="2880" b="1" dirty="0">
                <a:solidFill>
                  <a:schemeClr val="accent6">
                    <a:lumMod val="50000"/>
                  </a:schemeClr>
                </a:solidFill>
              </a:rPr>
              <a:t>مراجعة وتحسين وتطوير خطة إدارة المخاطر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9620"/>
                                        </p:tgtEl>
                                        <p:attrNameLst>
                                          <p:attrName>style.visibility</p:attrName>
                                        </p:attrNameLst>
                                      </p:cBhvr>
                                      <p:to>
                                        <p:strVal val="visible"/>
                                      </p:to>
                                    </p:set>
                                    <p:anim calcmode="lin" valueType="num">
                                      <p:cBhvr additive="base">
                                        <p:cTn id="7" dur="500" fill="hold"/>
                                        <p:tgtEl>
                                          <p:spTgt spid="879620"/>
                                        </p:tgtEl>
                                        <p:attrNameLst>
                                          <p:attrName>ppt_x</p:attrName>
                                        </p:attrNameLst>
                                      </p:cBhvr>
                                      <p:tavLst>
                                        <p:tav tm="0">
                                          <p:val>
                                            <p:strVal val="#ppt_x"/>
                                          </p:val>
                                        </p:tav>
                                        <p:tav tm="100000">
                                          <p:val>
                                            <p:strVal val="#ppt_x"/>
                                          </p:val>
                                        </p:tav>
                                      </p:tavLst>
                                    </p:anim>
                                    <p:anim calcmode="lin" valueType="num">
                                      <p:cBhvr additive="base">
                                        <p:cTn id="8" dur="500" fill="hold"/>
                                        <p:tgtEl>
                                          <p:spTgt spid="8796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879619"/>
                                        </p:tgtEl>
                                        <p:attrNameLst>
                                          <p:attrName>style.visibility</p:attrName>
                                        </p:attrNameLst>
                                      </p:cBhvr>
                                      <p:to>
                                        <p:strVal val="visible"/>
                                      </p:to>
                                    </p:set>
                                    <p:anim calcmode="discrete" valueType="clr">
                                      <p:cBhvr override="childStyle">
                                        <p:cTn id="13" dur="80"/>
                                        <p:tgtEl>
                                          <p:spTgt spid="87961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79619"/>
                                        </p:tgtEl>
                                        <p:attrNameLst>
                                          <p:attrName>fillcolor</p:attrName>
                                        </p:attrNameLst>
                                      </p:cBhvr>
                                      <p:tavLst>
                                        <p:tav tm="0">
                                          <p:val>
                                            <p:clrVal>
                                              <a:schemeClr val="accent2"/>
                                            </p:clrVal>
                                          </p:val>
                                        </p:tav>
                                        <p:tav tm="50000">
                                          <p:val>
                                            <p:clrVal>
                                              <a:schemeClr val="hlink"/>
                                            </p:clrVal>
                                          </p:val>
                                        </p:tav>
                                      </p:tavLst>
                                    </p:anim>
                                    <p:set>
                                      <p:cBhvr>
                                        <p:cTn id="15" dur="80"/>
                                        <p:tgtEl>
                                          <p:spTgt spid="879619"/>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79621"/>
                                        </p:tgtEl>
                                        <p:attrNameLst>
                                          <p:attrName>style.visibility</p:attrName>
                                        </p:attrNameLst>
                                      </p:cBhvr>
                                      <p:to>
                                        <p:strVal val="visible"/>
                                      </p:to>
                                    </p:set>
                                    <p:animEffect transition="in" filter="box(in)">
                                      <p:cBhvr>
                                        <p:cTn id="20" dur="500"/>
                                        <p:tgtEl>
                                          <p:spTgt spid="879621"/>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4"/>
                                        </p:tgtEl>
                                        <p:attrNameLst>
                                          <p:attrName>style.visibility</p:attrName>
                                        </p:attrNameLst>
                                      </p:cBhvr>
                                      <p:to>
                                        <p:strVal val="visible"/>
                                      </p:to>
                                    </p:set>
                                    <p:anim calcmode="discrete" valueType="clr">
                                      <p:cBhvr override="childStyle">
                                        <p:cTn id="25"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4"/>
                                        </p:tgtEl>
                                        <p:attrNameLst>
                                          <p:attrName>fillcolor</p:attrName>
                                        </p:attrNameLst>
                                      </p:cBhvr>
                                      <p:tavLst>
                                        <p:tav tm="0">
                                          <p:val>
                                            <p:clrVal>
                                              <a:schemeClr val="accent2"/>
                                            </p:clrVal>
                                          </p:val>
                                        </p:tav>
                                        <p:tav tm="50000">
                                          <p:val>
                                            <p:clrVal>
                                              <a:schemeClr val="hlink"/>
                                            </p:clrVal>
                                          </p:val>
                                        </p:tav>
                                      </p:tavLst>
                                    </p:anim>
                                    <p:set>
                                      <p:cBhvr>
                                        <p:cTn id="27" dur="80"/>
                                        <p:tgtEl>
                                          <p:spTgt spid="4"/>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heckerboard(across)">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5"/>
                                        </p:tgtEl>
                                        <p:attrNameLst>
                                          <p:attrName>style.visibility</p:attrName>
                                        </p:attrNameLst>
                                      </p:cBhvr>
                                      <p:to>
                                        <p:strVal val="visible"/>
                                      </p:to>
                                    </p:set>
                                    <p:anim calcmode="discrete" valueType="clr">
                                      <p:cBhvr override="childStyle">
                                        <p:cTn id="3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5"/>
                                        </p:tgtEl>
                                        <p:attrNameLst>
                                          <p:attrName>fillcolor</p:attrName>
                                        </p:attrNameLst>
                                      </p:cBhvr>
                                      <p:tavLst>
                                        <p:tav tm="0">
                                          <p:val>
                                            <p:clrVal>
                                              <a:schemeClr val="accent2"/>
                                            </p:clrVal>
                                          </p:val>
                                        </p:tav>
                                        <p:tav tm="50000">
                                          <p:val>
                                            <p:clrVal>
                                              <a:schemeClr val="hlink"/>
                                            </p:clrVal>
                                          </p:val>
                                        </p:tav>
                                      </p:tavLst>
                                    </p:anim>
                                    <p:set>
                                      <p:cBhvr>
                                        <p:cTn id="39" dur="80"/>
                                        <p:tgtEl>
                                          <p:spTgt spid="5"/>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500" fill="hold"/>
                                        <p:tgtEl>
                                          <p:spTgt spid="11"/>
                                        </p:tgtEl>
                                        <p:attrNameLst>
                                          <p:attrName>ppt_x</p:attrName>
                                        </p:attrNameLst>
                                      </p:cBhvr>
                                      <p:tavLst>
                                        <p:tav tm="0">
                                          <p:val>
                                            <p:strVal val="#ppt_x"/>
                                          </p:val>
                                        </p:tav>
                                        <p:tav tm="100000">
                                          <p:val>
                                            <p:strVal val="#ppt_x"/>
                                          </p:val>
                                        </p:tav>
                                      </p:tavLst>
                                    </p:anim>
                                    <p:anim calcmode="lin" valueType="num">
                                      <p:cBhvr additive="base">
                                        <p:cTn id="5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nimBg="1"/>
      <p:bldP spid="879620" grpId="0" animBg="1"/>
      <p:bldP spid="879621" grpId="0" animBg="1"/>
      <p:bldP spid="2" grpId="0" animBg="1"/>
      <p:bldP spid="4" grpId="0" animBg="1"/>
      <p:bldP spid="5" grpId="0" animBg="1"/>
      <p:bldP spid="9" grpId="0" animBg="1"/>
      <p:bldP spid="10" grpId="0" animBg="1"/>
      <p:bldP spid="11" grpId="0" animBg="1"/>
      <p:bldP spid="1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تصنيف إدارة المخاطر ايزو 31000</a:t>
            </a:r>
          </a:p>
        </p:txBody>
      </p:sp>
      <p:graphicFrame>
        <p:nvGraphicFramePr>
          <p:cNvPr id="5" name="عنصر نائب للمحتوى 4">
            <a:extLst>
              <a:ext uri="{FF2B5EF4-FFF2-40B4-BE49-F238E27FC236}">
                <a16:creationId xmlns:a16="http://schemas.microsoft.com/office/drawing/2014/main" id="{A663E4DD-EDE7-8A07-065F-FFDB6C11145A}"/>
              </a:ext>
            </a:extLst>
          </p:cNvPr>
          <p:cNvGraphicFramePr>
            <a:graphicFrameLocks noGrp="1"/>
          </p:cNvGraphicFramePr>
          <p:nvPr>
            <p:ph idx="1"/>
            <p:extLst>
              <p:ext uri="{D42A27DB-BD31-4B8C-83A1-F6EECF244321}">
                <p14:modId xmlns:p14="http://schemas.microsoft.com/office/powerpoint/2010/main" val="761830878"/>
              </p:ext>
            </p:extLst>
          </p:nvPr>
        </p:nvGraphicFramePr>
        <p:xfrm>
          <a:off x="2658060" y="2300203"/>
          <a:ext cx="6875879" cy="3282449"/>
        </p:xfrm>
        <a:graphic>
          <a:graphicData uri="http://schemas.openxmlformats.org/drawingml/2006/table">
            <a:tbl>
              <a:tblPr rtl="1" firstRow="1" bandRow="1">
                <a:tableStyleId>{5C22544A-7EE6-4342-B048-85BDC9FD1C3A}</a:tableStyleId>
              </a:tblPr>
              <a:tblGrid>
                <a:gridCol w="970174">
                  <a:extLst>
                    <a:ext uri="{9D8B030D-6E8A-4147-A177-3AD203B41FA5}">
                      <a16:colId xmlns:a16="http://schemas.microsoft.com/office/drawing/2014/main" val="2670053623"/>
                    </a:ext>
                  </a:extLst>
                </a:gridCol>
                <a:gridCol w="3613745">
                  <a:extLst>
                    <a:ext uri="{9D8B030D-6E8A-4147-A177-3AD203B41FA5}">
                      <a16:colId xmlns:a16="http://schemas.microsoft.com/office/drawing/2014/main" val="3256104853"/>
                    </a:ext>
                  </a:extLst>
                </a:gridCol>
                <a:gridCol w="2291960">
                  <a:extLst>
                    <a:ext uri="{9D8B030D-6E8A-4147-A177-3AD203B41FA5}">
                      <a16:colId xmlns:a16="http://schemas.microsoft.com/office/drawing/2014/main" val="1496032489"/>
                    </a:ext>
                  </a:extLst>
                </a:gridCol>
              </a:tblGrid>
              <a:tr h="917048">
                <a:tc>
                  <a:txBody>
                    <a:bodyPr/>
                    <a:lstStyle/>
                    <a:p>
                      <a:pPr rtl="1"/>
                      <a:r>
                        <a:rPr lang="ar-SA" dirty="0">
                          <a:solidFill>
                            <a:srgbClr val="12303D"/>
                          </a:solidFill>
                        </a:rPr>
                        <a:t>1</a:t>
                      </a:r>
                    </a:p>
                  </a:txBody>
                  <a:tcPr/>
                </a:tc>
                <a:tc>
                  <a:txBody>
                    <a:bodyPr/>
                    <a:lstStyle/>
                    <a:p>
                      <a:pPr algn="ctr" rtl="1"/>
                      <a:r>
                        <a:rPr lang="ar-SA" sz="1800" b="1" kern="1200" dirty="0">
                          <a:solidFill>
                            <a:prstClr val="black"/>
                          </a:solidFill>
                          <a:latin typeface="Gill Sans MT" pitchFamily="34" charset="0"/>
                          <a:ea typeface="+mn-ea"/>
                          <a:cs typeface="Arial" panose="020B0604020202020204" pitchFamily="34" charset="0"/>
                        </a:rPr>
                        <a:t>مخاطر استراتيجية</a:t>
                      </a:r>
                    </a:p>
                  </a:txBody>
                  <a:tcPr/>
                </a:tc>
                <a:tc>
                  <a:txBody>
                    <a:bodyPr/>
                    <a:lstStyle/>
                    <a:p>
                      <a:pPr rtl="1"/>
                      <a:r>
                        <a:rPr lang="ar-SA" sz="1800" b="1" kern="1200" dirty="0">
                          <a:solidFill>
                            <a:prstClr val="black"/>
                          </a:solidFill>
                          <a:latin typeface="Gill Sans MT" pitchFamily="34" charset="0"/>
                          <a:ea typeface="+mn-ea"/>
                          <a:cs typeface="+mn-cs"/>
                        </a:rPr>
                        <a:t>عدم</a:t>
                      </a:r>
                      <a:r>
                        <a:rPr lang="ar-SA" sz="1800" b="1" kern="1200" dirty="0">
                          <a:solidFill>
                            <a:schemeClr val="lt1"/>
                          </a:solidFill>
                          <a:latin typeface="+mn-lt"/>
                          <a:ea typeface="+mn-ea"/>
                          <a:cs typeface="+mn-cs"/>
                        </a:rPr>
                        <a:t> </a:t>
                      </a:r>
                      <a:r>
                        <a:rPr lang="ar-SA" sz="1800" b="1" kern="1200" dirty="0">
                          <a:solidFill>
                            <a:prstClr val="black"/>
                          </a:solidFill>
                          <a:latin typeface="Gill Sans MT" pitchFamily="34" charset="0"/>
                          <a:ea typeface="+mn-ea"/>
                          <a:cs typeface="+mn-cs"/>
                        </a:rPr>
                        <a:t>وجود أو تنفيذ </a:t>
                      </a:r>
                      <a:r>
                        <a:rPr lang="ar-SA" dirty="0"/>
                        <a:t> </a:t>
                      </a:r>
                      <a:r>
                        <a:rPr lang="ar-SA" sz="1800" b="1" kern="1200" dirty="0">
                          <a:solidFill>
                            <a:prstClr val="black"/>
                          </a:solidFill>
                          <a:latin typeface="Gill Sans MT" pitchFamily="34" charset="0"/>
                          <a:ea typeface="+mn-ea"/>
                          <a:cs typeface="Arial" panose="020B0604020202020204" pitchFamily="34" charset="0"/>
                        </a:rPr>
                        <a:t>الخطة الاستراتيجية</a:t>
                      </a:r>
                    </a:p>
                  </a:txBody>
                  <a:tcPr/>
                </a:tc>
                <a:extLst>
                  <a:ext uri="{0D108BD9-81ED-4DB2-BD59-A6C34878D82A}">
                    <a16:rowId xmlns:a16="http://schemas.microsoft.com/office/drawing/2014/main" val="324906393"/>
                  </a:ext>
                </a:extLst>
              </a:tr>
              <a:tr h="531305">
                <a:tc>
                  <a:txBody>
                    <a:bodyPr/>
                    <a:lstStyle/>
                    <a:p>
                      <a:pPr rtl="1"/>
                      <a:r>
                        <a:rPr lang="ar-SA" dirty="0">
                          <a:solidFill>
                            <a:srgbClr val="12303D"/>
                          </a:solidFill>
                        </a:rPr>
                        <a:t>2</a:t>
                      </a:r>
                    </a:p>
                  </a:txBody>
                  <a:tcPr/>
                </a:tc>
                <a:tc>
                  <a:txBody>
                    <a:bodyPr/>
                    <a:lstStyle/>
                    <a:p>
                      <a:pPr algn="ctr" rtl="1"/>
                      <a:r>
                        <a:rPr lang="ar-SA" sz="1800" b="1" kern="1200" dirty="0">
                          <a:solidFill>
                            <a:prstClr val="black"/>
                          </a:solidFill>
                          <a:latin typeface="Gill Sans MT" pitchFamily="34" charset="0"/>
                          <a:ea typeface="+mn-ea"/>
                          <a:cs typeface="Arial" panose="020B0604020202020204" pitchFamily="34" charset="0"/>
                        </a:rPr>
                        <a:t>مخاطر تشغيلية</a:t>
                      </a:r>
                    </a:p>
                  </a:txBody>
                  <a:tcPr/>
                </a:tc>
                <a:tc>
                  <a:txBody>
                    <a:bodyPr/>
                    <a:lstStyle/>
                    <a:p>
                      <a:pPr rtl="1"/>
                      <a:r>
                        <a:rPr lang="ar-SA" sz="1800" b="1" kern="1200" dirty="0">
                          <a:solidFill>
                            <a:prstClr val="black"/>
                          </a:solidFill>
                          <a:latin typeface="Gill Sans MT" pitchFamily="34" charset="0"/>
                          <a:ea typeface="+mn-ea"/>
                          <a:cs typeface="Arial" panose="020B0604020202020204" pitchFamily="34" charset="0"/>
                        </a:rPr>
                        <a:t>قلة كفاءة العاملين</a:t>
                      </a:r>
                    </a:p>
                  </a:txBody>
                  <a:tcPr/>
                </a:tc>
                <a:extLst>
                  <a:ext uri="{0D108BD9-81ED-4DB2-BD59-A6C34878D82A}">
                    <a16:rowId xmlns:a16="http://schemas.microsoft.com/office/drawing/2014/main" val="1717609526"/>
                  </a:ext>
                </a:extLst>
              </a:tr>
              <a:tr h="917048">
                <a:tc>
                  <a:txBody>
                    <a:bodyPr/>
                    <a:lstStyle/>
                    <a:p>
                      <a:pPr rtl="1"/>
                      <a:r>
                        <a:rPr lang="ar-SA" dirty="0">
                          <a:solidFill>
                            <a:srgbClr val="12303D"/>
                          </a:solidFill>
                        </a:rPr>
                        <a:t>3</a:t>
                      </a:r>
                    </a:p>
                  </a:txBody>
                  <a:tcPr/>
                </a:tc>
                <a:tc>
                  <a:txBody>
                    <a:bodyPr/>
                    <a:lstStyle/>
                    <a:p>
                      <a:pPr algn="ctr" rtl="1"/>
                      <a:r>
                        <a:rPr lang="ar-SA" sz="1800" b="1" kern="1200" dirty="0">
                          <a:solidFill>
                            <a:prstClr val="black"/>
                          </a:solidFill>
                          <a:latin typeface="Gill Sans MT" pitchFamily="34" charset="0"/>
                          <a:ea typeface="+mn-ea"/>
                          <a:cs typeface="Arial" panose="020B0604020202020204" pitchFamily="34" charset="0"/>
                        </a:rPr>
                        <a:t>مخاطر السمعة</a:t>
                      </a:r>
                    </a:p>
                  </a:txBody>
                  <a:tcPr/>
                </a:tc>
                <a:tc>
                  <a:txBody>
                    <a:bodyPr/>
                    <a:lstStyle/>
                    <a:p>
                      <a:pPr rtl="1"/>
                      <a:r>
                        <a:rPr lang="ar-SA" sz="1800" b="1" kern="1200" dirty="0">
                          <a:solidFill>
                            <a:prstClr val="black"/>
                          </a:solidFill>
                          <a:latin typeface="Gill Sans MT" pitchFamily="34" charset="0"/>
                          <a:ea typeface="+mn-ea"/>
                          <a:cs typeface="Arial" panose="020B0604020202020204" pitchFamily="34" charset="0"/>
                        </a:rPr>
                        <a:t>عدم رضاء المستفيدين</a:t>
                      </a:r>
                    </a:p>
                  </a:txBody>
                  <a:tcPr/>
                </a:tc>
                <a:extLst>
                  <a:ext uri="{0D108BD9-81ED-4DB2-BD59-A6C34878D82A}">
                    <a16:rowId xmlns:a16="http://schemas.microsoft.com/office/drawing/2014/main" val="2066856448"/>
                  </a:ext>
                </a:extLst>
              </a:tr>
              <a:tr h="917048">
                <a:tc>
                  <a:txBody>
                    <a:bodyPr/>
                    <a:lstStyle/>
                    <a:p>
                      <a:pPr rtl="1"/>
                      <a:r>
                        <a:rPr lang="ar-SA" dirty="0">
                          <a:solidFill>
                            <a:srgbClr val="12303D"/>
                          </a:solidFill>
                        </a:rPr>
                        <a:t>4</a:t>
                      </a:r>
                    </a:p>
                  </a:txBody>
                  <a:tcPr/>
                </a:tc>
                <a:tc>
                  <a:txBody>
                    <a:bodyPr/>
                    <a:lstStyle/>
                    <a:p>
                      <a:pPr algn="ctr" rtl="1"/>
                      <a:r>
                        <a:rPr lang="ar-SA" sz="1800" b="1" kern="1200" dirty="0">
                          <a:solidFill>
                            <a:prstClr val="black"/>
                          </a:solidFill>
                          <a:latin typeface="Gill Sans MT" pitchFamily="34" charset="0"/>
                          <a:ea typeface="+mn-ea"/>
                          <a:cs typeface="Arial" panose="020B0604020202020204" pitchFamily="34" charset="0"/>
                        </a:rPr>
                        <a:t>مخاطر مالية</a:t>
                      </a:r>
                    </a:p>
                  </a:txBody>
                  <a:tcPr/>
                </a:tc>
                <a:tc>
                  <a:txBody>
                    <a:bodyPr/>
                    <a:lstStyle/>
                    <a:p>
                      <a:pPr rtl="1"/>
                      <a:r>
                        <a:rPr lang="ar-SA" sz="1800" b="1" kern="1200" dirty="0">
                          <a:solidFill>
                            <a:prstClr val="black"/>
                          </a:solidFill>
                          <a:latin typeface="Gill Sans MT" pitchFamily="34" charset="0"/>
                          <a:ea typeface="+mn-ea"/>
                          <a:cs typeface="Arial" panose="020B0604020202020204" pitchFamily="34" charset="0"/>
                        </a:rPr>
                        <a:t>زيادة المصاريف وقلة الأرباح </a:t>
                      </a:r>
                    </a:p>
                  </a:txBody>
                  <a:tcPr/>
                </a:tc>
                <a:extLst>
                  <a:ext uri="{0D108BD9-81ED-4DB2-BD59-A6C34878D82A}">
                    <a16:rowId xmlns:a16="http://schemas.microsoft.com/office/drawing/2014/main" val="1434766914"/>
                  </a:ext>
                </a:extLst>
              </a:tr>
            </a:tbl>
          </a:graphicData>
        </a:graphic>
      </p:graphicFrame>
    </p:spTree>
    <p:extLst>
      <p:ext uri="{BB962C8B-B14F-4D97-AF65-F5344CB8AC3E}">
        <p14:creationId xmlns:p14="http://schemas.microsoft.com/office/powerpoint/2010/main" val="100016926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EC64CBE-A982-B96E-F448-7BC17D8FA4C0}"/>
              </a:ext>
            </a:extLst>
          </p:cNvPr>
          <p:cNvSpPr>
            <a:spLocks noGrp="1"/>
          </p:cNvSpPr>
          <p:nvPr>
            <p:ph type="title"/>
          </p:nvPr>
        </p:nvSpPr>
        <p:spPr>
          <a:xfrm>
            <a:off x="2526632" y="0"/>
            <a:ext cx="8037094" cy="1009651"/>
          </a:xfrm>
        </p:spPr>
        <p:txBody>
          <a:bodyPr/>
          <a:lstStyle/>
          <a:p>
            <a:pPr algn="ctr"/>
            <a:r>
              <a:rPr lang="ar-SA" sz="2800" dirty="0"/>
              <a:t>تمرين (ما هي المخاطر التي تشاهدها في المشروع؟)</a:t>
            </a:r>
          </a:p>
        </p:txBody>
      </p:sp>
      <p:pic>
        <p:nvPicPr>
          <p:cNvPr id="5" name="صورة 4">
            <a:extLst>
              <a:ext uri="{FF2B5EF4-FFF2-40B4-BE49-F238E27FC236}">
                <a16:creationId xmlns:a16="http://schemas.microsoft.com/office/drawing/2014/main" id="{4DFA6C4A-02FB-DA07-9102-83C81DA4ABCE}"/>
              </a:ext>
            </a:extLst>
          </p:cNvPr>
          <p:cNvPicPr>
            <a:picLocks noChangeAspect="1"/>
          </p:cNvPicPr>
          <p:nvPr/>
        </p:nvPicPr>
        <p:blipFill rotWithShape="1">
          <a:blip r:embed="rId2"/>
          <a:srcRect l="12251" r="13019"/>
          <a:stretch/>
        </p:blipFill>
        <p:spPr>
          <a:xfrm>
            <a:off x="2899611" y="1009651"/>
            <a:ext cx="7050505" cy="5108891"/>
          </a:xfrm>
          <a:prstGeom prst="rect">
            <a:avLst/>
          </a:prstGeom>
        </p:spPr>
      </p:pic>
    </p:spTree>
    <p:extLst>
      <p:ext uri="{BB962C8B-B14F-4D97-AF65-F5344CB8AC3E}">
        <p14:creationId xmlns:p14="http://schemas.microsoft.com/office/powerpoint/2010/main" val="25128583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تقييم المخاطر</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613025"/>
            <a:ext cx="11200149" cy="3509963"/>
          </a:xfrm>
        </p:spPr>
        <p:txBody>
          <a:bodyPr>
            <a:normAutofit lnSpcReduction="10000"/>
          </a:bodyPr>
          <a:lstStyle/>
          <a:p>
            <a:r>
              <a:rPr lang="ar-SA" dirty="0">
                <a:latin typeface="Gill Sans MT" pitchFamily="34" charset="0"/>
                <a:cs typeface="GE SS Two Medium" pitchFamily="18" charset="-78"/>
              </a:rPr>
              <a:t>يتم تقييم المخاطر بناء على:</a:t>
            </a:r>
          </a:p>
          <a:p>
            <a:r>
              <a:rPr lang="ar-SA" dirty="0">
                <a:latin typeface="Gill Sans MT" pitchFamily="34" charset="0"/>
                <a:cs typeface="GE SS Two Medium" pitchFamily="18" charset="-78"/>
              </a:rPr>
              <a:t> الاحتمالية 1-5  (3)</a:t>
            </a:r>
          </a:p>
          <a:p>
            <a:r>
              <a:rPr lang="ar-SA" dirty="0">
                <a:latin typeface="Gill Sans MT" pitchFamily="34" charset="0"/>
                <a:cs typeface="GE SS Two Medium" pitchFamily="18" charset="-78"/>
              </a:rPr>
              <a:t>الأثر 1-5 (5)</a:t>
            </a:r>
          </a:p>
          <a:p>
            <a:r>
              <a:rPr lang="ar-SA" dirty="0">
                <a:latin typeface="Gill Sans MT" pitchFamily="34" charset="0"/>
                <a:cs typeface="GE SS Two Medium" pitchFamily="18" charset="-78"/>
              </a:rPr>
              <a:t>درجة الخطورة = 15</a:t>
            </a:r>
          </a:p>
          <a:p>
            <a:r>
              <a:rPr lang="ar-SA" dirty="0">
                <a:latin typeface="Gill Sans MT" pitchFamily="34" charset="0"/>
                <a:cs typeface="GE SS Two Medium" pitchFamily="18" charset="-78"/>
              </a:rPr>
              <a:t>ثم ضرب اجمالي الاحتمالية في اجمالي الأثر</a:t>
            </a:r>
          </a:p>
          <a:p>
            <a:r>
              <a:rPr lang="ar-SA" dirty="0">
                <a:latin typeface="Gill Sans MT" pitchFamily="34" charset="0"/>
                <a:cs typeface="GE SS Two Medium" pitchFamily="18" charset="-78"/>
              </a:rPr>
              <a:t>تحديد شدة الخطر بناء على مصفوفة تقييم المخاطر</a:t>
            </a:r>
          </a:p>
          <a:p>
            <a:r>
              <a:rPr lang="ar-SA" dirty="0">
                <a:latin typeface="Gill Sans MT" pitchFamily="34" charset="0"/>
                <a:cs typeface="GE SS Two Medium" pitchFamily="18" charset="-78"/>
              </a:rPr>
              <a:t>ترتيب أولويات المخاطر</a:t>
            </a:r>
          </a:p>
        </p:txBody>
      </p:sp>
    </p:spTree>
    <p:extLst>
      <p:ext uri="{BB962C8B-B14F-4D97-AF65-F5344CB8AC3E}">
        <p14:creationId xmlns:p14="http://schemas.microsoft.com/office/powerpoint/2010/main" val="321276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مصفوفة تقييم المخاطر</a:t>
            </a:r>
          </a:p>
        </p:txBody>
      </p:sp>
      <p:pic>
        <p:nvPicPr>
          <p:cNvPr id="6" name="صورة 5">
            <a:extLst>
              <a:ext uri="{FF2B5EF4-FFF2-40B4-BE49-F238E27FC236}">
                <a16:creationId xmlns:a16="http://schemas.microsoft.com/office/drawing/2014/main" id="{6DE6FB38-A952-5B93-58DB-79C6769B1F4D}"/>
              </a:ext>
            </a:extLst>
          </p:cNvPr>
          <p:cNvPicPr>
            <a:picLocks noChangeAspect="1"/>
          </p:cNvPicPr>
          <p:nvPr/>
        </p:nvPicPr>
        <p:blipFill>
          <a:blip r:embed="rId2"/>
          <a:stretch>
            <a:fillRect/>
          </a:stretch>
        </p:blipFill>
        <p:spPr>
          <a:xfrm>
            <a:off x="2293219" y="2117399"/>
            <a:ext cx="7388992" cy="3657917"/>
          </a:xfrm>
          <a:prstGeom prst="rect">
            <a:avLst/>
          </a:prstGeom>
        </p:spPr>
      </p:pic>
    </p:spTree>
    <p:extLst>
      <p:ext uri="{BB962C8B-B14F-4D97-AF65-F5344CB8AC3E}">
        <p14:creationId xmlns:p14="http://schemas.microsoft.com/office/powerpoint/2010/main" val="118848871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استراتيجيات الاستجابة للمخاطر</a:t>
            </a:r>
          </a:p>
        </p:txBody>
      </p:sp>
      <p:graphicFrame>
        <p:nvGraphicFramePr>
          <p:cNvPr id="6" name="عنصر نائب للمحتوى 5">
            <a:extLst>
              <a:ext uri="{FF2B5EF4-FFF2-40B4-BE49-F238E27FC236}">
                <a16:creationId xmlns:a16="http://schemas.microsoft.com/office/drawing/2014/main" id="{F909518D-9693-E99C-6B37-76A64327C5F4}"/>
              </a:ext>
            </a:extLst>
          </p:cNvPr>
          <p:cNvGraphicFramePr>
            <a:graphicFrameLocks noGrp="1"/>
          </p:cNvGraphicFramePr>
          <p:nvPr>
            <p:ph idx="1"/>
            <p:extLst>
              <p:ext uri="{D42A27DB-BD31-4B8C-83A1-F6EECF244321}">
                <p14:modId xmlns:p14="http://schemas.microsoft.com/office/powerpoint/2010/main" val="3229263430"/>
              </p:ext>
            </p:extLst>
          </p:nvPr>
        </p:nvGraphicFramePr>
        <p:xfrm>
          <a:off x="2583865" y="2324267"/>
          <a:ext cx="7024269" cy="2560320"/>
        </p:xfrm>
        <a:graphic>
          <a:graphicData uri="http://schemas.openxmlformats.org/drawingml/2006/table">
            <a:tbl>
              <a:tblPr rtl="1" firstRow="1" bandRow="1">
                <a:tableStyleId>{5C22544A-7EE6-4342-B048-85BDC9FD1C3A}</a:tableStyleId>
              </a:tblPr>
              <a:tblGrid>
                <a:gridCol w="536323">
                  <a:extLst>
                    <a:ext uri="{9D8B030D-6E8A-4147-A177-3AD203B41FA5}">
                      <a16:colId xmlns:a16="http://schemas.microsoft.com/office/drawing/2014/main" val="1861599657"/>
                    </a:ext>
                  </a:extLst>
                </a:gridCol>
                <a:gridCol w="2069432">
                  <a:extLst>
                    <a:ext uri="{9D8B030D-6E8A-4147-A177-3AD203B41FA5}">
                      <a16:colId xmlns:a16="http://schemas.microsoft.com/office/drawing/2014/main" val="1030797676"/>
                    </a:ext>
                  </a:extLst>
                </a:gridCol>
                <a:gridCol w="4418514">
                  <a:extLst>
                    <a:ext uri="{9D8B030D-6E8A-4147-A177-3AD203B41FA5}">
                      <a16:colId xmlns:a16="http://schemas.microsoft.com/office/drawing/2014/main" val="151945792"/>
                    </a:ext>
                  </a:extLst>
                </a:gridCol>
              </a:tblGrid>
              <a:tr h="370840">
                <a:tc>
                  <a:txBody>
                    <a:bodyPr/>
                    <a:lstStyle/>
                    <a:p>
                      <a:pPr rtl="1"/>
                      <a:r>
                        <a:rPr lang="ar-SA" sz="1800" b="1" kern="1200" dirty="0">
                          <a:solidFill>
                            <a:prstClr val="black"/>
                          </a:solidFill>
                          <a:latin typeface="Gill Sans MT" pitchFamily="34" charset="0"/>
                          <a:ea typeface="+mn-ea"/>
                          <a:cs typeface="Arial" panose="020B0604020202020204" pitchFamily="34" charset="0"/>
                        </a:rPr>
                        <a:t>1</a:t>
                      </a:r>
                    </a:p>
                  </a:txBody>
                  <a:tcPr/>
                </a:tc>
                <a:tc>
                  <a:txBody>
                    <a:bodyPr/>
                    <a:lstStyle/>
                    <a:p>
                      <a:pPr algn="ctr" rtl="1"/>
                      <a:r>
                        <a:rPr lang="ar-SA" sz="1800" b="1" kern="1200" dirty="0">
                          <a:solidFill>
                            <a:prstClr val="black"/>
                          </a:solidFill>
                          <a:latin typeface="Gill Sans MT" pitchFamily="34" charset="0"/>
                          <a:ea typeface="+mn-ea"/>
                          <a:cs typeface="Arial" panose="020B0604020202020204" pitchFamily="34" charset="0"/>
                        </a:rPr>
                        <a:t>انهاء الخطر </a:t>
                      </a:r>
                    </a:p>
                    <a:p>
                      <a:pPr algn="ctr" rtl="1"/>
                      <a:r>
                        <a:rPr lang="ar-SA" sz="1800" b="1" kern="1200" dirty="0">
                          <a:solidFill>
                            <a:prstClr val="black"/>
                          </a:solidFill>
                          <a:latin typeface="Gill Sans MT" pitchFamily="34" charset="0"/>
                          <a:ea typeface="+mn-ea"/>
                          <a:cs typeface="Arial" panose="020B0604020202020204" pitchFamily="34" charset="0"/>
                        </a:rPr>
                        <a:t>(تجنب)</a:t>
                      </a:r>
                    </a:p>
                  </a:txBody>
                  <a:tcPr/>
                </a:tc>
                <a:tc>
                  <a:txBody>
                    <a:bodyPr/>
                    <a:lstStyle/>
                    <a:p>
                      <a:pPr algn="ctr" rtl="1"/>
                      <a:r>
                        <a:rPr lang="ar-SA" sz="1800" b="1" kern="1200" dirty="0">
                          <a:solidFill>
                            <a:prstClr val="black"/>
                          </a:solidFill>
                          <a:latin typeface="Gill Sans MT" pitchFamily="34" charset="0"/>
                          <a:ea typeface="+mn-ea"/>
                          <a:cs typeface="Arial" panose="020B0604020202020204" pitchFamily="34" charset="0"/>
                        </a:rPr>
                        <a:t>تجنب الخطر عن طريق استخدام طريقة عمل مختلفة (مثل تجنب العمل بالألة الخطيرة)</a:t>
                      </a:r>
                    </a:p>
                  </a:txBody>
                  <a:tcPr/>
                </a:tc>
                <a:extLst>
                  <a:ext uri="{0D108BD9-81ED-4DB2-BD59-A6C34878D82A}">
                    <a16:rowId xmlns:a16="http://schemas.microsoft.com/office/drawing/2014/main" val="2419594996"/>
                  </a:ext>
                </a:extLst>
              </a:tr>
              <a:tr h="0">
                <a:tc>
                  <a:txBody>
                    <a:bodyPr/>
                    <a:lstStyle/>
                    <a:p>
                      <a:pPr rtl="1"/>
                      <a:r>
                        <a:rPr lang="ar-SA" sz="1800" b="1" kern="1200" dirty="0">
                          <a:solidFill>
                            <a:prstClr val="black"/>
                          </a:solidFill>
                          <a:latin typeface="Gill Sans MT" pitchFamily="34" charset="0"/>
                          <a:ea typeface="+mn-ea"/>
                          <a:cs typeface="Arial" panose="020B0604020202020204" pitchFamily="34" charset="0"/>
                        </a:rPr>
                        <a:t>2</a:t>
                      </a:r>
                    </a:p>
                  </a:txBody>
                  <a:tcPr/>
                </a:tc>
                <a:tc>
                  <a:txBody>
                    <a:bodyPr/>
                    <a:lstStyle/>
                    <a:p>
                      <a:pPr algn="ctr" rtl="1"/>
                      <a:r>
                        <a:rPr lang="ar-SA" sz="1800" b="1" kern="1200" dirty="0">
                          <a:solidFill>
                            <a:prstClr val="black"/>
                          </a:solidFill>
                          <a:latin typeface="Gill Sans MT" pitchFamily="34" charset="0"/>
                          <a:ea typeface="+mn-ea"/>
                          <a:cs typeface="Arial" panose="020B0604020202020204" pitchFamily="34" charset="0"/>
                        </a:rPr>
                        <a:t>معالجة الخطر</a:t>
                      </a:r>
                    </a:p>
                    <a:p>
                      <a:pPr algn="ctr" rtl="1"/>
                      <a:r>
                        <a:rPr lang="ar-SA" sz="1800" b="1" kern="1200" dirty="0">
                          <a:solidFill>
                            <a:prstClr val="black"/>
                          </a:solidFill>
                          <a:latin typeface="Gill Sans MT" pitchFamily="34" charset="0"/>
                          <a:ea typeface="+mn-ea"/>
                          <a:cs typeface="Arial" panose="020B0604020202020204" pitchFamily="34" charset="0"/>
                        </a:rPr>
                        <a:t>(تقليل)</a:t>
                      </a:r>
                    </a:p>
                  </a:txBody>
                  <a:tcPr/>
                </a:tc>
                <a:tc>
                  <a:txBody>
                    <a:bodyPr/>
                    <a:lstStyle/>
                    <a:p>
                      <a:pPr algn="ctr" rtl="1"/>
                      <a:r>
                        <a:rPr lang="ar-SA" sz="1800" b="1" kern="1200" dirty="0">
                          <a:solidFill>
                            <a:prstClr val="black"/>
                          </a:solidFill>
                          <a:latin typeface="Gill Sans MT" pitchFamily="34" charset="0"/>
                          <a:ea typeface="+mn-ea"/>
                          <a:cs typeface="Arial" panose="020B0604020202020204" pitchFamily="34" charset="0"/>
                        </a:rPr>
                        <a:t>احتواء الخطر والتقليل منه عن طريق استخدام إجراءات احترازية</a:t>
                      </a:r>
                    </a:p>
                  </a:txBody>
                  <a:tcPr/>
                </a:tc>
                <a:extLst>
                  <a:ext uri="{0D108BD9-81ED-4DB2-BD59-A6C34878D82A}">
                    <a16:rowId xmlns:a16="http://schemas.microsoft.com/office/drawing/2014/main" val="3143567483"/>
                  </a:ext>
                </a:extLst>
              </a:tr>
              <a:tr h="370840">
                <a:tc>
                  <a:txBody>
                    <a:bodyPr/>
                    <a:lstStyle/>
                    <a:p>
                      <a:pPr rtl="1"/>
                      <a:r>
                        <a:rPr lang="ar-SA" sz="1800" b="1" kern="1200" dirty="0">
                          <a:solidFill>
                            <a:prstClr val="black"/>
                          </a:solidFill>
                          <a:latin typeface="Gill Sans MT" pitchFamily="34" charset="0"/>
                          <a:ea typeface="+mn-ea"/>
                          <a:cs typeface="Arial" panose="020B0604020202020204" pitchFamily="34" charset="0"/>
                        </a:rPr>
                        <a:t>3</a:t>
                      </a:r>
                    </a:p>
                  </a:txBody>
                  <a:tcPr/>
                </a:tc>
                <a:tc>
                  <a:txBody>
                    <a:bodyPr/>
                    <a:lstStyle/>
                    <a:p>
                      <a:pPr algn="ctr" rtl="1"/>
                      <a:r>
                        <a:rPr lang="ar-SA" sz="1800" b="1" kern="1200" dirty="0">
                          <a:solidFill>
                            <a:prstClr val="black"/>
                          </a:solidFill>
                          <a:latin typeface="Gill Sans MT" pitchFamily="34" charset="0"/>
                          <a:ea typeface="+mn-ea"/>
                          <a:cs typeface="Arial" panose="020B0604020202020204" pitchFamily="34" charset="0"/>
                        </a:rPr>
                        <a:t>نقل الخطر</a:t>
                      </a:r>
                    </a:p>
                    <a:p>
                      <a:pPr algn="ctr" rtl="1"/>
                      <a:r>
                        <a:rPr lang="ar-SA" sz="1800" b="1" kern="1200" dirty="0">
                          <a:solidFill>
                            <a:prstClr val="black"/>
                          </a:solidFill>
                          <a:latin typeface="Gill Sans MT" pitchFamily="34" charset="0"/>
                          <a:ea typeface="+mn-ea"/>
                          <a:cs typeface="Arial" panose="020B0604020202020204" pitchFamily="34" charset="0"/>
                        </a:rPr>
                        <a:t>(تحويل أو تأمين)</a:t>
                      </a:r>
                    </a:p>
                  </a:txBody>
                  <a:tcPr/>
                </a:tc>
                <a:tc>
                  <a:txBody>
                    <a:bodyPr/>
                    <a:lstStyle/>
                    <a:p>
                      <a:pPr algn="ctr" rtl="1"/>
                      <a:r>
                        <a:rPr lang="ar-SA" sz="1800" b="1" kern="1200" dirty="0">
                          <a:solidFill>
                            <a:prstClr val="black"/>
                          </a:solidFill>
                          <a:latin typeface="Gill Sans MT" pitchFamily="34" charset="0"/>
                          <a:ea typeface="+mn-ea"/>
                          <a:cs typeface="Arial" panose="020B0604020202020204" pitchFamily="34" charset="0"/>
                        </a:rPr>
                        <a:t>أنقل الخطر عن طريق التعاقد مع شركة تقوم بالعمل أو مستثمر أو تأمين</a:t>
                      </a:r>
                    </a:p>
                  </a:txBody>
                  <a:tcPr/>
                </a:tc>
                <a:extLst>
                  <a:ext uri="{0D108BD9-81ED-4DB2-BD59-A6C34878D82A}">
                    <a16:rowId xmlns:a16="http://schemas.microsoft.com/office/drawing/2014/main" val="3632321046"/>
                  </a:ext>
                </a:extLst>
              </a:tr>
              <a:tr h="370840">
                <a:tc>
                  <a:txBody>
                    <a:bodyPr/>
                    <a:lstStyle/>
                    <a:p>
                      <a:pPr rtl="1"/>
                      <a:r>
                        <a:rPr lang="ar-SA" sz="1800" b="1" kern="1200" dirty="0">
                          <a:solidFill>
                            <a:prstClr val="black"/>
                          </a:solidFill>
                          <a:latin typeface="Gill Sans MT" pitchFamily="34" charset="0"/>
                          <a:ea typeface="+mn-ea"/>
                          <a:cs typeface="Arial" panose="020B0604020202020204" pitchFamily="34" charset="0"/>
                        </a:rPr>
                        <a:t>4</a:t>
                      </a:r>
                    </a:p>
                  </a:txBody>
                  <a:tcPr/>
                </a:tc>
                <a:tc>
                  <a:txBody>
                    <a:bodyPr/>
                    <a:lstStyle/>
                    <a:p>
                      <a:pPr algn="ctr" rtl="1"/>
                      <a:r>
                        <a:rPr lang="ar-SA" sz="1800" b="1" kern="1200" dirty="0">
                          <a:solidFill>
                            <a:prstClr val="black"/>
                          </a:solidFill>
                          <a:latin typeface="Gill Sans MT" pitchFamily="34" charset="0"/>
                          <a:ea typeface="+mn-ea"/>
                          <a:cs typeface="Arial" panose="020B0604020202020204" pitchFamily="34" charset="0"/>
                        </a:rPr>
                        <a:t>تقبل الخطر</a:t>
                      </a:r>
                    </a:p>
                    <a:p>
                      <a:pPr algn="ctr" rtl="1"/>
                      <a:r>
                        <a:rPr lang="ar-SA" sz="1800" b="1" kern="1200" dirty="0">
                          <a:solidFill>
                            <a:prstClr val="black"/>
                          </a:solidFill>
                          <a:latin typeface="Gill Sans MT" pitchFamily="34" charset="0"/>
                          <a:ea typeface="+mn-ea"/>
                          <a:cs typeface="Arial" panose="020B0604020202020204" pitchFamily="34" charset="0"/>
                        </a:rPr>
                        <a:t>(تقبل)</a:t>
                      </a:r>
                    </a:p>
                  </a:txBody>
                  <a:tcPr/>
                </a:tc>
                <a:tc>
                  <a:txBody>
                    <a:bodyPr/>
                    <a:lstStyle/>
                    <a:p>
                      <a:pPr algn="ctr" rtl="1"/>
                      <a:r>
                        <a:rPr lang="ar-SA" sz="1800" b="1" kern="1200" dirty="0">
                          <a:solidFill>
                            <a:prstClr val="black"/>
                          </a:solidFill>
                          <a:latin typeface="Gill Sans MT" pitchFamily="34" charset="0"/>
                          <a:ea typeface="+mn-ea"/>
                          <a:cs typeface="Arial" panose="020B0604020202020204" pitchFamily="34" charset="0"/>
                        </a:rPr>
                        <a:t>اذا لم تكن هناك طريقة للتخلص منه أو تقليله أو تحويله أو في حالة زادت التكلفة عن الأثر</a:t>
                      </a:r>
                    </a:p>
                  </a:txBody>
                  <a:tcPr/>
                </a:tc>
                <a:extLst>
                  <a:ext uri="{0D108BD9-81ED-4DB2-BD59-A6C34878D82A}">
                    <a16:rowId xmlns:a16="http://schemas.microsoft.com/office/drawing/2014/main" val="2939516678"/>
                  </a:ext>
                </a:extLst>
              </a:tr>
            </a:tbl>
          </a:graphicData>
        </a:graphic>
      </p:graphicFrame>
    </p:spTree>
    <p:extLst>
      <p:ext uri="{BB962C8B-B14F-4D97-AF65-F5344CB8AC3E}">
        <p14:creationId xmlns:p14="http://schemas.microsoft.com/office/powerpoint/2010/main" val="11908850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B07B2E2-7603-871D-B205-35D9B67BFAFD}"/>
              </a:ext>
            </a:extLst>
          </p:cNvPr>
          <p:cNvSpPr>
            <a:spLocks noGrp="1"/>
          </p:cNvSpPr>
          <p:nvPr>
            <p:ph type="title"/>
          </p:nvPr>
        </p:nvSpPr>
        <p:spPr>
          <a:xfrm>
            <a:off x="2851484" y="230186"/>
            <a:ext cx="7832558" cy="1009651"/>
          </a:xfrm>
        </p:spPr>
        <p:txBody>
          <a:bodyPr/>
          <a:lstStyle/>
          <a:p>
            <a:pPr algn="ctr"/>
            <a:r>
              <a:rPr lang="ar-SA" sz="2400" dirty="0"/>
              <a:t>تمرين (كيف تم استخدام التسلسل الهرمي للسيطرة على المخاطر أثناء كوفيد 19)</a:t>
            </a:r>
          </a:p>
        </p:txBody>
      </p:sp>
      <p:pic>
        <p:nvPicPr>
          <p:cNvPr id="5" name="عنصر نائب للمحتوى 4">
            <a:extLst>
              <a:ext uri="{FF2B5EF4-FFF2-40B4-BE49-F238E27FC236}">
                <a16:creationId xmlns:a16="http://schemas.microsoft.com/office/drawing/2014/main" id="{4E76343B-E85B-0EE5-69F4-5206D7855331}"/>
              </a:ext>
            </a:extLst>
          </p:cNvPr>
          <p:cNvPicPr>
            <a:picLocks noGrp="1" noChangeAspect="1"/>
          </p:cNvPicPr>
          <p:nvPr>
            <p:ph idx="1"/>
          </p:nvPr>
        </p:nvPicPr>
        <p:blipFill>
          <a:blip r:embed="rId2"/>
          <a:stretch>
            <a:fillRect/>
          </a:stretch>
        </p:blipFill>
        <p:spPr>
          <a:xfrm>
            <a:off x="3539289" y="1239837"/>
            <a:ext cx="5113422" cy="4667166"/>
          </a:xfrm>
          <a:prstGeom prst="rect">
            <a:avLst/>
          </a:prstGeom>
        </p:spPr>
      </p:pic>
    </p:spTree>
    <p:extLst>
      <p:ext uri="{BB962C8B-B14F-4D97-AF65-F5344CB8AC3E}">
        <p14:creationId xmlns:p14="http://schemas.microsoft.com/office/powerpoint/2010/main" val="308108148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F1F8C2A-BD9B-40BA-956D-6E808CE86848}"/>
              </a:ext>
            </a:extLst>
          </p:cNvPr>
          <p:cNvSpPr>
            <a:spLocks noGrp="1"/>
          </p:cNvSpPr>
          <p:nvPr>
            <p:ph idx="1"/>
          </p:nvPr>
        </p:nvSpPr>
        <p:spPr>
          <a:xfrm>
            <a:off x="4488872" y="3664060"/>
            <a:ext cx="6948055" cy="706060"/>
          </a:xfrm>
        </p:spPr>
        <p:txBody>
          <a:bodyPr/>
          <a:lstStyle/>
          <a:p>
            <a:r>
              <a:rPr lang="ar-SA" dirty="0"/>
              <a:t>استراتيجية التسويق والتوزيع</a:t>
            </a:r>
          </a:p>
        </p:txBody>
      </p:sp>
      <p:pic>
        <p:nvPicPr>
          <p:cNvPr id="6" name="صورة 5">
            <a:extLst>
              <a:ext uri="{FF2B5EF4-FFF2-40B4-BE49-F238E27FC236}">
                <a16:creationId xmlns:a16="http://schemas.microsoft.com/office/drawing/2014/main" id="{D5CF8AE8-FFE5-42CF-950F-4D48C4EB673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863" y="2512177"/>
            <a:ext cx="3411940" cy="3200400"/>
          </a:xfrm>
          <a:prstGeom prst="rect">
            <a:avLst/>
          </a:prstGeom>
        </p:spPr>
      </p:pic>
      <p:sp>
        <p:nvSpPr>
          <p:cNvPr id="9" name="مربع نص 8">
            <a:extLst>
              <a:ext uri="{FF2B5EF4-FFF2-40B4-BE49-F238E27FC236}">
                <a16:creationId xmlns:a16="http://schemas.microsoft.com/office/drawing/2014/main" id="{B632215E-9594-4582-8D0E-14D1728584B9}"/>
              </a:ext>
            </a:extLst>
          </p:cNvPr>
          <p:cNvSpPr txBox="1"/>
          <p:nvPr/>
        </p:nvSpPr>
        <p:spPr>
          <a:xfrm>
            <a:off x="4067803" y="776091"/>
            <a:ext cx="6097978" cy="523220"/>
          </a:xfrm>
          <a:prstGeom prst="rect">
            <a:avLst/>
          </a:prstGeom>
          <a:noFill/>
        </p:spPr>
        <p:txBody>
          <a:bodyPr wrap="square">
            <a:spAutoFit/>
          </a:bodyPr>
          <a:lstStyle/>
          <a:p>
            <a:pPr algn="ctr"/>
            <a:r>
              <a:rPr lang="ar-SA" sz="2800" dirty="0">
                <a:solidFill>
                  <a:schemeClr val="bg1"/>
                </a:solidFill>
                <a:latin typeface="TS Safaa" panose="00000500000000000000" pitchFamily="50" charset="-78"/>
                <a:cs typeface="TS Safaa" panose="00000500000000000000" pitchFamily="50" charset="-78"/>
              </a:rPr>
              <a:t>المحور السادس</a:t>
            </a:r>
          </a:p>
        </p:txBody>
      </p:sp>
    </p:spTree>
    <p:extLst>
      <p:ext uri="{BB962C8B-B14F-4D97-AF65-F5344CB8AC3E}">
        <p14:creationId xmlns:p14="http://schemas.microsoft.com/office/powerpoint/2010/main" val="320024052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أهمية التسويق </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a:bodyPr>
          <a:lstStyle/>
          <a:p>
            <a:r>
              <a:rPr lang="ar-SA" dirty="0">
                <a:latin typeface="Gill Sans MT" pitchFamily="34" charset="0"/>
                <a:cs typeface="GE SS Two Medium" pitchFamily="18" charset="-78"/>
              </a:rPr>
              <a:t>مهما كانت فكرة المشروع جميلة والبضاعة جيدة والهمة عالية فلن تبيع شيئاً لو لم يكن هناك تسويق للمشروع</a:t>
            </a:r>
          </a:p>
          <a:p>
            <a:r>
              <a:rPr lang="ar-SA" dirty="0">
                <a:latin typeface="Gill Sans MT" pitchFamily="34" charset="0"/>
                <a:cs typeface="GE SS Two Medium" pitchFamily="18" charset="-78"/>
              </a:rPr>
              <a:t>من أهم أسباب فشل المشاريع هو الفشل في التسويق</a:t>
            </a:r>
          </a:p>
          <a:p>
            <a:r>
              <a:rPr lang="ar-SA" dirty="0">
                <a:latin typeface="Gill Sans MT" pitchFamily="34" charset="0"/>
                <a:cs typeface="GE SS Two Medium" pitchFamily="18" charset="-78"/>
              </a:rPr>
              <a:t>يخطئ الكثير عندما يظن أن التسويق هو الإعلان فالإعلان هو أحد عناصر التسويق لكنه ليس كل التسويق</a:t>
            </a:r>
          </a:p>
          <a:p>
            <a:r>
              <a:rPr lang="ar-SA" dirty="0">
                <a:latin typeface="Gill Sans MT" pitchFamily="34" charset="0"/>
                <a:cs typeface="GE SS Two Medium" pitchFamily="18" charset="-78"/>
              </a:rPr>
              <a:t>يخلط البعض بين العلاقات العامة والتسويق وكلها مهمة لكنها لا تساوي التسويق</a:t>
            </a:r>
          </a:p>
        </p:txBody>
      </p:sp>
    </p:spTree>
    <p:extLst>
      <p:ext uri="{BB962C8B-B14F-4D97-AF65-F5344CB8AC3E}">
        <p14:creationId xmlns:p14="http://schemas.microsoft.com/office/powerpoint/2010/main" val="245235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فن تسويق المشاريع</a:t>
            </a:r>
          </a:p>
        </p:txBody>
      </p:sp>
      <p:graphicFrame>
        <p:nvGraphicFramePr>
          <p:cNvPr id="4" name="عنصر نائب للمحتوى 3">
            <a:extLst>
              <a:ext uri="{FF2B5EF4-FFF2-40B4-BE49-F238E27FC236}">
                <a16:creationId xmlns:a16="http://schemas.microsoft.com/office/drawing/2014/main" id="{A0DAC789-6339-9BFA-58DA-805C870D17E4}"/>
              </a:ext>
            </a:extLst>
          </p:cNvPr>
          <p:cNvGraphicFramePr>
            <a:graphicFrameLocks noGrp="1"/>
          </p:cNvGraphicFramePr>
          <p:nvPr>
            <p:ph idx="1"/>
            <p:extLst>
              <p:ext uri="{D42A27DB-BD31-4B8C-83A1-F6EECF244321}">
                <p14:modId xmlns:p14="http://schemas.microsoft.com/office/powerpoint/2010/main" val="1701325567"/>
              </p:ext>
            </p:extLst>
          </p:nvPr>
        </p:nvGraphicFramePr>
        <p:xfrm>
          <a:off x="1985212" y="1867067"/>
          <a:ext cx="8157410" cy="4052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5552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تعريف </a:t>
            </a:r>
            <a:r>
              <a:rPr lang="ar-SA" dirty="0">
                <a:latin typeface="Gill Sans MT" pitchFamily="34" charset="0"/>
                <a:cs typeface="GE SS Two Medium" pitchFamily="18" charset="-78"/>
              </a:rPr>
              <a:t>الاختراع</a:t>
            </a:r>
            <a:br>
              <a:rPr lang="ar-SA" sz="3200" dirty="0">
                <a:latin typeface="Gill Sans MT" pitchFamily="34" charset="0"/>
                <a:cs typeface="GE SS Two Medium" pitchFamily="18" charset="-78"/>
              </a:rPr>
            </a:b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061361" y="1912381"/>
            <a:ext cx="8130639" cy="4120284"/>
          </a:xfrm>
        </p:spPr>
        <p:txBody>
          <a:bodyPr>
            <a:normAutofit fontScale="92500" lnSpcReduction="10000"/>
          </a:bodyPr>
          <a:lstStyle/>
          <a:p>
            <a:r>
              <a:rPr lang="ar-SA" dirty="0">
                <a:latin typeface="Gill Sans MT" pitchFamily="34" charset="0"/>
                <a:cs typeface="GE SS Two Medium" pitchFamily="18" charset="-78"/>
              </a:rPr>
              <a:t>كلّ منتج، أو خدمة، أو عمليّة جديدة تمامًا، تعتمد على أفكار، ومنتجات سبقتها، لكنّها تمثّل قفزة نوعيّة كبيرة؛ فهي إنتاج مختلف وجديد تمامًا</a:t>
            </a:r>
          </a:p>
          <a:p>
            <a:r>
              <a:rPr lang="ar-SA" dirty="0">
                <a:latin typeface="Gill Sans MT" pitchFamily="34" charset="0"/>
                <a:cs typeface="GE SS Two Medium" pitchFamily="18" charset="-78"/>
              </a:rPr>
              <a:t>اختلاف الاختراع عن الابتكار، فكلّ الاختراعات تتضمّن ابتكارًا، أي أن كل اختراع ابتكار، لكنّ العكس غير صحيح بالضّرورة، فلا يرتقي كلّ ابتكار إلى أن يصبح اختراعًا فريدًا</a:t>
            </a:r>
            <a:endParaRPr lang="ar-SA" dirty="0"/>
          </a:p>
          <a:p>
            <a:r>
              <a:rPr lang="ar-SA" dirty="0">
                <a:latin typeface="Gill Sans MT" pitchFamily="34" charset="0"/>
                <a:cs typeface="GE SS Two Medium" pitchFamily="18" charset="-78"/>
              </a:rPr>
              <a:t>يختلف الابتكار عن الاختراع في أن الابتكار يشير إلى استخدام فكرة أو أسلوب متداولين بطريقة أفضل مما هو معتاد، بينما الاختراع يعني خلق فكرة أو أسلوب جديدين لم يكونا معروفين من قبل.</a:t>
            </a:r>
          </a:p>
        </p:txBody>
      </p:sp>
      <p:pic>
        <p:nvPicPr>
          <p:cNvPr id="4" name="صورة 3">
            <a:extLst>
              <a:ext uri="{FF2B5EF4-FFF2-40B4-BE49-F238E27FC236}">
                <a16:creationId xmlns:a16="http://schemas.microsoft.com/office/drawing/2014/main" id="{750D8598-41B1-D25C-DC3D-490B0A581F93}"/>
              </a:ext>
            </a:extLst>
          </p:cNvPr>
          <p:cNvPicPr>
            <a:picLocks noChangeAspect="1"/>
          </p:cNvPicPr>
          <p:nvPr/>
        </p:nvPicPr>
        <p:blipFill>
          <a:blip r:embed="rId2"/>
          <a:stretch>
            <a:fillRect/>
          </a:stretch>
        </p:blipFill>
        <p:spPr>
          <a:xfrm>
            <a:off x="118753" y="2351314"/>
            <a:ext cx="3942608" cy="3370804"/>
          </a:xfrm>
          <a:prstGeom prst="rect">
            <a:avLst/>
          </a:prstGeom>
        </p:spPr>
      </p:pic>
    </p:spTree>
    <p:extLst>
      <p:ext uri="{BB962C8B-B14F-4D97-AF65-F5344CB8AC3E}">
        <p14:creationId xmlns:p14="http://schemas.microsoft.com/office/powerpoint/2010/main" val="55471909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أهمية الترويح وأهدافه </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a:bodyPr>
          <a:lstStyle/>
          <a:p>
            <a:r>
              <a:rPr lang="ar-SA" dirty="0">
                <a:latin typeface="Gill Sans MT" pitchFamily="34" charset="0"/>
                <a:cs typeface="GE SS Two Medium" pitchFamily="18" charset="-78"/>
              </a:rPr>
              <a:t>الترويج ضروري لتحريك اهتمامات الناس بالمنتجات أو الخدمات التي تبيعها أو تقدمها</a:t>
            </a:r>
          </a:p>
          <a:p>
            <a:r>
              <a:rPr lang="ar-SA" dirty="0">
                <a:latin typeface="Gill Sans MT" pitchFamily="34" charset="0"/>
                <a:cs typeface="GE SS Two Medium" pitchFamily="18" charset="-78"/>
              </a:rPr>
              <a:t>والهدف الأساسي من الترويج هو زيادة المبيعات واستقطاب العملاء الجدد وتشجيع العملاء الحاليين على زيادة مشترياتهم وتجربة المنتجات الجديدة والمحافظة عليهم كزبائن دائمين من خلال برامج الترويج التي تهدف الى زيادة الولاء لك ولمنتجاتك</a:t>
            </a:r>
          </a:p>
        </p:txBody>
      </p:sp>
    </p:spTree>
    <p:extLst>
      <p:ext uri="{BB962C8B-B14F-4D97-AF65-F5344CB8AC3E}">
        <p14:creationId xmlns:p14="http://schemas.microsoft.com/office/powerpoint/2010/main" val="38322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أصناف الترويح</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a:bodyPr>
          <a:lstStyle/>
          <a:p>
            <a:r>
              <a:rPr lang="ar-SA" dirty="0">
                <a:latin typeface="Gill Sans MT" pitchFamily="34" charset="0"/>
                <a:cs typeface="GE SS Two Medium" pitchFamily="18" charset="-78"/>
              </a:rPr>
              <a:t>تحت الخط </a:t>
            </a:r>
            <a:r>
              <a:rPr lang="en-US" dirty="0">
                <a:latin typeface="Gill Sans MT" pitchFamily="34" charset="0"/>
                <a:cs typeface="GE SS Two Medium" pitchFamily="18" charset="-78"/>
              </a:rPr>
              <a:t>BTL</a:t>
            </a:r>
            <a:r>
              <a:rPr lang="ar-SA" dirty="0">
                <a:latin typeface="Gill Sans MT" pitchFamily="34" charset="0"/>
                <a:cs typeface="GE SS Two Medium" pitchFamily="18" charset="-78"/>
              </a:rPr>
              <a:t> </a:t>
            </a:r>
          </a:p>
          <a:p>
            <a:r>
              <a:rPr lang="ar-SA" dirty="0">
                <a:latin typeface="Gill Sans MT" pitchFamily="34" charset="0"/>
                <a:cs typeface="GE SS Two Medium" pitchFamily="18" charset="-78"/>
              </a:rPr>
              <a:t>وهي الأنشطة الترويجية المباشرة منك الى العملاء مثل البريد والاتصال المباشر ونحوها</a:t>
            </a:r>
            <a:endParaRPr lang="en-US" dirty="0">
              <a:latin typeface="Gill Sans MT" pitchFamily="34" charset="0"/>
              <a:cs typeface="GE SS Two Medium" pitchFamily="18" charset="-78"/>
            </a:endParaRPr>
          </a:p>
          <a:p>
            <a:r>
              <a:rPr lang="ar-SA" dirty="0">
                <a:latin typeface="Gill Sans MT" pitchFamily="34" charset="0"/>
                <a:cs typeface="GE SS Two Medium" pitchFamily="18" charset="-78"/>
              </a:rPr>
              <a:t>فوق الخط </a:t>
            </a:r>
            <a:r>
              <a:rPr lang="en-US" dirty="0">
                <a:latin typeface="Gill Sans MT" pitchFamily="34" charset="0"/>
                <a:cs typeface="GE SS Two Medium" pitchFamily="18" charset="-78"/>
              </a:rPr>
              <a:t>ATL</a:t>
            </a:r>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وهي الأنشطة الترويجية التي تدفع من خلالها أموالاً لجهات أخرى أقدر على الوصول للعملاء مثل الإعلانات والدفع للترويج الالكتروني ونحوها</a:t>
            </a:r>
          </a:p>
        </p:txBody>
      </p:sp>
    </p:spTree>
    <p:extLst>
      <p:ext uri="{BB962C8B-B14F-4D97-AF65-F5344CB8AC3E}">
        <p14:creationId xmlns:p14="http://schemas.microsoft.com/office/powerpoint/2010/main" val="55547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الترويج</a:t>
            </a:r>
          </a:p>
        </p:txBody>
      </p:sp>
      <p:graphicFrame>
        <p:nvGraphicFramePr>
          <p:cNvPr id="4" name="عنصر نائب للمحتوى 3">
            <a:extLst>
              <a:ext uri="{FF2B5EF4-FFF2-40B4-BE49-F238E27FC236}">
                <a16:creationId xmlns:a16="http://schemas.microsoft.com/office/drawing/2014/main" id="{A0DAC789-6339-9BFA-58DA-805C870D17E4}"/>
              </a:ext>
            </a:extLst>
          </p:cNvPr>
          <p:cNvGraphicFramePr>
            <a:graphicFrameLocks noGrp="1"/>
          </p:cNvGraphicFramePr>
          <p:nvPr>
            <p:ph idx="1"/>
            <p:extLst>
              <p:ext uri="{D42A27DB-BD31-4B8C-83A1-F6EECF244321}">
                <p14:modId xmlns:p14="http://schemas.microsoft.com/office/powerpoint/2010/main" val="631201413"/>
              </p:ext>
            </p:extLst>
          </p:nvPr>
        </p:nvGraphicFramePr>
        <p:xfrm>
          <a:off x="1985212" y="1867067"/>
          <a:ext cx="8157410" cy="4052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417213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المزيج التسويقي</a:t>
            </a:r>
          </a:p>
        </p:txBody>
      </p:sp>
      <p:graphicFrame>
        <p:nvGraphicFramePr>
          <p:cNvPr id="6" name="عنصر نائب للمحتوى 5">
            <a:extLst>
              <a:ext uri="{FF2B5EF4-FFF2-40B4-BE49-F238E27FC236}">
                <a16:creationId xmlns:a16="http://schemas.microsoft.com/office/drawing/2014/main" id="{77FD419B-6F1D-59A6-DEEB-DDBEE349D0DE}"/>
              </a:ext>
            </a:extLst>
          </p:cNvPr>
          <p:cNvGraphicFramePr>
            <a:graphicFrameLocks noGrp="1"/>
          </p:cNvGraphicFramePr>
          <p:nvPr>
            <p:ph idx="1"/>
          </p:nvPr>
        </p:nvGraphicFramePr>
        <p:xfrm>
          <a:off x="2610853" y="1690688"/>
          <a:ext cx="6206383" cy="4397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915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375285" y="19300"/>
            <a:ext cx="5441429" cy="1009651"/>
          </a:xfrm>
        </p:spPr>
        <p:txBody>
          <a:bodyPr/>
          <a:lstStyle/>
          <a:p>
            <a:pPr algn="ctr"/>
            <a:r>
              <a:rPr lang="ar-SA" dirty="0"/>
              <a:t>المزيج التسويقي</a:t>
            </a:r>
          </a:p>
        </p:txBody>
      </p:sp>
      <p:graphicFrame>
        <p:nvGraphicFramePr>
          <p:cNvPr id="6" name="عنصر نائب للمحتوى 5">
            <a:extLst>
              <a:ext uri="{FF2B5EF4-FFF2-40B4-BE49-F238E27FC236}">
                <a16:creationId xmlns:a16="http://schemas.microsoft.com/office/drawing/2014/main" id="{77FD419B-6F1D-59A6-DEEB-DDBEE349D0DE}"/>
              </a:ext>
            </a:extLst>
          </p:cNvPr>
          <p:cNvGraphicFramePr>
            <a:graphicFrameLocks noGrp="1"/>
          </p:cNvGraphicFramePr>
          <p:nvPr>
            <p:ph idx="1"/>
          </p:nvPr>
        </p:nvGraphicFramePr>
        <p:xfrm>
          <a:off x="2610853" y="1028952"/>
          <a:ext cx="6701589" cy="5059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206306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5842660" y="2613025"/>
            <a:ext cx="6222669" cy="3509963"/>
          </a:xfrm>
        </p:spPr>
        <p:txBody>
          <a:bodyPr/>
          <a:lstStyle/>
          <a:p>
            <a:r>
              <a:rPr lang="ar-SA" sz="2800" dirty="0">
                <a:latin typeface="Gill Sans MT" pitchFamily="34" charset="0"/>
                <a:cs typeface="GE SS Two Medium" pitchFamily="18" charset="-78"/>
              </a:rPr>
              <a:t>ما هي أمثلة وسائل الترويج التقليدية والالكترونية؟</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358184520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وسائل الترويج التقليدي</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fontScale="92500" lnSpcReduction="20000"/>
          </a:bodyPr>
          <a:lstStyle/>
          <a:p>
            <a:r>
              <a:rPr lang="ar-SA" dirty="0">
                <a:latin typeface="Gill Sans MT" pitchFamily="34" charset="0"/>
                <a:cs typeface="GE SS Two Medium" pitchFamily="18" charset="-78"/>
              </a:rPr>
              <a:t>الصحف والمجلات</a:t>
            </a:r>
          </a:p>
          <a:p>
            <a:r>
              <a:rPr lang="ar-SA" dirty="0">
                <a:latin typeface="Gill Sans MT" pitchFamily="34" charset="0"/>
                <a:cs typeface="GE SS Two Medium" pitchFamily="18" charset="-78"/>
              </a:rPr>
              <a:t>التلفزيون</a:t>
            </a:r>
          </a:p>
          <a:p>
            <a:r>
              <a:rPr lang="ar-SA" dirty="0">
                <a:latin typeface="Gill Sans MT" pitchFamily="34" charset="0"/>
                <a:cs typeface="GE SS Two Medium" pitchFamily="18" charset="-78"/>
              </a:rPr>
              <a:t>الإذاعة</a:t>
            </a:r>
          </a:p>
          <a:p>
            <a:r>
              <a:rPr lang="ar-SA" dirty="0">
                <a:latin typeface="Gill Sans MT" pitchFamily="34" charset="0"/>
                <a:cs typeface="GE SS Two Medium" pitchFamily="18" charset="-78"/>
              </a:rPr>
              <a:t>البريد المباشر</a:t>
            </a:r>
          </a:p>
          <a:p>
            <a:r>
              <a:rPr lang="ar-SA" dirty="0">
                <a:latin typeface="Gill Sans MT" pitchFamily="34" charset="0"/>
                <a:cs typeface="GE SS Two Medium" pitchFamily="18" charset="-78"/>
              </a:rPr>
              <a:t>إعلانات الشوارع والأسواق</a:t>
            </a:r>
          </a:p>
          <a:p>
            <a:r>
              <a:rPr lang="ar-SA" dirty="0">
                <a:latin typeface="Gill Sans MT" pitchFamily="34" charset="0"/>
                <a:cs typeface="GE SS Two Medium" pitchFamily="18" charset="-78"/>
              </a:rPr>
              <a:t>النشرات الاعلانية (</a:t>
            </a:r>
            <a:r>
              <a:rPr lang="ar-SA" dirty="0" err="1">
                <a:latin typeface="Gill Sans MT" pitchFamily="34" charset="0"/>
                <a:cs typeface="GE SS Two Medium" pitchFamily="18" charset="-78"/>
              </a:rPr>
              <a:t>بروشورات</a:t>
            </a:r>
            <a:r>
              <a:rPr lang="ar-SA" dirty="0">
                <a:latin typeface="Gill Sans MT" pitchFamily="34" charset="0"/>
                <a:cs typeface="GE SS Two Medium" pitchFamily="18" charset="-78"/>
              </a:rPr>
              <a:t>)</a:t>
            </a:r>
          </a:p>
          <a:p>
            <a:r>
              <a:rPr lang="ar-SA" dirty="0">
                <a:latin typeface="Gill Sans MT" pitchFamily="34" charset="0"/>
                <a:cs typeface="GE SS Two Medium" pitchFamily="18" charset="-78"/>
              </a:rPr>
              <a:t>الاتصال الهاتفي</a:t>
            </a:r>
          </a:p>
          <a:p>
            <a:r>
              <a:rPr lang="ar-SA" dirty="0">
                <a:latin typeface="Gill Sans MT" pitchFamily="34" charset="0"/>
                <a:cs typeface="GE SS Two Medium" pitchFamily="18" charset="-78"/>
              </a:rPr>
              <a:t>زيارة البيوت</a:t>
            </a:r>
          </a:p>
          <a:p>
            <a:r>
              <a:rPr lang="ar-SA" dirty="0">
                <a:latin typeface="Gill Sans MT" pitchFamily="34" charset="0"/>
                <a:cs typeface="GE SS Two Medium" pitchFamily="18" charset="-78"/>
              </a:rPr>
              <a:t>المنتجات المجانية</a:t>
            </a:r>
          </a:p>
          <a:p>
            <a:r>
              <a:rPr lang="ar-SA" dirty="0">
                <a:latin typeface="Gill Sans MT" pitchFamily="34" charset="0"/>
                <a:cs typeface="GE SS Two Medium" pitchFamily="18" charset="-78"/>
              </a:rPr>
              <a:t>المهرجانات والاحتفالات</a:t>
            </a:r>
          </a:p>
        </p:txBody>
      </p:sp>
    </p:spTree>
    <p:extLst>
      <p:ext uri="{BB962C8B-B14F-4D97-AF65-F5344CB8AC3E}">
        <p14:creationId xmlns:p14="http://schemas.microsoft.com/office/powerpoint/2010/main" val="401666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وسائل الترويج الالكتروني</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fontScale="62500" lnSpcReduction="20000"/>
          </a:bodyPr>
          <a:lstStyle/>
          <a:p>
            <a:r>
              <a:rPr lang="ar-SA" dirty="0">
                <a:latin typeface="Gill Sans MT" pitchFamily="34" charset="0"/>
                <a:cs typeface="GE SS Two Medium" pitchFamily="18" charset="-78"/>
              </a:rPr>
              <a:t>الموقع الالكتروني</a:t>
            </a:r>
          </a:p>
          <a:p>
            <a:r>
              <a:rPr lang="ar-SA" dirty="0">
                <a:latin typeface="Gill Sans MT" pitchFamily="34" charset="0"/>
                <a:cs typeface="GE SS Two Medium" pitchFamily="18" charset="-78"/>
              </a:rPr>
              <a:t>الايميل</a:t>
            </a:r>
          </a:p>
          <a:p>
            <a:r>
              <a:rPr lang="ar-SA" dirty="0">
                <a:latin typeface="Gill Sans MT" pitchFamily="34" charset="0"/>
                <a:cs typeface="GE SS Two Medium" pitchFamily="18" charset="-78"/>
              </a:rPr>
              <a:t>تفعيل محركات البحث</a:t>
            </a:r>
          </a:p>
          <a:p>
            <a:r>
              <a:rPr lang="ar-SA" dirty="0">
                <a:latin typeface="Gill Sans MT" pitchFamily="34" charset="0"/>
                <a:cs typeface="GE SS Two Medium" pitchFamily="18" charset="-78"/>
              </a:rPr>
              <a:t>فيس بوك</a:t>
            </a:r>
          </a:p>
          <a:p>
            <a:r>
              <a:rPr lang="ar-SA" dirty="0">
                <a:latin typeface="Gill Sans MT" pitchFamily="34" charset="0"/>
                <a:cs typeface="GE SS Two Medium" pitchFamily="18" charset="-78"/>
              </a:rPr>
              <a:t>منصة اكس (تويتر سابقا)</a:t>
            </a:r>
          </a:p>
          <a:p>
            <a:r>
              <a:rPr lang="ar-SA" dirty="0">
                <a:latin typeface="Gill Sans MT" pitchFamily="34" charset="0"/>
                <a:cs typeface="GE SS Two Medium" pitchFamily="18" charset="-78"/>
              </a:rPr>
              <a:t>انستغرام</a:t>
            </a:r>
          </a:p>
          <a:p>
            <a:r>
              <a:rPr lang="ar-SA" dirty="0">
                <a:latin typeface="Gill Sans MT" pitchFamily="34" charset="0"/>
                <a:cs typeface="GE SS Two Medium" pitchFamily="18" charset="-78"/>
              </a:rPr>
              <a:t>تيك توك</a:t>
            </a:r>
          </a:p>
          <a:p>
            <a:r>
              <a:rPr lang="ar-SA" dirty="0">
                <a:latin typeface="Gill Sans MT" pitchFamily="34" charset="0"/>
                <a:cs typeface="GE SS Two Medium" pitchFamily="18" charset="-78"/>
              </a:rPr>
              <a:t>سناب شات</a:t>
            </a:r>
          </a:p>
          <a:p>
            <a:r>
              <a:rPr lang="ar-SA" dirty="0">
                <a:latin typeface="Gill Sans MT" pitchFamily="34" charset="0"/>
                <a:cs typeface="GE SS Two Medium" pitchFamily="18" charset="-78"/>
              </a:rPr>
              <a:t>يوتيوب</a:t>
            </a:r>
          </a:p>
          <a:p>
            <a:r>
              <a:rPr lang="ar-SA" dirty="0">
                <a:latin typeface="Gill Sans MT" pitchFamily="34" charset="0"/>
                <a:cs typeface="GE SS Two Medium" pitchFamily="18" charset="-78"/>
              </a:rPr>
              <a:t>رسائل واتس اب أو جوال</a:t>
            </a:r>
          </a:p>
          <a:p>
            <a:r>
              <a:rPr lang="ar-SA" dirty="0">
                <a:latin typeface="Gill Sans MT" pitchFamily="34" charset="0"/>
                <a:cs typeface="GE SS Two Medium" pitchFamily="18" charset="-78"/>
              </a:rPr>
              <a:t>فيديوهات </a:t>
            </a:r>
            <a:r>
              <a:rPr lang="ar-SA" dirty="0" err="1">
                <a:latin typeface="Gill Sans MT" pitchFamily="34" charset="0"/>
                <a:cs typeface="GE SS Two Medium" pitchFamily="18" charset="-78"/>
              </a:rPr>
              <a:t>انفوجرافيك</a:t>
            </a:r>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لنكدن</a:t>
            </a:r>
          </a:p>
          <a:p>
            <a:r>
              <a:rPr lang="ar-SA" dirty="0">
                <a:latin typeface="Gill Sans MT" pitchFamily="34" charset="0"/>
                <a:cs typeface="GE SS Two Medium" pitchFamily="18" charset="-78"/>
              </a:rPr>
              <a:t>كيو ار كود</a:t>
            </a:r>
          </a:p>
        </p:txBody>
      </p:sp>
    </p:spTree>
    <p:extLst>
      <p:ext uri="{BB962C8B-B14F-4D97-AF65-F5344CB8AC3E}">
        <p14:creationId xmlns:p14="http://schemas.microsoft.com/office/powerpoint/2010/main" val="33686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العائد على التسويق</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a:bodyPr>
          <a:lstStyle/>
          <a:p>
            <a:r>
              <a:rPr lang="ar-SA" dirty="0">
                <a:latin typeface="Gill Sans MT" pitchFamily="34" charset="0"/>
                <a:cs typeface="GE SS Two Medium" pitchFamily="18" charset="-78"/>
              </a:rPr>
              <a:t>للتأكد من أن الميزانية التي تم تخصيصها للتسويق قد أتت ثمارها وأدت الى زيادة المبيعات والأرباح فلابد من قياس العائد على الاستثمار في التسويق </a:t>
            </a:r>
            <a:r>
              <a:rPr lang="en-US" dirty="0">
                <a:latin typeface="Gill Sans MT" pitchFamily="34" charset="0"/>
                <a:cs typeface="GE SS Two Medium" pitchFamily="18" charset="-78"/>
              </a:rPr>
              <a:t>ROMI</a:t>
            </a:r>
          </a:p>
          <a:p>
            <a:r>
              <a:rPr lang="ar-SA" dirty="0">
                <a:latin typeface="Gill Sans MT" pitchFamily="34" charset="0"/>
                <a:cs typeface="GE SS Two Medium" pitchFamily="18" charset="-78"/>
              </a:rPr>
              <a:t>يتم قياسه بقسمة مجموع الإيرادات من الحملة التسويقية على ميزانية الحملة التسويقية </a:t>
            </a:r>
          </a:p>
        </p:txBody>
      </p:sp>
    </p:spTree>
    <p:extLst>
      <p:ext uri="{BB962C8B-B14F-4D97-AF65-F5344CB8AC3E}">
        <p14:creationId xmlns:p14="http://schemas.microsoft.com/office/powerpoint/2010/main" val="193320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العملاء</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a:bodyPr>
          <a:lstStyle/>
          <a:p>
            <a:r>
              <a:rPr lang="ar-SA" dirty="0">
                <a:latin typeface="Gill Sans MT" pitchFamily="34" charset="0"/>
                <a:cs typeface="GE SS Two Medium" pitchFamily="18" charset="-78"/>
              </a:rPr>
              <a:t>لابد أن تحدد عملائك فليس صحيحاً أن تظن أن كل الناس هم عملائك</a:t>
            </a:r>
          </a:p>
          <a:p>
            <a:r>
              <a:rPr lang="ar-SA" dirty="0">
                <a:latin typeface="Gill Sans MT" pitchFamily="34" charset="0"/>
                <a:cs typeface="GE SS Two Medium" pitchFamily="18" charset="-78"/>
              </a:rPr>
              <a:t>فلا بد أن تختار الشريحة المناسبة التي سيناسبها أن تشتري منك وبسعرك وتجعلك تربح</a:t>
            </a:r>
          </a:p>
        </p:txBody>
      </p:sp>
    </p:spTree>
    <p:extLst>
      <p:ext uri="{BB962C8B-B14F-4D97-AF65-F5344CB8AC3E}">
        <p14:creationId xmlns:p14="http://schemas.microsoft.com/office/powerpoint/2010/main" val="132959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3375024" y="2613025"/>
            <a:ext cx="8690305" cy="3509963"/>
          </a:xfrm>
        </p:spPr>
        <p:txBody>
          <a:bodyPr/>
          <a:lstStyle/>
          <a:p>
            <a:r>
              <a:rPr lang="ar-SA" sz="2800" dirty="0">
                <a:latin typeface="Gill Sans MT" pitchFamily="34" charset="0"/>
                <a:cs typeface="GE SS Two Medium" pitchFamily="18" charset="-78"/>
              </a:rPr>
              <a:t>ما هو تعريف </a:t>
            </a:r>
            <a:r>
              <a:rPr lang="ar-SA" dirty="0">
                <a:latin typeface="Gill Sans MT" pitchFamily="34" charset="0"/>
                <a:cs typeface="GE SS Two Medium" pitchFamily="18" charset="-78"/>
              </a:rPr>
              <a:t>ريادة الأعمال</a:t>
            </a:r>
            <a:r>
              <a:rPr lang="ar-SA" sz="2800" dirty="0">
                <a:latin typeface="Gill Sans MT" pitchFamily="34" charset="0"/>
                <a:cs typeface="GE SS Two Medium" pitchFamily="18" charset="-78"/>
              </a:rPr>
              <a:t>؟</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42543690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قياس رضا العملاء</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lnSpcReduction="10000"/>
          </a:bodyPr>
          <a:lstStyle/>
          <a:p>
            <a:r>
              <a:rPr lang="ar-SA" dirty="0">
                <a:latin typeface="Gill Sans MT" pitchFamily="34" charset="0"/>
                <a:cs typeface="GE SS Two Medium" pitchFamily="18" charset="-78"/>
              </a:rPr>
              <a:t>استطلاعات قياس رضى العملاء بالاتصال المباشر أو الالكتروني لتحديد نسبة الرضى عن المنتج والخدمة والسعر والجودة</a:t>
            </a:r>
          </a:p>
          <a:p>
            <a:r>
              <a:rPr lang="ar-SA" dirty="0">
                <a:latin typeface="Gill Sans MT" pitchFamily="34" charset="0"/>
                <a:cs typeface="GE SS Two Medium" pitchFamily="18" charset="-78"/>
              </a:rPr>
              <a:t>حاول أيضاً أن تحدد التالي:</a:t>
            </a:r>
          </a:p>
          <a:p>
            <a:pPr>
              <a:buFontTx/>
              <a:buChar char="-"/>
            </a:pPr>
            <a:r>
              <a:rPr lang="ar-SA" dirty="0">
                <a:latin typeface="Gill Sans MT" pitchFamily="34" charset="0"/>
                <a:cs typeface="GE SS Two Medium" pitchFamily="18" charset="-78"/>
              </a:rPr>
              <a:t>كم شخصاً قام العميل بترشيحنا له</a:t>
            </a:r>
          </a:p>
          <a:p>
            <a:pPr>
              <a:buFontTx/>
              <a:buChar char="-"/>
            </a:pPr>
            <a:r>
              <a:rPr lang="ar-SA" dirty="0">
                <a:latin typeface="Gill Sans MT" pitchFamily="34" charset="0"/>
                <a:cs typeface="GE SS Two Medium" pitchFamily="18" charset="-78"/>
              </a:rPr>
              <a:t>نسبة المشتركين في برامج الولاء</a:t>
            </a:r>
          </a:p>
          <a:p>
            <a:pPr>
              <a:buFontTx/>
              <a:buChar char="-"/>
            </a:pPr>
            <a:r>
              <a:rPr lang="ar-SA" dirty="0">
                <a:latin typeface="Gill Sans MT" pitchFamily="34" charset="0"/>
                <a:cs typeface="GE SS Two Medium" pitchFamily="18" charset="-78"/>
              </a:rPr>
              <a:t>أسباب الانتقال للمنافسين</a:t>
            </a:r>
          </a:p>
          <a:p>
            <a:pPr>
              <a:buFontTx/>
              <a:buChar char="-"/>
            </a:pPr>
            <a:r>
              <a:rPr lang="ar-SA" dirty="0">
                <a:latin typeface="Gill Sans MT" pitchFamily="34" charset="0"/>
                <a:cs typeface="GE SS Two Medium" pitchFamily="18" charset="-78"/>
              </a:rPr>
              <a:t>تحليل الشكاوى المكتوبة والشفوية</a:t>
            </a:r>
          </a:p>
          <a:p>
            <a:pPr>
              <a:buFontTx/>
              <a:buChar char="-"/>
            </a:pPr>
            <a:r>
              <a:rPr lang="ar-SA" dirty="0">
                <a:latin typeface="Gill Sans MT" pitchFamily="34" charset="0"/>
                <a:cs typeface="GE SS Two Medium" pitchFamily="18" charset="-78"/>
              </a:rPr>
              <a:t>ومن المهم تحليل أسباب خسارة العملاء وهل هو بسبب سوء الخدمة أو السعر السيء أو المنتج السيء أو اغراء المنافسين أو الانتقال أو الوفاه</a:t>
            </a:r>
          </a:p>
        </p:txBody>
      </p:sp>
    </p:spTree>
    <p:extLst>
      <p:ext uri="{BB962C8B-B14F-4D97-AF65-F5344CB8AC3E}">
        <p14:creationId xmlns:p14="http://schemas.microsoft.com/office/powerpoint/2010/main" val="113196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استراتيجيات المحافظة على العملاء</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fontScale="77500" lnSpcReduction="20000"/>
          </a:bodyPr>
          <a:lstStyle/>
          <a:p>
            <a:r>
              <a:rPr lang="ar-SA" dirty="0">
                <a:latin typeface="Gill Sans MT" pitchFamily="34" charset="0"/>
                <a:cs typeface="GE SS Two Medium" pitchFamily="18" charset="-78"/>
              </a:rPr>
              <a:t>برامج الولاء</a:t>
            </a:r>
          </a:p>
          <a:p>
            <a:r>
              <a:rPr lang="ar-SA" dirty="0">
                <a:latin typeface="Gill Sans MT" pitchFamily="34" charset="0"/>
                <a:cs typeface="GE SS Two Medium" pitchFamily="18" charset="-78"/>
              </a:rPr>
              <a:t>الأولوية في الخدمة</a:t>
            </a:r>
          </a:p>
          <a:p>
            <a:r>
              <a:rPr lang="ar-SA" dirty="0">
                <a:latin typeface="Gill Sans MT" pitchFamily="34" charset="0"/>
                <a:cs typeface="GE SS Two Medium" pitchFamily="18" charset="-78"/>
              </a:rPr>
              <a:t>برامج الاسترداد</a:t>
            </a:r>
          </a:p>
          <a:p>
            <a:r>
              <a:rPr lang="ar-SA" dirty="0">
                <a:latin typeface="Gill Sans MT" pitchFamily="34" charset="0"/>
                <a:cs typeface="GE SS Two Medium" pitchFamily="18" charset="-78"/>
              </a:rPr>
              <a:t>اخدم موظفيك</a:t>
            </a:r>
          </a:p>
          <a:p>
            <a:r>
              <a:rPr lang="ar-SA" dirty="0">
                <a:latin typeface="Gill Sans MT" pitchFamily="34" charset="0"/>
                <a:cs typeface="GE SS Two Medium" pitchFamily="18" charset="-78"/>
              </a:rPr>
              <a:t>الاهتمام باقتراحات العملاء</a:t>
            </a:r>
          </a:p>
          <a:p>
            <a:r>
              <a:rPr lang="ar-SA" dirty="0">
                <a:latin typeface="Gill Sans MT" pitchFamily="34" charset="0"/>
                <a:cs typeface="GE SS Two Medium" pitchFamily="18" charset="-78"/>
              </a:rPr>
              <a:t>تعرف على العملاء المميزون (20% من عملائك هم السبب في 80% من مبيعاتك فحددهم وتواصل اجتماعياً معهم وقدم لهم خدمات خاصة</a:t>
            </a:r>
          </a:p>
          <a:p>
            <a:r>
              <a:rPr lang="ar-SA" dirty="0">
                <a:latin typeface="Gill Sans MT" pitchFamily="34" charset="0"/>
                <a:cs typeface="GE SS Two Medium" pitchFamily="18" charset="-78"/>
              </a:rPr>
              <a:t>احسب كم قيمة عمر العميل: كم متوسط قيمة مشتريات العميل مدى عمره معنا (مجموع المبالغ التي دفعها) </a:t>
            </a:r>
            <a:r>
              <a:rPr lang="en-US" dirty="0">
                <a:latin typeface="Gill Sans MT" pitchFamily="34" charset="0"/>
                <a:cs typeface="GE SS Two Medium" pitchFamily="18" charset="-78"/>
              </a:rPr>
              <a:t>CLV</a:t>
            </a:r>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أحسب نسبة الاحتفاظ بالعملاء: النسبة المئوية للعملاء الذين بقوا معنا خلال سنة </a:t>
            </a:r>
            <a:r>
              <a:rPr lang="en-US" dirty="0">
                <a:latin typeface="Gill Sans MT" pitchFamily="34" charset="0"/>
                <a:cs typeface="GE SS Two Medium" pitchFamily="18" charset="-78"/>
              </a:rPr>
              <a:t>CRR</a:t>
            </a:r>
            <a:r>
              <a:rPr lang="ar-SA" dirty="0">
                <a:latin typeface="Gill Sans MT" pitchFamily="34" charset="0"/>
                <a:cs typeface="GE SS Two Medium" pitchFamily="18" charset="-78"/>
              </a:rPr>
              <a:t> </a:t>
            </a:r>
          </a:p>
          <a:p>
            <a:r>
              <a:rPr lang="ar-SA" dirty="0">
                <a:latin typeface="Gill Sans MT" pitchFamily="34" charset="0"/>
                <a:cs typeface="GE SS Two Medium" pitchFamily="18" charset="-78"/>
              </a:rPr>
              <a:t>أحسب تكلفة اكتساب العميل: كم تصرف على التسويق وادارته مقابل كل عميل جديد </a:t>
            </a:r>
            <a:r>
              <a:rPr lang="en-US" dirty="0">
                <a:latin typeface="Gill Sans MT" pitchFamily="34" charset="0"/>
                <a:cs typeface="GE SS Two Medium" pitchFamily="18" charset="-78"/>
              </a:rPr>
              <a:t>COCA</a:t>
            </a:r>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30372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06116" y="0"/>
            <a:ext cx="10515600" cy="1325563"/>
          </a:xfrm>
        </p:spPr>
        <p:txBody>
          <a:bodyPr/>
          <a:lstStyle/>
          <a:p>
            <a:r>
              <a:rPr lang="ar-SA" dirty="0">
                <a:latin typeface="+mj-lt"/>
              </a:rPr>
              <a:t>تحليل توقعات العملاء </a:t>
            </a:r>
            <a:r>
              <a:rPr lang="en-US" dirty="0">
                <a:latin typeface="+mj-lt"/>
              </a:rPr>
              <a:t>Stakeholder value tree</a:t>
            </a:r>
            <a:endParaRPr lang="ar-SA" dirty="0">
              <a:latin typeface="+mj-lt"/>
            </a:endParaRPr>
          </a:p>
        </p:txBody>
      </p:sp>
      <p:graphicFrame>
        <p:nvGraphicFramePr>
          <p:cNvPr id="5" name="عنصر نائب للمحتوى 4"/>
          <p:cNvGraphicFramePr>
            <a:graphicFrameLocks noGrp="1"/>
          </p:cNvGraphicFramePr>
          <p:nvPr>
            <p:ph idx="1"/>
          </p:nvPr>
        </p:nvGraphicFramePr>
        <p:xfrm>
          <a:off x="465221" y="1235243"/>
          <a:ext cx="9512968" cy="4543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مربع نص 5"/>
          <p:cNvSpPr txBox="1"/>
          <p:nvPr/>
        </p:nvSpPr>
        <p:spPr>
          <a:xfrm>
            <a:off x="3561347" y="4042610"/>
            <a:ext cx="1187116" cy="369332"/>
          </a:xfrm>
          <a:prstGeom prst="rect">
            <a:avLst/>
          </a:prstGeom>
          <a:noFill/>
        </p:spPr>
        <p:txBody>
          <a:bodyPr wrap="square" rtlCol="1">
            <a:spAutoFit/>
          </a:bodyPr>
          <a:lstStyle/>
          <a:p>
            <a:endParaRPr lang="ar-SA" dirty="0"/>
          </a:p>
        </p:txBody>
      </p:sp>
      <p:sp>
        <p:nvSpPr>
          <p:cNvPr id="7" name="مربع نص 6"/>
          <p:cNvSpPr txBox="1"/>
          <p:nvPr/>
        </p:nvSpPr>
        <p:spPr>
          <a:xfrm>
            <a:off x="3128209" y="3031957"/>
            <a:ext cx="1395664" cy="1200329"/>
          </a:xfrm>
          <a:prstGeom prst="rect">
            <a:avLst/>
          </a:prstGeom>
          <a:noFill/>
        </p:spPr>
        <p:txBody>
          <a:bodyPr wrap="square" rtlCol="1">
            <a:spAutoFit/>
          </a:bodyPr>
          <a:lstStyle/>
          <a:p>
            <a:pPr algn="ctr"/>
            <a:r>
              <a:rPr lang="ar-SA" sz="2400" dirty="0"/>
              <a:t>الطبيب العام الجيد </a:t>
            </a:r>
            <a:r>
              <a:rPr lang="en-US" sz="2400" dirty="0"/>
              <a:t>Great GP</a:t>
            </a:r>
            <a:endParaRPr lang="ar-SA" sz="2400" dirty="0"/>
          </a:p>
        </p:txBody>
      </p:sp>
      <p:grpSp>
        <p:nvGrpSpPr>
          <p:cNvPr id="8" name="مجموعة 7"/>
          <p:cNvGrpSpPr/>
          <p:nvPr/>
        </p:nvGrpSpPr>
        <p:grpSpPr>
          <a:xfrm>
            <a:off x="3460841" y="4716285"/>
            <a:ext cx="3826527" cy="1034809"/>
            <a:chOff x="5979206" y="3383986"/>
            <a:chExt cx="3826527" cy="1034809"/>
          </a:xfrm>
        </p:grpSpPr>
        <p:sp>
          <p:nvSpPr>
            <p:cNvPr id="9" name="مستطيل 8"/>
            <p:cNvSpPr/>
            <p:nvPr/>
          </p:nvSpPr>
          <p:spPr>
            <a:xfrm>
              <a:off x="7037986" y="3383986"/>
              <a:ext cx="2767747" cy="10027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ar-SA"/>
            </a:p>
          </p:txBody>
        </p:sp>
        <p:sp>
          <p:nvSpPr>
            <p:cNvPr id="10" name="مستطيل 9"/>
            <p:cNvSpPr/>
            <p:nvPr/>
          </p:nvSpPr>
          <p:spPr>
            <a:xfrm>
              <a:off x="5979206" y="3416070"/>
              <a:ext cx="2767747" cy="10027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r" defTabSz="711200" rtl="1">
                <a:lnSpc>
                  <a:spcPct val="90000"/>
                </a:lnSpc>
                <a:spcBef>
                  <a:spcPct val="0"/>
                </a:spcBef>
                <a:spcAft>
                  <a:spcPct val="15000"/>
                </a:spcAft>
                <a:buChar char="••"/>
              </a:pPr>
              <a:r>
                <a:rPr lang="ar-SA" kern="1200" dirty="0" err="1"/>
                <a:t>ذكي              (40%)</a:t>
              </a:r>
              <a:endParaRPr lang="ar-SA" kern="1200" dirty="0"/>
            </a:p>
            <a:p>
              <a:pPr marL="171450" lvl="1" indent="-171450" algn="r" defTabSz="711200" rtl="1">
                <a:lnSpc>
                  <a:spcPct val="90000"/>
                </a:lnSpc>
                <a:spcBef>
                  <a:spcPct val="0"/>
                </a:spcBef>
                <a:spcAft>
                  <a:spcPct val="15000"/>
                </a:spcAft>
                <a:buChar char="••"/>
              </a:pPr>
              <a:r>
                <a:rPr lang="ar-SA" kern="1200" dirty="0" err="1"/>
                <a:t>نظيف            (40%)</a:t>
              </a:r>
              <a:endParaRPr lang="ar-SA" kern="1200" dirty="0"/>
            </a:p>
            <a:p>
              <a:pPr marL="171450" lvl="1" indent="-171450" algn="r" defTabSz="711200" rtl="1">
                <a:lnSpc>
                  <a:spcPct val="90000"/>
                </a:lnSpc>
                <a:spcBef>
                  <a:spcPct val="0"/>
                </a:spcBef>
                <a:spcAft>
                  <a:spcPct val="15000"/>
                </a:spcAft>
                <a:buChar char="••"/>
              </a:pPr>
              <a:r>
                <a:rPr lang="ar-SA" dirty="0"/>
                <a:t>حرارة </a:t>
              </a:r>
              <a:r>
                <a:rPr lang="ar-SA" dirty="0" err="1"/>
                <a:t>مناسبة  </a:t>
              </a:r>
              <a:r>
                <a:rPr lang="ar-SA" kern="1200" dirty="0" err="1"/>
                <a:t> (20%)</a:t>
              </a:r>
              <a:endParaRPr lang="ar-SA" kern="1200" dirty="0"/>
            </a:p>
          </p:txBody>
        </p:sp>
      </p:grpSp>
    </p:spTree>
    <p:extLst>
      <p:ext uri="{BB962C8B-B14F-4D97-AF65-F5344CB8AC3E}">
        <p14:creationId xmlns:p14="http://schemas.microsoft.com/office/powerpoint/2010/main" val="37915173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تمرين</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5654842" y="2613025"/>
            <a:ext cx="6410487" cy="3509963"/>
          </a:xfrm>
        </p:spPr>
        <p:txBody>
          <a:bodyPr/>
          <a:lstStyle/>
          <a:p>
            <a:r>
              <a:rPr lang="ar-SA" sz="2800" dirty="0">
                <a:latin typeface="Gill Sans MT" pitchFamily="34" charset="0"/>
                <a:cs typeface="GE SS Two Medium" pitchFamily="18" charset="-78"/>
              </a:rPr>
              <a:t>طبق نموذج تحليل توقعات العملاء على مشروع المطعم</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22629188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عنصر نائب للمحتوى 4">
            <a:extLst>
              <a:ext uri="{FF2B5EF4-FFF2-40B4-BE49-F238E27FC236}">
                <a16:creationId xmlns:a16="http://schemas.microsoft.com/office/drawing/2014/main" id="{C861CEF6-CC25-4D4E-FCE7-F8FDDC059813}"/>
              </a:ext>
            </a:extLst>
          </p:cNvPr>
          <p:cNvGraphicFramePr>
            <a:graphicFrameLocks noGrp="1"/>
          </p:cNvGraphicFramePr>
          <p:nvPr>
            <p:ph idx="1"/>
            <p:extLst>
              <p:ext uri="{D42A27DB-BD31-4B8C-83A1-F6EECF244321}">
                <p14:modId xmlns:p14="http://schemas.microsoft.com/office/powerpoint/2010/main" val="1881622018"/>
              </p:ext>
            </p:extLst>
          </p:nvPr>
        </p:nvGraphicFramePr>
        <p:xfrm>
          <a:off x="830180" y="252664"/>
          <a:ext cx="10852484" cy="5606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055230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المقر</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a:bodyPr>
          <a:lstStyle/>
          <a:p>
            <a:r>
              <a:rPr lang="ar-SA" dirty="0">
                <a:latin typeface="Gill Sans MT" pitchFamily="34" charset="0"/>
                <a:cs typeface="GE SS Two Medium" pitchFamily="18" charset="-78"/>
              </a:rPr>
              <a:t>هل سيأتي العملاء الى مقرك (مثل بيع الملابس أو الطعام أو محل حلاقة الخ)</a:t>
            </a:r>
          </a:p>
          <a:p>
            <a:r>
              <a:rPr lang="ar-SA" dirty="0">
                <a:latin typeface="Gill Sans MT" pitchFamily="34" charset="0"/>
                <a:cs typeface="GE SS Two Medium" pitchFamily="18" charset="-78"/>
              </a:rPr>
              <a:t>أم ستذهب أنت إليهم أو تلتقيهم في مكان أخر مثل شركة تدريب تعقد دوراتها في فندق أو شركة استشارات يقوم المستشارون بالعمل داخل مقر العملاء</a:t>
            </a:r>
          </a:p>
          <a:p>
            <a:r>
              <a:rPr lang="ar-SA" dirty="0">
                <a:latin typeface="Gill Sans MT" pitchFamily="34" charset="0"/>
                <a:cs typeface="GE SS Two Medium" pitchFamily="18" charset="-78"/>
              </a:rPr>
              <a:t>اذا كان العملاء سيأتونك فاحرص على الشكل المناسب لجمهورك واحرص على القرب منهم</a:t>
            </a:r>
          </a:p>
          <a:p>
            <a:r>
              <a:rPr lang="ar-SA" dirty="0">
                <a:latin typeface="Gill Sans MT" pitchFamily="34" charset="0"/>
                <a:cs typeface="GE SS Two Medium" pitchFamily="18" charset="-78"/>
              </a:rPr>
              <a:t>اذا كان العملاء لن يأتوك فاحرص على رخص المكان وراحته للعاملين فيه وقربه جغرافياً من موظفيك</a:t>
            </a:r>
          </a:p>
        </p:txBody>
      </p:sp>
    </p:spTree>
    <p:extLst>
      <p:ext uri="{BB962C8B-B14F-4D97-AF65-F5344CB8AC3E}">
        <p14:creationId xmlns:p14="http://schemas.microsoft.com/office/powerpoint/2010/main" val="94360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5842660" y="2613025"/>
            <a:ext cx="6222669" cy="3509963"/>
          </a:xfrm>
        </p:spPr>
        <p:txBody>
          <a:bodyPr/>
          <a:lstStyle/>
          <a:p>
            <a:r>
              <a:rPr lang="ar-SA" sz="2800" dirty="0">
                <a:latin typeface="Gill Sans MT" pitchFamily="34" charset="0"/>
                <a:cs typeface="GE SS Two Medium" pitchFamily="18" charset="-78"/>
              </a:rPr>
              <a:t>كيف تختار المقر المناسب؟</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278813885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نصائح عامة لاختيار المقر</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fontScale="92500" lnSpcReduction="10000"/>
          </a:bodyPr>
          <a:lstStyle/>
          <a:p>
            <a:r>
              <a:rPr lang="ar-SA" dirty="0">
                <a:latin typeface="Gill Sans MT" pitchFamily="34" charset="0"/>
                <a:cs typeface="GE SS Two Medium" pitchFamily="18" charset="-78"/>
              </a:rPr>
              <a:t>لا ترض بموقع سيء من أجل توفير المال فالموقع السيء سيخفض الإيرادات وبالتالي ستخسر </a:t>
            </a:r>
            <a:r>
              <a:rPr lang="ar-SA" dirty="0" err="1">
                <a:latin typeface="Gill Sans MT" pitchFamily="34" charset="0"/>
                <a:cs typeface="GE SS Two Medium" pitchFamily="18" charset="-78"/>
              </a:rPr>
              <a:t>كثيرأ</a:t>
            </a:r>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تجنب المكان البعيد والذي لا تتوفر فيه مواقف كافية للسيارات</a:t>
            </a:r>
          </a:p>
          <a:p>
            <a:r>
              <a:rPr lang="ar-SA" dirty="0">
                <a:latin typeface="Gill Sans MT" pitchFamily="34" charset="0"/>
                <a:cs typeface="GE SS Two Medium" pitchFamily="18" charset="-78"/>
              </a:rPr>
              <a:t>المحل القريب من موقع أو معلم رئيسي أو سوبرماركت ممتاز</a:t>
            </a:r>
          </a:p>
          <a:p>
            <a:r>
              <a:rPr lang="ar-SA" dirty="0">
                <a:latin typeface="Gill Sans MT" pitchFamily="34" charset="0"/>
                <a:cs typeface="GE SS Two Medium" pitchFamily="18" charset="-78"/>
              </a:rPr>
              <a:t>المحل الواقع على طريق عمل الناس ممتاز</a:t>
            </a:r>
          </a:p>
          <a:p>
            <a:r>
              <a:rPr lang="ar-SA" dirty="0">
                <a:latin typeface="Gill Sans MT" pitchFamily="34" charset="0"/>
                <a:cs typeface="GE SS Two Medium" pitchFamily="18" charset="-78"/>
              </a:rPr>
              <a:t>الطابق الأرضي هو الأفضل ثم الأول وتجنب الثاني وأعلى منه</a:t>
            </a:r>
          </a:p>
          <a:p>
            <a:r>
              <a:rPr lang="ar-SA" dirty="0">
                <a:latin typeface="Gill Sans MT" pitchFamily="34" charset="0"/>
                <a:cs typeface="GE SS Two Medium" pitchFamily="18" charset="-78"/>
              </a:rPr>
              <a:t>المحلات في المجمعات التجارية (مول) ممتازة رغم أنها أغلى، ولكن من المهم مراجعة الساعات الإلزامية للعمل</a:t>
            </a:r>
          </a:p>
          <a:p>
            <a:r>
              <a:rPr lang="ar-SA" dirty="0">
                <a:latin typeface="Gill Sans MT" pitchFamily="34" charset="0"/>
                <a:cs typeface="GE SS Two Medium" pitchFamily="18" charset="-78"/>
              </a:rPr>
              <a:t>المحل القريب من المحلات الشبيهة (ولو كانت منافسة) أفضل من الواقع وحده (مثل شارع الخياطين أو البناء أو المطاعم)</a:t>
            </a:r>
          </a:p>
        </p:txBody>
      </p:sp>
    </p:spTree>
    <p:extLst>
      <p:ext uri="{BB962C8B-B14F-4D97-AF65-F5344CB8AC3E}">
        <p14:creationId xmlns:p14="http://schemas.microsoft.com/office/powerpoint/2010/main" val="8055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نصائح تصميم الموقع الالكتروني</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lnSpcReduction="10000"/>
          </a:bodyPr>
          <a:lstStyle/>
          <a:p>
            <a:r>
              <a:rPr lang="ar-SA" dirty="0">
                <a:latin typeface="Gill Sans MT" pitchFamily="34" charset="0"/>
                <a:cs typeface="GE SS Two Medium" pitchFamily="18" charset="-78"/>
              </a:rPr>
              <a:t>الموقع يجب أن يزرع الثقة ويعطي الأمان لعميلك من ناحية الشراء والاسترداد والتوصيل</a:t>
            </a:r>
          </a:p>
          <a:p>
            <a:r>
              <a:rPr lang="ar-SA" dirty="0">
                <a:latin typeface="Gill Sans MT" pitchFamily="34" charset="0"/>
                <a:cs typeface="GE SS Two Medium" pitchFamily="18" charset="-78"/>
              </a:rPr>
              <a:t>التحديث المستمر للموقع</a:t>
            </a:r>
          </a:p>
          <a:p>
            <a:r>
              <a:rPr lang="ar-SA" dirty="0">
                <a:latin typeface="Gill Sans MT" pitchFamily="34" charset="0"/>
                <a:cs typeface="GE SS Two Medium" pitchFamily="18" charset="-78"/>
              </a:rPr>
              <a:t>أطلب منهم أن يفعلوا شيئاُ </a:t>
            </a:r>
            <a:r>
              <a:rPr lang="en-US" dirty="0">
                <a:latin typeface="Gill Sans MT" pitchFamily="34" charset="0"/>
                <a:cs typeface="GE SS Two Medium" pitchFamily="18" charset="-78"/>
              </a:rPr>
              <a:t>Call to action </a:t>
            </a:r>
            <a:r>
              <a:rPr lang="ar-SA" dirty="0">
                <a:latin typeface="Gill Sans MT" pitchFamily="34" charset="0"/>
                <a:cs typeface="GE SS Two Medium" pitchFamily="18" charset="-78"/>
              </a:rPr>
              <a:t> مثل أطلب عرض سعر</a:t>
            </a:r>
          </a:p>
          <a:p>
            <a:r>
              <a:rPr lang="ar-SA" dirty="0">
                <a:latin typeface="Gill Sans MT" pitchFamily="34" charset="0"/>
                <a:cs typeface="GE SS Two Medium" pitchFamily="18" charset="-78"/>
              </a:rPr>
              <a:t>أجعل المعلومات سهل نقلها الى الاعلام الجديد فيس بوك, منصة اكس, انستغرام, تيك توك, سناب شات</a:t>
            </a:r>
          </a:p>
          <a:p>
            <a:r>
              <a:rPr lang="ar-SA" dirty="0">
                <a:latin typeface="Gill Sans MT" pitchFamily="34" charset="0"/>
                <a:cs typeface="GE SS Two Medium" pitchFamily="18" charset="-78"/>
              </a:rPr>
              <a:t>اجعل الموقع يلبي احتياجات الزبون وبدون تعقيد وخطوات كثيرة</a:t>
            </a:r>
          </a:p>
          <a:p>
            <a:r>
              <a:rPr lang="ar-SA" dirty="0">
                <a:latin typeface="Gill Sans MT" pitchFamily="34" charset="0"/>
                <a:cs typeface="GE SS Two Medium" pitchFamily="18" charset="-78"/>
              </a:rPr>
              <a:t>استعمل خطوطا مناسبة وكبيرة وصوراً احترافية وتصميماً راقياً</a:t>
            </a:r>
          </a:p>
          <a:p>
            <a:r>
              <a:rPr lang="ar-SA" dirty="0">
                <a:latin typeface="Gill Sans MT" pitchFamily="34" charset="0"/>
                <a:cs typeface="GE SS Two Medium" pitchFamily="18" charset="-78"/>
              </a:rPr>
              <a:t>صمم الموقع بحيث يسهل استخدامه عن طريق الهواتف الذكية</a:t>
            </a:r>
          </a:p>
        </p:txBody>
      </p:sp>
    </p:spTree>
    <p:extLst>
      <p:ext uri="{BB962C8B-B14F-4D97-AF65-F5344CB8AC3E}">
        <p14:creationId xmlns:p14="http://schemas.microsoft.com/office/powerpoint/2010/main" val="377313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قنوات التوزيع</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fontScale="85000" lnSpcReduction="20000"/>
          </a:bodyPr>
          <a:lstStyle/>
          <a:p>
            <a:r>
              <a:rPr lang="ar-SA" dirty="0">
                <a:latin typeface="Gill Sans MT" pitchFamily="34" charset="0"/>
                <a:cs typeface="GE SS Two Medium" pitchFamily="18" charset="-78"/>
              </a:rPr>
              <a:t>كيف نتواصل مع العملاء وتصل اليهم للتعريف بمنتجاتك؟</a:t>
            </a:r>
          </a:p>
          <a:p>
            <a:r>
              <a:rPr lang="ar-SA" dirty="0">
                <a:latin typeface="Gill Sans MT" pitchFamily="34" charset="0"/>
                <a:cs typeface="GE SS Two Medium" pitchFamily="18" charset="-78"/>
              </a:rPr>
              <a:t>تشكل قنوات التواصل والتوزيع والمبيعات حلقة الوصل بين الشركة وعملائها وهي واجهة الشركة التي يلمسها العملاء وتلعب دورا مهما في تجربة العميل.</a:t>
            </a:r>
          </a:p>
          <a:p>
            <a:r>
              <a:rPr lang="ar-SA" dirty="0">
                <a:latin typeface="Gill Sans MT" pitchFamily="34" charset="0"/>
                <a:cs typeface="GE SS Two Medium" pitchFamily="18" charset="-78"/>
              </a:rPr>
              <a:t>وتؤدي القنوات العديد من الوظائف هي:</a:t>
            </a:r>
          </a:p>
          <a:p>
            <a:r>
              <a:rPr lang="ar-SA" dirty="0">
                <a:latin typeface="Gill Sans MT" pitchFamily="34" charset="0"/>
                <a:cs typeface="GE SS Two Medium" pitchFamily="18" charset="-78"/>
              </a:rPr>
              <a:t>رفع مستوى معرفة العملاء لخدمات الشركة</a:t>
            </a:r>
          </a:p>
          <a:p>
            <a:r>
              <a:rPr lang="ar-SA" dirty="0">
                <a:latin typeface="Gill Sans MT" pitchFamily="34" charset="0"/>
                <a:cs typeface="GE SS Two Medium" pitchFamily="18" charset="-78"/>
              </a:rPr>
              <a:t>مساعدة العملاء في تقييم المنتجات والخدمات المقدمة بالشركة</a:t>
            </a:r>
          </a:p>
          <a:p>
            <a:r>
              <a:rPr lang="ar-SA" dirty="0">
                <a:latin typeface="Gill Sans MT" pitchFamily="34" charset="0"/>
                <a:cs typeface="GE SS Two Medium" pitchFamily="18" charset="-78"/>
              </a:rPr>
              <a:t>اتاحة الفرصة للعملاء لشراء الخدمات أو المنتجات</a:t>
            </a:r>
          </a:p>
          <a:p>
            <a:r>
              <a:rPr lang="ar-SA" dirty="0">
                <a:latin typeface="Gill Sans MT" pitchFamily="34" charset="0"/>
                <a:cs typeface="GE SS Two Medium" pitchFamily="18" charset="-78"/>
              </a:rPr>
              <a:t>توفير دعم ما بعد البيع للعملاء.</a:t>
            </a:r>
          </a:p>
          <a:p>
            <a:r>
              <a:rPr lang="ar-SA" dirty="0">
                <a:latin typeface="Gill Sans MT" pitchFamily="34" charset="0"/>
                <a:cs typeface="GE SS Two Medium" pitchFamily="18" charset="-78"/>
              </a:rPr>
              <a:t>ما هي القنوات التي تصل من خلالها للعملاء؟</a:t>
            </a:r>
          </a:p>
          <a:p>
            <a:r>
              <a:rPr lang="ar-SA" dirty="0">
                <a:latin typeface="Gill Sans MT" pitchFamily="34" charset="0"/>
                <a:cs typeface="GE SS Two Medium" pitchFamily="18" charset="-78"/>
              </a:rPr>
              <a:t>ما هي طرق استخدام كل قناة؟ </a:t>
            </a:r>
          </a:p>
          <a:p>
            <a:r>
              <a:rPr lang="ar-SA" dirty="0">
                <a:latin typeface="Gill Sans MT" pitchFamily="34" charset="0"/>
                <a:cs typeface="GE SS Two Medium" pitchFamily="18" charset="-78"/>
              </a:rPr>
              <a:t>ما هي الرسائل على كل قناة؟</a:t>
            </a:r>
          </a:p>
        </p:txBody>
      </p:sp>
    </p:spTree>
    <p:extLst>
      <p:ext uri="{BB962C8B-B14F-4D97-AF65-F5344CB8AC3E}">
        <p14:creationId xmlns:p14="http://schemas.microsoft.com/office/powerpoint/2010/main" val="339252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FEE2606-4134-4A78-B61B-79F2E0C18111}"/>
              </a:ext>
            </a:extLst>
          </p:cNvPr>
          <p:cNvSpPr>
            <a:spLocks noGrp="1"/>
          </p:cNvSpPr>
          <p:nvPr>
            <p:ph type="title"/>
          </p:nvPr>
        </p:nvSpPr>
        <p:spPr/>
        <p:txBody>
          <a:bodyPr/>
          <a:lstStyle/>
          <a:p>
            <a:r>
              <a:rPr lang="ar-SA" sz="3200" dirty="0"/>
              <a:t>ملخص السيرة الذاتية</a:t>
            </a:r>
            <a:endParaRPr lang="ar-SA" dirty="0"/>
          </a:p>
        </p:txBody>
      </p:sp>
      <p:sp>
        <p:nvSpPr>
          <p:cNvPr id="3" name="عنصر نائب للمحتوى 2">
            <a:extLst>
              <a:ext uri="{FF2B5EF4-FFF2-40B4-BE49-F238E27FC236}">
                <a16:creationId xmlns:a16="http://schemas.microsoft.com/office/drawing/2014/main" id="{BB2E3FFD-398F-4B37-92B2-01DE97BA6ABF}"/>
              </a:ext>
            </a:extLst>
          </p:cNvPr>
          <p:cNvSpPr>
            <a:spLocks noGrp="1"/>
          </p:cNvSpPr>
          <p:nvPr>
            <p:ph idx="1"/>
          </p:nvPr>
        </p:nvSpPr>
        <p:spPr>
          <a:xfrm>
            <a:off x="2940872" y="2138012"/>
            <a:ext cx="8958464" cy="3930279"/>
          </a:xfrm>
        </p:spPr>
        <p:txBody>
          <a:bodyPr>
            <a:normAutofit fontScale="70000" lnSpcReduction="20000"/>
          </a:bodyPr>
          <a:lstStyle/>
          <a:p>
            <a:r>
              <a:rPr lang="ar-SA" sz="2800" dirty="0">
                <a:latin typeface="GE SS Two Bold" pitchFamily="18" charset="-78"/>
                <a:cs typeface="GE SS Two Medium" pitchFamily="18" charset="-78"/>
                <a:sym typeface="Wingdings 2"/>
              </a:rPr>
              <a:t> </a:t>
            </a:r>
            <a:r>
              <a:rPr lang="ar-SA" sz="2800" dirty="0">
                <a:latin typeface="GE SS Two Bold" pitchFamily="18" charset="-78"/>
                <a:cs typeface="GE SS Two Medium" pitchFamily="18" charset="-78"/>
              </a:rPr>
              <a:t>أيمن بن خالد جوهرجي</a:t>
            </a:r>
          </a:p>
          <a:p>
            <a:r>
              <a:rPr lang="ar-SA" sz="2800" dirty="0">
                <a:latin typeface="GE SS Two Bold" pitchFamily="18" charset="-78"/>
                <a:cs typeface="GE SS Two Medium" pitchFamily="18" charset="-78"/>
              </a:rPr>
              <a:t>بروفيسور بكلية الطب جامعة أم القرى</a:t>
            </a:r>
          </a:p>
          <a:p>
            <a:r>
              <a:rPr lang="ar-SA" sz="2800" dirty="0">
                <a:latin typeface="GE SS Two Bold" pitchFamily="18" charset="-78"/>
                <a:cs typeface="GE SS Two Medium" pitchFamily="18" charset="-78"/>
              </a:rPr>
              <a:t>ماجستير من جامعة الملك عبد العزيز بكلية الطب</a:t>
            </a:r>
          </a:p>
          <a:p>
            <a:r>
              <a:rPr lang="ar-SA" sz="2800" dirty="0">
                <a:latin typeface="GE SS Two Bold" pitchFamily="18" charset="-78"/>
                <a:cs typeface="GE SS Two Medium" pitchFamily="18" charset="-78"/>
              </a:rPr>
              <a:t>ماجستير جامعة لندن للصحة وطب المناطق الاستوائية</a:t>
            </a:r>
          </a:p>
          <a:p>
            <a:r>
              <a:rPr lang="ar-SA" sz="2800" dirty="0">
                <a:latin typeface="GE SS Two Bold" pitchFamily="18" charset="-78"/>
                <a:cs typeface="GE SS Two Medium" pitchFamily="18" charset="-78"/>
              </a:rPr>
              <a:t>ماجستير من الكلية الملكية للطب والعلوم والتقنية بلندن</a:t>
            </a:r>
          </a:p>
          <a:p>
            <a:r>
              <a:rPr lang="ar-SA" sz="2800" dirty="0">
                <a:latin typeface="GE SS Two Bold" pitchFamily="18" charset="-78"/>
                <a:cs typeface="GE SS Two Medium" pitchFamily="18" charset="-78"/>
              </a:rPr>
              <a:t>دبلوم عالي في الأمراض المعدية</a:t>
            </a:r>
          </a:p>
          <a:p>
            <a:r>
              <a:rPr lang="ar-SA" sz="2800" dirty="0">
                <a:latin typeface="GE SS Two Bold" pitchFamily="18" charset="-78"/>
                <a:cs typeface="GE SS Two Medium" pitchFamily="18" charset="-78"/>
              </a:rPr>
              <a:t>دكتوراه جامعة مانشستر</a:t>
            </a:r>
          </a:p>
          <a:p>
            <a:r>
              <a:rPr lang="ar-SA" sz="2800" dirty="0">
                <a:latin typeface="GE SS Two Bold" pitchFamily="18" charset="-78"/>
                <a:cs typeface="GE SS Two Medium" pitchFamily="18" charset="-78"/>
              </a:rPr>
              <a:t>مدرب دولي معتمد في التخطيط الاستراتيجي من معهد التخطيط الاستراتيجي المبسط بأمريكا</a:t>
            </a:r>
          </a:p>
          <a:p>
            <a:r>
              <a:rPr lang="ar-SA" sz="2800" dirty="0">
                <a:latin typeface="GE SS Two Bold" pitchFamily="18" charset="-78"/>
                <a:cs typeface="GE SS Two Medium" pitchFamily="18" charset="-78"/>
              </a:rPr>
              <a:t>مستشار دولي معتمد من المعهد البريطاني للمستشارين</a:t>
            </a:r>
          </a:p>
          <a:p>
            <a:r>
              <a:rPr lang="ar-SA" sz="2800" dirty="0">
                <a:latin typeface="GE SS Two Bold" pitchFamily="18" charset="-78"/>
                <a:cs typeface="GE SS Two Medium" pitchFamily="18" charset="-78"/>
              </a:rPr>
              <a:t>دربت ما يزيد عن 20 ألف شخص في القطاعات الحكومية والخاصة والثالثة</a:t>
            </a:r>
          </a:p>
          <a:p>
            <a:r>
              <a:rPr lang="ar-SA" sz="2800" dirty="0">
                <a:latin typeface="GE SS Two Bold" pitchFamily="18" charset="-78"/>
                <a:cs typeface="GE SS Two Medium" pitchFamily="18" charset="-78"/>
              </a:rPr>
              <a:t> صممت حدود 20 خطة استراتيجية للقطاعات الحكومية والخاصة والثالثة </a:t>
            </a:r>
          </a:p>
          <a:p>
            <a:endParaRPr lang="ar-SA" dirty="0"/>
          </a:p>
        </p:txBody>
      </p:sp>
      <p:pic>
        <p:nvPicPr>
          <p:cNvPr id="5" name="Picture 2" descr="C:\Users\user\Downloads\175932-icon-lg-exc-summary.png">
            <a:extLst>
              <a:ext uri="{FF2B5EF4-FFF2-40B4-BE49-F238E27FC236}">
                <a16:creationId xmlns:a16="http://schemas.microsoft.com/office/drawing/2014/main" id="{BD2EA7C0-63A0-438C-B919-D7468034D9D4}"/>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948008"/>
            <a:ext cx="2940871" cy="2267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6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تعريف ريادة الأعمال</a:t>
            </a:r>
            <a:br>
              <a:rPr lang="ar-SA" sz="3200" dirty="0">
                <a:latin typeface="Gill Sans MT" pitchFamily="34" charset="0"/>
                <a:cs typeface="GE SS Two Medium" pitchFamily="18" charset="-78"/>
              </a:rPr>
            </a:b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500748" y="1912381"/>
            <a:ext cx="7691252" cy="4120284"/>
          </a:xfrm>
        </p:spPr>
        <p:txBody>
          <a:bodyPr>
            <a:normAutofit lnSpcReduction="10000"/>
          </a:bodyPr>
          <a:lstStyle/>
          <a:p>
            <a:r>
              <a:rPr lang="ar-SA" dirty="0">
                <a:latin typeface="Gill Sans MT" pitchFamily="34" charset="0"/>
                <a:cs typeface="GE SS Two Medium" pitchFamily="18" charset="-78"/>
              </a:rPr>
              <a:t>القدرة على إنشاء أو تطوير وتنظيم وإدارة مشروع تجاري صغير، مع الأخذ بعين الاعتبار المخاطر التي قد تحصل: كنقص التمويل، أو قرارات العمل السيئة، أو الأزمات الاقتصادية، أو نقص  الطلب في السوق.</a:t>
            </a:r>
          </a:p>
          <a:p>
            <a:r>
              <a:rPr lang="ar-SA" dirty="0">
                <a:latin typeface="Gill Sans MT" pitchFamily="34" charset="0"/>
                <a:cs typeface="GE SS Two Medium" pitchFamily="18" charset="-78"/>
              </a:rPr>
              <a:t>هي الطريقة التي تنظم بها عملك والمخاطر التي تعترضك والأرباح أو الخسائر التي تولدها. </a:t>
            </a:r>
          </a:p>
          <a:p>
            <a:r>
              <a:rPr lang="ar-SA" dirty="0">
                <a:latin typeface="Gill Sans MT" pitchFamily="34" charset="0"/>
                <a:cs typeface="GE SS Two Medium" pitchFamily="18" charset="-78"/>
              </a:rPr>
              <a:t>تحديد مشروع تجاري معين  يهدف لحل تحدي أو مشكلة ما أو ابتكار جديد للبدء والتركيز عليه وتوفير الموارد اللازمة وتنظيمها وتحمل المخاطر في سبيل تحقيق ربح مالي</a:t>
            </a:r>
          </a:p>
          <a:p>
            <a:endParaRPr lang="ar-SA" dirty="0">
              <a:latin typeface="Gill Sans MT" pitchFamily="34" charset="0"/>
              <a:cs typeface="GE SS Two Medium" pitchFamily="18" charset="-78"/>
            </a:endParaRPr>
          </a:p>
          <a:p>
            <a:endParaRPr lang="ar-SA" dirty="0"/>
          </a:p>
        </p:txBody>
      </p:sp>
      <p:pic>
        <p:nvPicPr>
          <p:cNvPr id="4" name="صورة 3">
            <a:extLst>
              <a:ext uri="{FF2B5EF4-FFF2-40B4-BE49-F238E27FC236}">
                <a16:creationId xmlns:a16="http://schemas.microsoft.com/office/drawing/2014/main" id="{68E0B532-3938-B7C1-82B5-B0109F833A7F}"/>
              </a:ext>
            </a:extLst>
          </p:cNvPr>
          <p:cNvPicPr>
            <a:picLocks noChangeAspect="1"/>
          </p:cNvPicPr>
          <p:nvPr/>
        </p:nvPicPr>
        <p:blipFill>
          <a:blip r:embed="rId2"/>
          <a:stretch>
            <a:fillRect/>
          </a:stretch>
        </p:blipFill>
        <p:spPr>
          <a:xfrm>
            <a:off x="119496" y="1912381"/>
            <a:ext cx="4024993" cy="4054191"/>
          </a:xfrm>
          <a:prstGeom prst="rect">
            <a:avLst/>
          </a:prstGeom>
        </p:spPr>
      </p:pic>
    </p:spTree>
    <p:extLst>
      <p:ext uri="{BB962C8B-B14F-4D97-AF65-F5344CB8AC3E}">
        <p14:creationId xmlns:p14="http://schemas.microsoft.com/office/powerpoint/2010/main" val="421905627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مراحل القنوات</a:t>
            </a:r>
          </a:p>
        </p:txBody>
      </p:sp>
      <p:graphicFrame>
        <p:nvGraphicFramePr>
          <p:cNvPr id="6" name="عنصر نائب للمحتوى 5">
            <a:extLst>
              <a:ext uri="{FF2B5EF4-FFF2-40B4-BE49-F238E27FC236}">
                <a16:creationId xmlns:a16="http://schemas.microsoft.com/office/drawing/2014/main" id="{E4EEDED5-4A5F-947D-BA30-1F0DE5088868}"/>
              </a:ext>
            </a:extLst>
          </p:cNvPr>
          <p:cNvGraphicFramePr>
            <a:graphicFrameLocks noGrp="1"/>
          </p:cNvGraphicFramePr>
          <p:nvPr>
            <p:ph idx="1"/>
            <p:extLst>
              <p:ext uri="{D42A27DB-BD31-4B8C-83A1-F6EECF244321}">
                <p14:modId xmlns:p14="http://schemas.microsoft.com/office/powerpoint/2010/main" val="3145580117"/>
              </p:ext>
            </p:extLst>
          </p:nvPr>
        </p:nvGraphicFramePr>
        <p:xfrm>
          <a:off x="2472654" y="2432551"/>
          <a:ext cx="8042944" cy="2941320"/>
        </p:xfrm>
        <a:graphic>
          <a:graphicData uri="http://schemas.openxmlformats.org/drawingml/2006/table">
            <a:tbl>
              <a:tblPr rtl="1" firstRow="1" bandRow="1">
                <a:tableStyleId>{5C22544A-7EE6-4342-B048-85BDC9FD1C3A}</a:tableStyleId>
              </a:tblPr>
              <a:tblGrid>
                <a:gridCol w="4021472">
                  <a:extLst>
                    <a:ext uri="{9D8B030D-6E8A-4147-A177-3AD203B41FA5}">
                      <a16:colId xmlns:a16="http://schemas.microsoft.com/office/drawing/2014/main" val="2516725434"/>
                    </a:ext>
                  </a:extLst>
                </a:gridCol>
                <a:gridCol w="4021472">
                  <a:extLst>
                    <a:ext uri="{9D8B030D-6E8A-4147-A177-3AD203B41FA5}">
                      <a16:colId xmlns:a16="http://schemas.microsoft.com/office/drawing/2014/main" val="2914155204"/>
                    </a:ext>
                  </a:extLst>
                </a:gridCol>
              </a:tblGrid>
              <a:tr h="370840">
                <a:tc>
                  <a:txBody>
                    <a:bodyPr/>
                    <a:lstStyle/>
                    <a:p>
                      <a:pPr algn="ctr" rtl="1"/>
                      <a:r>
                        <a:rPr lang="ar-SA" sz="2400" kern="1200" dirty="0">
                          <a:solidFill>
                            <a:schemeClr val="bg1"/>
                          </a:solidFill>
                          <a:latin typeface="Traditional Arabic" pitchFamily="18" charset="-78"/>
                          <a:ea typeface="+mn-ea"/>
                          <a:cs typeface="Traditional Arabic" pitchFamily="18" charset="-78"/>
                        </a:rPr>
                        <a:t>الوعي</a:t>
                      </a:r>
                    </a:p>
                  </a:txBody>
                  <a:tcPr marT="38100" marB="38100"/>
                </a:tc>
                <a:tc>
                  <a:txBody>
                    <a:bodyPr/>
                    <a:lstStyle/>
                    <a:p>
                      <a:pPr rtl="1"/>
                      <a:r>
                        <a:rPr lang="ar-SA" sz="2400" kern="1200" dirty="0">
                          <a:solidFill>
                            <a:schemeClr val="bg1"/>
                          </a:solidFill>
                          <a:latin typeface="Traditional Arabic" pitchFamily="18" charset="-78"/>
                          <a:ea typeface="+mn-ea"/>
                          <a:cs typeface="Traditional Arabic" pitchFamily="18" charset="-78"/>
                        </a:rPr>
                        <a:t>كيف يمكننا التسويق وزيادة الوعي </a:t>
                      </a:r>
                      <a:r>
                        <a:rPr lang="ar-SA" sz="2400" kern="1200" dirty="0" err="1">
                          <a:solidFill>
                            <a:schemeClr val="bg1"/>
                          </a:solidFill>
                          <a:latin typeface="Traditional Arabic" pitchFamily="18" charset="-78"/>
                          <a:ea typeface="+mn-ea"/>
                          <a:cs typeface="Traditional Arabic" pitchFamily="18" charset="-78"/>
                        </a:rPr>
                        <a:t>بخدماتنا؟</a:t>
                      </a:r>
                      <a:endParaRPr lang="ar-SA" sz="2400" kern="1200" dirty="0">
                        <a:solidFill>
                          <a:schemeClr val="bg1"/>
                        </a:solidFill>
                        <a:latin typeface="Traditional Arabic" pitchFamily="18" charset="-78"/>
                        <a:ea typeface="+mn-ea"/>
                        <a:cs typeface="Traditional Arabic" pitchFamily="18" charset="-78"/>
                      </a:endParaRPr>
                    </a:p>
                  </a:txBody>
                  <a:tcPr marT="38100" marB="38100"/>
                </a:tc>
                <a:extLst>
                  <a:ext uri="{0D108BD9-81ED-4DB2-BD59-A6C34878D82A}">
                    <a16:rowId xmlns:a16="http://schemas.microsoft.com/office/drawing/2014/main" val="2914284520"/>
                  </a:ext>
                </a:extLst>
              </a:tr>
              <a:tr h="370840">
                <a:tc>
                  <a:txBody>
                    <a:bodyPr/>
                    <a:lstStyle/>
                    <a:p>
                      <a:pPr algn="ctr" rtl="1"/>
                      <a:r>
                        <a:rPr lang="ar-SA" sz="2400" kern="1200" dirty="0">
                          <a:solidFill>
                            <a:srgbClr val="6C6352"/>
                          </a:solidFill>
                          <a:latin typeface="Traditional Arabic" pitchFamily="18" charset="-78"/>
                          <a:ea typeface="+mn-ea"/>
                          <a:cs typeface="Traditional Arabic" pitchFamily="18" charset="-78"/>
                        </a:rPr>
                        <a:t>التقييم</a:t>
                      </a:r>
                    </a:p>
                  </a:txBody>
                  <a:tcPr marT="38100" marB="38100"/>
                </a:tc>
                <a:tc>
                  <a:txBody>
                    <a:bodyPr/>
                    <a:lstStyle/>
                    <a:p>
                      <a:pPr rtl="1"/>
                      <a:r>
                        <a:rPr lang="ar-SA" sz="2400" kern="1200" dirty="0">
                          <a:solidFill>
                            <a:srgbClr val="6C6352"/>
                          </a:solidFill>
                          <a:latin typeface="Traditional Arabic" pitchFamily="18" charset="-78"/>
                          <a:ea typeface="+mn-ea"/>
                          <a:cs typeface="Traditional Arabic" pitchFamily="18" charset="-78"/>
                        </a:rPr>
                        <a:t>كيف نساعد العملاء على تقييم القيم المقترحة الخاصة بمنشأتنا </a:t>
                      </a:r>
                      <a:r>
                        <a:rPr lang="ar-SA" sz="2400" kern="1200" dirty="0" err="1">
                          <a:solidFill>
                            <a:srgbClr val="6C6352"/>
                          </a:solidFill>
                          <a:latin typeface="Traditional Arabic" pitchFamily="18" charset="-78"/>
                          <a:ea typeface="+mn-ea"/>
                          <a:cs typeface="Traditional Arabic" pitchFamily="18" charset="-78"/>
                        </a:rPr>
                        <a:t>وخدماتنا؟</a:t>
                      </a:r>
                      <a:endParaRPr lang="ar-SA" sz="2400" kern="1200" dirty="0">
                        <a:solidFill>
                          <a:srgbClr val="6C6352"/>
                        </a:solidFill>
                        <a:latin typeface="Traditional Arabic" pitchFamily="18" charset="-78"/>
                        <a:ea typeface="+mn-ea"/>
                        <a:cs typeface="Traditional Arabic" pitchFamily="18" charset="-78"/>
                      </a:endParaRPr>
                    </a:p>
                  </a:txBody>
                  <a:tcPr marT="38100" marB="38100"/>
                </a:tc>
                <a:extLst>
                  <a:ext uri="{0D108BD9-81ED-4DB2-BD59-A6C34878D82A}">
                    <a16:rowId xmlns:a16="http://schemas.microsoft.com/office/drawing/2014/main" val="2072634039"/>
                  </a:ext>
                </a:extLst>
              </a:tr>
              <a:tr h="370840">
                <a:tc>
                  <a:txBody>
                    <a:bodyPr/>
                    <a:lstStyle/>
                    <a:p>
                      <a:pPr algn="ctr" rtl="1"/>
                      <a:r>
                        <a:rPr lang="ar-SA" sz="2400" kern="1200" dirty="0">
                          <a:solidFill>
                            <a:srgbClr val="6C6352"/>
                          </a:solidFill>
                          <a:latin typeface="Traditional Arabic" pitchFamily="18" charset="-78"/>
                          <a:ea typeface="+mn-ea"/>
                          <a:cs typeface="Traditional Arabic" pitchFamily="18" charset="-78"/>
                        </a:rPr>
                        <a:t>عملية الشراء أو الطلب</a:t>
                      </a:r>
                    </a:p>
                  </a:txBody>
                  <a:tcPr marT="38100" marB="38100"/>
                </a:tc>
                <a:tc>
                  <a:txBody>
                    <a:bodyPr/>
                    <a:lstStyle/>
                    <a:p>
                      <a:pPr rtl="1"/>
                      <a:r>
                        <a:rPr lang="ar-SA" sz="2400" kern="1200" dirty="0">
                          <a:solidFill>
                            <a:srgbClr val="6C6352"/>
                          </a:solidFill>
                          <a:latin typeface="Traditional Arabic" pitchFamily="18" charset="-78"/>
                          <a:ea typeface="+mn-ea"/>
                          <a:cs typeface="Traditional Arabic" pitchFamily="18" charset="-78"/>
                        </a:rPr>
                        <a:t>كيف تتيح للعميل شراء أو طلب خدمات </a:t>
                      </a:r>
                      <a:r>
                        <a:rPr lang="ar-SA" sz="2400" kern="1200" dirty="0" err="1">
                          <a:solidFill>
                            <a:srgbClr val="6C6352"/>
                          </a:solidFill>
                          <a:latin typeface="Traditional Arabic" pitchFamily="18" charset="-78"/>
                          <a:ea typeface="+mn-ea"/>
                          <a:cs typeface="Traditional Arabic" pitchFamily="18" charset="-78"/>
                        </a:rPr>
                        <a:t>محددة؟</a:t>
                      </a:r>
                      <a:endParaRPr lang="ar-SA" sz="2400" kern="1200" dirty="0">
                        <a:solidFill>
                          <a:srgbClr val="6C6352"/>
                        </a:solidFill>
                        <a:latin typeface="Traditional Arabic" pitchFamily="18" charset="-78"/>
                        <a:ea typeface="+mn-ea"/>
                        <a:cs typeface="Traditional Arabic" pitchFamily="18" charset="-78"/>
                      </a:endParaRPr>
                    </a:p>
                  </a:txBody>
                  <a:tcPr marT="38100" marB="38100"/>
                </a:tc>
                <a:extLst>
                  <a:ext uri="{0D108BD9-81ED-4DB2-BD59-A6C34878D82A}">
                    <a16:rowId xmlns:a16="http://schemas.microsoft.com/office/drawing/2014/main" val="3658687329"/>
                  </a:ext>
                </a:extLst>
              </a:tr>
              <a:tr h="370840">
                <a:tc>
                  <a:txBody>
                    <a:bodyPr/>
                    <a:lstStyle/>
                    <a:p>
                      <a:pPr algn="ctr" rtl="1"/>
                      <a:r>
                        <a:rPr lang="ar-SA" sz="2400" kern="1200" dirty="0">
                          <a:solidFill>
                            <a:srgbClr val="6C6352"/>
                          </a:solidFill>
                          <a:latin typeface="Traditional Arabic" pitchFamily="18" charset="-78"/>
                          <a:ea typeface="+mn-ea"/>
                          <a:cs typeface="Traditional Arabic" pitchFamily="18" charset="-78"/>
                        </a:rPr>
                        <a:t>التسليم</a:t>
                      </a:r>
                    </a:p>
                  </a:txBody>
                  <a:tcPr marT="38100" marB="38100"/>
                </a:tc>
                <a:tc>
                  <a:txBody>
                    <a:bodyPr/>
                    <a:lstStyle/>
                    <a:p>
                      <a:pPr rtl="1"/>
                      <a:r>
                        <a:rPr lang="ar-SA" sz="2400" kern="1200" dirty="0">
                          <a:solidFill>
                            <a:srgbClr val="6C6352"/>
                          </a:solidFill>
                          <a:latin typeface="Traditional Arabic" pitchFamily="18" charset="-78"/>
                          <a:ea typeface="+mn-ea"/>
                          <a:cs typeface="Traditional Arabic" pitchFamily="18" charset="-78"/>
                        </a:rPr>
                        <a:t>كيف نوصل القيم المقترحة أي خدماتنا </a:t>
                      </a:r>
                      <a:r>
                        <a:rPr lang="ar-SA" sz="2400" kern="1200" dirty="0" err="1">
                          <a:solidFill>
                            <a:srgbClr val="6C6352"/>
                          </a:solidFill>
                          <a:latin typeface="Traditional Arabic" pitchFamily="18" charset="-78"/>
                          <a:ea typeface="+mn-ea"/>
                          <a:cs typeface="Traditional Arabic" pitchFamily="18" charset="-78"/>
                        </a:rPr>
                        <a:t>للعملاء؟</a:t>
                      </a:r>
                      <a:endParaRPr lang="ar-SA" sz="2400" kern="1200" dirty="0">
                        <a:solidFill>
                          <a:srgbClr val="6C6352"/>
                        </a:solidFill>
                        <a:latin typeface="Traditional Arabic" pitchFamily="18" charset="-78"/>
                        <a:ea typeface="+mn-ea"/>
                        <a:cs typeface="Traditional Arabic" pitchFamily="18" charset="-78"/>
                      </a:endParaRPr>
                    </a:p>
                  </a:txBody>
                  <a:tcPr marT="38100" marB="38100"/>
                </a:tc>
                <a:extLst>
                  <a:ext uri="{0D108BD9-81ED-4DB2-BD59-A6C34878D82A}">
                    <a16:rowId xmlns:a16="http://schemas.microsoft.com/office/drawing/2014/main" val="3020345194"/>
                  </a:ext>
                </a:extLst>
              </a:tr>
              <a:tr h="370840">
                <a:tc>
                  <a:txBody>
                    <a:bodyPr/>
                    <a:lstStyle/>
                    <a:p>
                      <a:pPr algn="ctr" rtl="1"/>
                      <a:r>
                        <a:rPr lang="ar-SA" sz="2400" kern="1200" dirty="0">
                          <a:solidFill>
                            <a:srgbClr val="6C6352"/>
                          </a:solidFill>
                          <a:latin typeface="Traditional Arabic" pitchFamily="18" charset="-78"/>
                          <a:ea typeface="+mn-ea"/>
                          <a:cs typeface="Traditional Arabic" pitchFamily="18" charset="-78"/>
                        </a:rPr>
                        <a:t>بعد البيع</a:t>
                      </a:r>
                    </a:p>
                  </a:txBody>
                  <a:tcPr marT="38100" marB="38100"/>
                </a:tc>
                <a:tc>
                  <a:txBody>
                    <a:bodyPr/>
                    <a:lstStyle/>
                    <a:p>
                      <a:pPr rtl="1"/>
                      <a:r>
                        <a:rPr lang="ar-SA" sz="2400" kern="1200" dirty="0">
                          <a:solidFill>
                            <a:srgbClr val="6C6352"/>
                          </a:solidFill>
                          <a:latin typeface="Traditional Arabic" pitchFamily="18" charset="-78"/>
                          <a:ea typeface="+mn-ea"/>
                          <a:cs typeface="Traditional Arabic" pitchFamily="18" charset="-78"/>
                        </a:rPr>
                        <a:t>كيف نوفر خدمة ما بعد البيع </a:t>
                      </a:r>
                      <a:r>
                        <a:rPr lang="ar-SA" sz="2400" kern="1200" dirty="0" err="1">
                          <a:solidFill>
                            <a:srgbClr val="6C6352"/>
                          </a:solidFill>
                          <a:latin typeface="Traditional Arabic" pitchFamily="18" charset="-78"/>
                          <a:ea typeface="+mn-ea"/>
                          <a:cs typeface="Traditional Arabic" pitchFamily="18" charset="-78"/>
                        </a:rPr>
                        <a:t>للعملاء؟</a:t>
                      </a:r>
                      <a:endParaRPr lang="ar-SA" sz="2400" kern="1200" dirty="0">
                        <a:solidFill>
                          <a:srgbClr val="6C6352"/>
                        </a:solidFill>
                        <a:latin typeface="Traditional Arabic" pitchFamily="18" charset="-78"/>
                        <a:ea typeface="+mn-ea"/>
                        <a:cs typeface="Traditional Arabic" pitchFamily="18" charset="-78"/>
                      </a:endParaRPr>
                    </a:p>
                  </a:txBody>
                  <a:tcPr marT="38100" marB="38100"/>
                </a:tc>
                <a:extLst>
                  <a:ext uri="{0D108BD9-81ED-4DB2-BD59-A6C34878D82A}">
                    <a16:rowId xmlns:a16="http://schemas.microsoft.com/office/drawing/2014/main" val="2247046499"/>
                  </a:ext>
                </a:extLst>
              </a:tr>
            </a:tbl>
          </a:graphicData>
        </a:graphic>
      </p:graphicFrame>
    </p:spTree>
    <p:extLst>
      <p:ext uri="{BB962C8B-B14F-4D97-AF65-F5344CB8AC3E}">
        <p14:creationId xmlns:p14="http://schemas.microsoft.com/office/powerpoint/2010/main" val="221190095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591854" y="7269"/>
            <a:ext cx="5441429" cy="1009651"/>
          </a:xfrm>
        </p:spPr>
        <p:txBody>
          <a:bodyPr/>
          <a:lstStyle/>
          <a:p>
            <a:pPr algn="ctr"/>
            <a:r>
              <a:rPr lang="ar-SA" dirty="0"/>
              <a:t>وسائل قنوات التوزيع</a:t>
            </a:r>
          </a:p>
        </p:txBody>
      </p:sp>
      <p:graphicFrame>
        <p:nvGraphicFramePr>
          <p:cNvPr id="9" name="عنصر نائب للمحتوى 8">
            <a:extLst>
              <a:ext uri="{FF2B5EF4-FFF2-40B4-BE49-F238E27FC236}">
                <a16:creationId xmlns:a16="http://schemas.microsoft.com/office/drawing/2014/main" id="{B785DAC4-5D6D-C8A7-67B4-212273C716A8}"/>
              </a:ext>
            </a:extLst>
          </p:cNvPr>
          <p:cNvGraphicFramePr>
            <a:graphicFrameLocks noGrp="1"/>
          </p:cNvGraphicFramePr>
          <p:nvPr>
            <p:ph idx="1"/>
            <p:extLst>
              <p:ext uri="{D42A27DB-BD31-4B8C-83A1-F6EECF244321}">
                <p14:modId xmlns:p14="http://schemas.microsoft.com/office/powerpoint/2010/main" val="1466998078"/>
              </p:ext>
            </p:extLst>
          </p:nvPr>
        </p:nvGraphicFramePr>
        <p:xfrm>
          <a:off x="2182941" y="748899"/>
          <a:ext cx="8259254" cy="5626528"/>
        </p:xfrm>
        <a:graphic>
          <a:graphicData uri="http://schemas.openxmlformats.org/drawingml/2006/table">
            <a:tbl>
              <a:tblPr rtl="1" firstRow="1" bandRow="1">
                <a:tableStyleId>{5C22544A-7EE6-4342-B048-85BDC9FD1C3A}</a:tableStyleId>
              </a:tblPr>
              <a:tblGrid>
                <a:gridCol w="4129627">
                  <a:extLst>
                    <a:ext uri="{9D8B030D-6E8A-4147-A177-3AD203B41FA5}">
                      <a16:colId xmlns:a16="http://schemas.microsoft.com/office/drawing/2014/main" val="2076447293"/>
                    </a:ext>
                  </a:extLst>
                </a:gridCol>
                <a:gridCol w="4129627">
                  <a:extLst>
                    <a:ext uri="{9D8B030D-6E8A-4147-A177-3AD203B41FA5}">
                      <a16:colId xmlns:a16="http://schemas.microsoft.com/office/drawing/2014/main" val="64560606"/>
                    </a:ext>
                  </a:extLst>
                </a:gridCol>
              </a:tblGrid>
              <a:tr h="370840">
                <a:tc>
                  <a:txBody>
                    <a:bodyPr/>
                    <a:lstStyle/>
                    <a:p>
                      <a:pPr marL="0" marR="0" algn="ctr" rtl="1">
                        <a:lnSpc>
                          <a:spcPct val="115000"/>
                        </a:lnSpc>
                        <a:spcBef>
                          <a:spcPts val="0"/>
                        </a:spcBef>
                        <a:spcAft>
                          <a:spcPts val="0"/>
                        </a:spcAft>
                      </a:pPr>
                      <a:r>
                        <a:rPr lang="ar-SA" sz="16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الوسيلة</a:t>
                      </a:r>
                      <a:endParaRPr lang="en-US" sz="16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rtl="1">
                        <a:lnSpc>
                          <a:spcPct val="115000"/>
                        </a:lnSpc>
                        <a:spcBef>
                          <a:spcPts val="0"/>
                        </a:spcBef>
                        <a:spcAft>
                          <a:spcPts val="0"/>
                        </a:spcAft>
                      </a:pPr>
                      <a:r>
                        <a:rPr lang="ar-SA" sz="1600" dirty="0">
                          <a:effectLst/>
                          <a:latin typeface="Calibri" panose="020F0502020204030204" pitchFamily="34" charset="0"/>
                          <a:ea typeface="Calibri" panose="020F0502020204030204" pitchFamily="34" charset="0"/>
                          <a:cs typeface="+mn-cs"/>
                        </a:rPr>
                        <a:t>الشرح</a:t>
                      </a:r>
                    </a:p>
                    <a:p>
                      <a:pPr marL="0" marR="0" algn="ctr" rtl="1">
                        <a:lnSpc>
                          <a:spcPct val="115000"/>
                        </a:lnSpc>
                        <a:spcBef>
                          <a:spcPts val="0"/>
                        </a:spcBef>
                        <a:spcAft>
                          <a:spcPts val="0"/>
                        </a:spcAft>
                      </a:pPr>
                      <a:endParaRPr lang="en-US" sz="1600" dirty="0">
                        <a:effectLst/>
                        <a:highlight>
                          <a:srgbClr val="FBD4B4"/>
                        </a:highligh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70992000"/>
                  </a:ext>
                </a:extLst>
              </a:tr>
              <a:tr h="370840">
                <a:tc>
                  <a:txBody>
                    <a:bodyPr/>
                    <a:lstStyle/>
                    <a:p>
                      <a:pPr marL="0" marR="0" algn="ctr" rtl="1">
                        <a:lnSpc>
                          <a:spcPct val="115000"/>
                        </a:lnSpc>
                        <a:spcBef>
                          <a:spcPts val="0"/>
                        </a:spcBef>
                        <a:spcAft>
                          <a:spcPts val="0"/>
                        </a:spcAft>
                      </a:pPr>
                      <a:r>
                        <a:rPr lang="ar-SA" sz="1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موقع الكتروني </a:t>
                      </a:r>
                      <a:r>
                        <a:rPr lang="en-US" sz="16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Website</a:t>
                      </a:r>
                    </a:p>
                  </a:txBody>
                  <a:tcPr marL="68580" marR="68580" marT="0" marB="0"/>
                </a:tc>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انشاء موقع الكتروني خاص بالمركز والترويج من خلاله</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75566376"/>
                  </a:ext>
                </a:extLst>
              </a:tr>
              <a:tr h="370840">
                <a:tc>
                  <a:txBody>
                    <a:bodyPr/>
                    <a:lstStyle/>
                    <a:p>
                      <a:pPr marL="0" marR="0" algn="ctr" rtl="1">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Arial" panose="020B0604020202020204" pitchFamily="34" charset="0"/>
                        </a:rPr>
                        <a:t>Google Ad Words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رفع ترتيبك في محرك البحث من خلال كلمات البحث التي تناسبك</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5299652"/>
                  </a:ext>
                </a:extLst>
              </a:tr>
              <a:tr h="370840">
                <a:tc>
                  <a:txBody>
                    <a:bodyPr/>
                    <a:lstStyle/>
                    <a:p>
                      <a:pPr marL="0" marR="0" algn="ctr" rtl="1">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Arial" panose="020B0604020202020204" pitchFamily="34" charset="0"/>
                        </a:rPr>
                        <a:t>Twitter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صفحة خاصة مع إعلانات لها</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95062167"/>
                  </a:ext>
                </a:extLst>
              </a:tr>
              <a:tr h="370840">
                <a:tc>
                  <a:txBody>
                    <a:bodyPr/>
                    <a:lstStyle/>
                    <a:p>
                      <a:pPr marL="0" marR="0" algn="ctr" rtl="1">
                        <a:lnSpc>
                          <a:spcPct val="115000"/>
                        </a:lnSpc>
                        <a:spcBef>
                          <a:spcPts val="0"/>
                        </a:spcBef>
                        <a:spcAft>
                          <a:spcPts val="0"/>
                        </a:spcAft>
                      </a:pPr>
                      <a:r>
                        <a:rPr lang="en-US" sz="1600" dirty="0">
                          <a:effectLst/>
                          <a:latin typeface="Times New Roman" panose="02020603050405020304" pitchFamily="18" charset="0"/>
                          <a:ea typeface="Calibri" panose="020F0502020204030204" pitchFamily="34" charset="0"/>
                          <a:cs typeface="Arial" panose="020B0604020202020204" pitchFamily="34" charset="0"/>
                        </a:rPr>
                        <a:t>Facebook</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صفحة خاصة مع إعلانات لها</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35272701"/>
                  </a:ext>
                </a:extLst>
              </a:tr>
              <a:tr h="287702">
                <a:tc>
                  <a:txBody>
                    <a:bodyPr/>
                    <a:lstStyle/>
                    <a:p>
                      <a:pPr marL="0" marR="0" algn="ctr" rtl="1">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Arial" panose="020B0604020202020204" pitchFamily="34" charset="0"/>
                        </a:rPr>
                        <a:t>Instagram</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صفحة خاصة مع صور احترافية</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99217064"/>
                  </a:ext>
                </a:extLst>
              </a:tr>
              <a:tr h="370840">
                <a:tc>
                  <a:txBody>
                    <a:bodyPr/>
                    <a:lstStyle/>
                    <a:p>
                      <a:pPr marL="0" marR="0" algn="ctr" rtl="1">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Arial" panose="020B0604020202020204" pitchFamily="34" charset="0"/>
                        </a:rPr>
                        <a:t>Snapchat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حساب خاص في سناب شات مع إعلانات له</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00260881"/>
                  </a:ext>
                </a:extLst>
              </a:tr>
              <a:tr h="370840">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اعلان عن طريق مشاهير التواصل الاجتماعي</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تصوير مقاطع إعلانية عن طريق مشاهير التواصل الاجتماعي مثل مقاطع ثابتة في سناب شات</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7208257"/>
                  </a:ext>
                </a:extLst>
              </a:tr>
              <a:tr h="370840">
                <a:tc>
                  <a:txBody>
                    <a:bodyPr/>
                    <a:lstStyle/>
                    <a:p>
                      <a:pPr marL="0" marR="0" algn="ctr" rtl="1">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Arial" panose="020B0604020202020204" pitchFamily="34" charset="0"/>
                        </a:rPr>
                        <a:t>Free App</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تطبيق مجاني لخدماتك</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65732265"/>
                  </a:ext>
                </a:extLst>
              </a:tr>
              <a:tr h="370840">
                <a:tc>
                  <a:txBody>
                    <a:bodyPr/>
                    <a:lstStyle/>
                    <a:p>
                      <a:pPr marL="0" marR="0" algn="ctr" rtl="1">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Arial" panose="020B0604020202020204" pitchFamily="34" charset="0"/>
                        </a:rPr>
                        <a:t>QR code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مسح الكتروني للعروض أو الموقع أو التطبيق</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23964193"/>
                  </a:ext>
                </a:extLst>
              </a:tr>
              <a:tr h="370840">
                <a:tc>
                  <a:txBody>
                    <a:bodyPr/>
                    <a:lstStyle/>
                    <a:p>
                      <a:pPr marL="0" marR="0" algn="ctr" rtl="1">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Arial" panose="020B0604020202020204" pitchFamily="34" charset="0"/>
                        </a:rPr>
                        <a:t>Infographic and motion graphic</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فيديو قصير بالرسوم والصور المتحركة</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91367265"/>
                  </a:ext>
                </a:extLst>
              </a:tr>
              <a:tr h="370840">
                <a:tc>
                  <a:txBody>
                    <a:bodyPr/>
                    <a:lstStyle/>
                    <a:p>
                      <a:pPr marL="0" marR="0" algn="ctr" rtl="1">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Arial" panose="020B0604020202020204" pitchFamily="34" charset="0"/>
                        </a:rPr>
                        <a:t>Blog or linkdin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مدونة لتحديث الأخبار عن المركز والعروض والخدمات</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02422967"/>
                  </a:ext>
                </a:extLst>
              </a:tr>
              <a:tr h="370840">
                <a:tc>
                  <a:txBody>
                    <a:bodyPr/>
                    <a:lstStyle/>
                    <a:p>
                      <a:pPr marL="0" marR="0" algn="ctr" rtl="1">
                        <a:lnSpc>
                          <a:spcPct val="115000"/>
                        </a:lnSpc>
                        <a:spcBef>
                          <a:spcPts val="0"/>
                        </a:spcBef>
                        <a:spcAft>
                          <a:spcPts val="0"/>
                        </a:spcAft>
                      </a:pPr>
                      <a:r>
                        <a:rPr lang="en-US" sz="1600">
                          <a:effectLst/>
                          <a:latin typeface="Times New Roman" panose="02020603050405020304" pitchFamily="18" charset="0"/>
                          <a:ea typeface="Calibri" panose="020F0502020204030204" pitchFamily="34" charset="0"/>
                          <a:cs typeface="Arial" panose="020B0604020202020204" pitchFamily="34" charset="0"/>
                        </a:rPr>
                        <a:t>SMS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رسائل نصية قصيرة توزع بالهاتف</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8830581"/>
                  </a:ext>
                </a:extLst>
              </a:tr>
              <a:tr h="370840">
                <a:tc>
                  <a:txBody>
                    <a:bodyPr/>
                    <a:lstStyle/>
                    <a:p>
                      <a:pPr marL="0" marR="0" algn="ctr" rtl="1">
                        <a:lnSpc>
                          <a:spcPct val="115000"/>
                        </a:lnSpc>
                        <a:spcBef>
                          <a:spcPts val="0"/>
                        </a:spcBef>
                        <a:spcAft>
                          <a:spcPts val="0"/>
                        </a:spcAft>
                      </a:pPr>
                      <a:r>
                        <a:rPr lang="ar-SA" sz="1600">
                          <a:effectLst/>
                          <a:latin typeface="Calibri" panose="020F0502020204030204" pitchFamily="34" charset="0"/>
                          <a:ea typeface="Calibri" panose="020F0502020204030204" pitchFamily="34" charset="0"/>
                          <a:cs typeface="Times New Roman" panose="02020603050405020304" pitchFamily="18" charset="0"/>
                        </a:rPr>
                        <a:t>رسائل عن طريق الواتس اب</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600" dirty="0">
                          <a:effectLst/>
                          <a:latin typeface="Calibri" panose="020F0502020204030204" pitchFamily="34" charset="0"/>
                          <a:ea typeface="Calibri" panose="020F0502020204030204" pitchFamily="34" charset="0"/>
                          <a:cs typeface="Times New Roman" panose="02020603050405020304" pitchFamily="18" charset="0"/>
                        </a:rPr>
                        <a:t>ارسال رسائل عن الخدمات عن طريق الواتس اب</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14850385"/>
                  </a:ext>
                </a:extLst>
              </a:tr>
            </a:tbl>
          </a:graphicData>
        </a:graphic>
      </p:graphicFrame>
    </p:spTree>
    <p:extLst>
      <p:ext uri="{BB962C8B-B14F-4D97-AF65-F5344CB8AC3E}">
        <p14:creationId xmlns:p14="http://schemas.microsoft.com/office/powerpoint/2010/main" val="184371421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591854" y="7269"/>
            <a:ext cx="6779367" cy="1009651"/>
          </a:xfrm>
        </p:spPr>
        <p:txBody>
          <a:bodyPr/>
          <a:lstStyle/>
          <a:p>
            <a:pPr algn="ctr"/>
            <a:r>
              <a:rPr lang="ar-SA" dirty="0"/>
              <a:t>وسائل قنوات التوزيع (تابع)</a:t>
            </a:r>
          </a:p>
        </p:txBody>
      </p:sp>
      <p:graphicFrame>
        <p:nvGraphicFramePr>
          <p:cNvPr id="9" name="عنصر نائب للمحتوى 8">
            <a:extLst>
              <a:ext uri="{FF2B5EF4-FFF2-40B4-BE49-F238E27FC236}">
                <a16:creationId xmlns:a16="http://schemas.microsoft.com/office/drawing/2014/main" id="{B785DAC4-5D6D-C8A7-67B4-212273C716A8}"/>
              </a:ext>
            </a:extLst>
          </p:cNvPr>
          <p:cNvGraphicFramePr>
            <a:graphicFrameLocks noGrp="1"/>
          </p:cNvGraphicFramePr>
          <p:nvPr>
            <p:ph idx="1"/>
            <p:extLst>
              <p:ext uri="{D42A27DB-BD31-4B8C-83A1-F6EECF244321}">
                <p14:modId xmlns:p14="http://schemas.microsoft.com/office/powerpoint/2010/main" val="3333109455"/>
              </p:ext>
            </p:extLst>
          </p:nvPr>
        </p:nvGraphicFramePr>
        <p:xfrm>
          <a:off x="210553" y="788415"/>
          <a:ext cx="10563726" cy="5281170"/>
        </p:xfrm>
        <a:graphic>
          <a:graphicData uri="http://schemas.openxmlformats.org/drawingml/2006/table">
            <a:tbl>
              <a:tblPr rtl="1" firstRow="1" bandRow="1">
                <a:tableStyleId>{5C22544A-7EE6-4342-B048-85BDC9FD1C3A}</a:tableStyleId>
              </a:tblPr>
              <a:tblGrid>
                <a:gridCol w="2885325">
                  <a:extLst>
                    <a:ext uri="{9D8B030D-6E8A-4147-A177-3AD203B41FA5}">
                      <a16:colId xmlns:a16="http://schemas.microsoft.com/office/drawing/2014/main" val="2076447293"/>
                    </a:ext>
                  </a:extLst>
                </a:gridCol>
                <a:gridCol w="7678401">
                  <a:extLst>
                    <a:ext uri="{9D8B030D-6E8A-4147-A177-3AD203B41FA5}">
                      <a16:colId xmlns:a16="http://schemas.microsoft.com/office/drawing/2014/main" val="64560606"/>
                    </a:ext>
                  </a:extLst>
                </a:gridCol>
              </a:tblGrid>
              <a:tr h="370840">
                <a:tc>
                  <a:txBody>
                    <a:bodyPr/>
                    <a:lstStyle/>
                    <a:p>
                      <a:pPr marL="0" marR="0" algn="ctr" rtl="1">
                        <a:lnSpc>
                          <a:spcPct val="115000"/>
                        </a:lnSpc>
                        <a:spcBef>
                          <a:spcPts val="0"/>
                        </a:spcBef>
                        <a:spcAft>
                          <a:spcPts val="0"/>
                        </a:spcAft>
                      </a:pPr>
                      <a:r>
                        <a:rPr lang="ar-SA" sz="18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الوسيلة</a:t>
                      </a:r>
                      <a:endParaRPr lang="en-US" sz="18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rtl="1">
                        <a:lnSpc>
                          <a:spcPct val="115000"/>
                        </a:lnSpc>
                        <a:spcBef>
                          <a:spcPts val="0"/>
                        </a:spcBef>
                        <a:spcAft>
                          <a:spcPts val="0"/>
                        </a:spcAft>
                      </a:pPr>
                      <a:r>
                        <a:rPr lang="ar-SA" sz="1800" dirty="0">
                          <a:effectLst/>
                          <a:latin typeface="Calibri" panose="020F0502020204030204" pitchFamily="34" charset="0"/>
                          <a:ea typeface="Calibri" panose="020F0502020204030204" pitchFamily="34" charset="0"/>
                          <a:cs typeface="+mn-cs"/>
                        </a:rPr>
                        <a:t>الشرح</a:t>
                      </a:r>
                    </a:p>
                    <a:p>
                      <a:pPr marL="0" marR="0" algn="ctr" rtl="1">
                        <a:lnSpc>
                          <a:spcPct val="115000"/>
                        </a:lnSpc>
                        <a:spcBef>
                          <a:spcPts val="0"/>
                        </a:spcBef>
                        <a:spcAft>
                          <a:spcPts val="0"/>
                        </a:spcAft>
                      </a:pPr>
                      <a:endParaRPr lang="en-US" sz="1800" dirty="0">
                        <a:effectLst/>
                        <a:highlight>
                          <a:srgbClr val="FBD4B4"/>
                        </a:highligh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70992000"/>
                  </a:ext>
                </a:extLst>
              </a:tr>
              <a:tr h="370840">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الاتصال الهاتفي</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الاتصال المباشر بالعملاء المحتملين (مع تدريب خاص للمتصلين) وتحديد عدد أدنى من الاتصالات لكل شخص لكل يوم</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75566376"/>
                  </a:ext>
                </a:extLst>
              </a:tr>
              <a:tr h="370840">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البريد الالكتروني</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توزيع النشرات الشهرية أو الأسبوعية المصورة الكاتولوجات وجداول الدورات عن طريق البريد الالكتروني</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5299652"/>
                  </a:ext>
                </a:extLst>
              </a:tr>
              <a:tr h="370840">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النشرات الاعلانية </a:t>
                      </a:r>
                      <a:r>
                        <a:rPr lang="en-US" sz="1800">
                          <a:effectLst/>
                          <a:latin typeface="Times New Roman" panose="02020603050405020304" pitchFamily="18" charset="0"/>
                          <a:ea typeface="Calibri" panose="020F0502020204030204" pitchFamily="34" charset="0"/>
                          <a:cs typeface="Arial" panose="020B0604020202020204" pitchFamily="34" charset="0"/>
                        </a:rPr>
                        <a:t>Brochures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يجب اختيار مناطق التوزيع بعناية مع توزيع أكبر كمية وبإخراج جميل وكلمات قليلة وواضحة مع وضع الأسعار</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95062167"/>
                  </a:ext>
                </a:extLst>
              </a:tr>
              <a:tr h="370840">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زيارة الجهات</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زيارات للقطاعات المختلفة حكومية وخاصة وثالثة وبتدريب خاص للبائع مع عروض خاصة ومقارنة واضحة للمنافسين</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35272701"/>
                  </a:ext>
                </a:extLst>
              </a:tr>
              <a:tr h="370840">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الدورات المجانية</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تقديم دورات مجانية وعروض خاصة واعلانات عن الخدمات خلال هذه الدورات</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99217064"/>
                  </a:ext>
                </a:extLst>
              </a:tr>
              <a:tr h="370840">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الفعاليات والمهرجانات والمؤتمرات</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المشاركة في الفعاليات المختلفة وتقديم عروض مجانية خلالها وعمل أركان (بوثات) إعلانية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00260881"/>
                  </a:ext>
                </a:extLst>
              </a:tr>
              <a:tr h="370840">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الصحف والمجلات</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الإعلانات لتقديم العروض وللبرامج التأهيلية الضخمة</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7208257"/>
                  </a:ext>
                </a:extLst>
              </a:tr>
              <a:tr h="370840">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التلفزيون</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سواء بالإعلان المباشر أو برعاية البرامج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65732265"/>
                  </a:ext>
                </a:extLst>
              </a:tr>
              <a:tr h="370840">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الاذاعة</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ما زالت الإذاعة فعالة في السيارات ولذلك من المهم اختيار ساعات الذروة للإعلان</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23964193"/>
                  </a:ext>
                </a:extLst>
              </a:tr>
              <a:tr h="370840">
                <a:tc>
                  <a:txBody>
                    <a:bodyPr/>
                    <a:lstStyle/>
                    <a:p>
                      <a:pPr marL="0" marR="0" algn="ctr" rtl="1">
                        <a:lnSpc>
                          <a:spcPct val="115000"/>
                        </a:lnSpc>
                        <a:spcBef>
                          <a:spcPts val="0"/>
                        </a:spcBef>
                        <a:spcAft>
                          <a:spcPts val="0"/>
                        </a:spcAft>
                      </a:pPr>
                      <a:r>
                        <a:rPr lang="ar-SA" sz="1800">
                          <a:effectLst/>
                          <a:latin typeface="Calibri" panose="020F0502020204030204" pitchFamily="34" charset="0"/>
                          <a:ea typeface="Calibri" panose="020F0502020204030204" pitchFamily="34" charset="0"/>
                          <a:cs typeface="Times New Roman" panose="02020603050405020304" pitchFamily="18" charset="0"/>
                        </a:rPr>
                        <a:t>إعلانات الشوارع والأسواق</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1800" dirty="0">
                          <a:effectLst/>
                          <a:latin typeface="Calibri" panose="020F0502020204030204" pitchFamily="34" charset="0"/>
                          <a:ea typeface="Calibri" panose="020F0502020204030204" pitchFamily="34" charset="0"/>
                          <a:cs typeface="Times New Roman" panose="02020603050405020304" pitchFamily="18" charset="0"/>
                        </a:rPr>
                        <a:t>سواء العملاقة أو الصغيرة والعملاقة هي الفعالة في الشوارع أما الوسط فهي فعالة في الأسواق</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91367265"/>
                  </a:ext>
                </a:extLst>
              </a:tr>
            </a:tbl>
          </a:graphicData>
        </a:graphic>
      </p:graphicFrame>
    </p:spTree>
    <p:extLst>
      <p:ext uri="{BB962C8B-B14F-4D97-AF65-F5344CB8AC3E}">
        <p14:creationId xmlns:p14="http://schemas.microsoft.com/office/powerpoint/2010/main" val="364236468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50E7D92-8D95-7B12-5B16-68441102D11B}"/>
              </a:ext>
            </a:extLst>
          </p:cNvPr>
          <p:cNvSpPr>
            <a:spLocks noGrp="1"/>
          </p:cNvSpPr>
          <p:nvPr>
            <p:ph type="title"/>
          </p:nvPr>
        </p:nvSpPr>
        <p:spPr>
          <a:xfrm>
            <a:off x="3375025" y="176211"/>
            <a:ext cx="5441429" cy="1009651"/>
          </a:xfrm>
        </p:spPr>
        <p:txBody>
          <a:bodyPr/>
          <a:lstStyle/>
          <a:p>
            <a:pPr algn="ctr"/>
            <a:r>
              <a:rPr lang="ar-SA" dirty="0"/>
              <a:t>شخصية المشروع</a:t>
            </a:r>
            <a:br>
              <a:rPr lang="ar-SA" dirty="0"/>
            </a:br>
            <a:r>
              <a:rPr lang="en-US" dirty="0"/>
              <a:t>Project personality</a:t>
            </a:r>
            <a:endParaRPr lang="ar-SA" dirty="0"/>
          </a:p>
        </p:txBody>
      </p:sp>
      <p:sp>
        <p:nvSpPr>
          <p:cNvPr id="3" name="عنصر نائب للمحتوى 2">
            <a:extLst>
              <a:ext uri="{FF2B5EF4-FFF2-40B4-BE49-F238E27FC236}">
                <a16:creationId xmlns:a16="http://schemas.microsoft.com/office/drawing/2014/main" id="{F267076C-CC22-AB38-49FD-1185777A7581}"/>
              </a:ext>
            </a:extLst>
          </p:cNvPr>
          <p:cNvSpPr>
            <a:spLocks noGrp="1"/>
          </p:cNvSpPr>
          <p:nvPr>
            <p:ph idx="1"/>
          </p:nvPr>
        </p:nvSpPr>
        <p:spPr>
          <a:xfrm>
            <a:off x="3375025" y="1830972"/>
            <a:ext cx="8608428" cy="3509963"/>
          </a:xfrm>
        </p:spPr>
        <p:txBody>
          <a:bodyPr>
            <a:normAutofit/>
          </a:bodyPr>
          <a:lstStyle/>
          <a:p>
            <a:r>
              <a:rPr lang="ar-SA" dirty="0"/>
              <a:t>لو كان المشروع شخصا:</a:t>
            </a:r>
          </a:p>
          <a:p>
            <a:r>
              <a:rPr lang="ar-SA" dirty="0"/>
              <a:t>كيف نريد للمشروع أن يكون؟</a:t>
            </a:r>
          </a:p>
          <a:p>
            <a:r>
              <a:rPr lang="ar-SA" dirty="0"/>
              <a:t>كيف ستكون علاقته مع الناس؟</a:t>
            </a:r>
          </a:p>
          <a:p>
            <a:r>
              <a:rPr lang="ar-SA" dirty="0"/>
              <a:t>كيف يتحدث ويتواصل؟</a:t>
            </a:r>
          </a:p>
          <a:p>
            <a:r>
              <a:rPr lang="ar-SA" dirty="0"/>
              <a:t>كيف سيكون سلوكه وتصرفاته مع الأخرين؟</a:t>
            </a:r>
          </a:p>
          <a:p>
            <a:endParaRPr lang="ar-SA" dirty="0"/>
          </a:p>
        </p:txBody>
      </p:sp>
    </p:spTree>
    <p:extLst>
      <p:ext uri="{BB962C8B-B14F-4D97-AF65-F5344CB8AC3E}">
        <p14:creationId xmlns:p14="http://schemas.microsoft.com/office/powerpoint/2010/main" val="147774697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15A1AAFB-3EA3-CA94-14DE-F7707D183D40}"/>
              </a:ext>
            </a:extLst>
          </p:cNvPr>
          <p:cNvPicPr>
            <a:picLocks noChangeAspect="1"/>
          </p:cNvPicPr>
          <p:nvPr/>
        </p:nvPicPr>
        <p:blipFill>
          <a:blip r:embed="rId2"/>
          <a:stretch>
            <a:fillRect/>
          </a:stretch>
        </p:blipFill>
        <p:spPr>
          <a:xfrm>
            <a:off x="2361876" y="752624"/>
            <a:ext cx="8262008" cy="5352752"/>
          </a:xfrm>
          <a:prstGeom prst="rect">
            <a:avLst/>
          </a:prstGeom>
        </p:spPr>
      </p:pic>
    </p:spTree>
    <p:extLst>
      <p:ext uri="{BB962C8B-B14F-4D97-AF65-F5344CB8AC3E}">
        <p14:creationId xmlns:p14="http://schemas.microsoft.com/office/powerpoint/2010/main" val="186104993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FFD6AF81-B8AB-7D0D-2138-BE4197EFB60C}"/>
              </a:ext>
            </a:extLst>
          </p:cNvPr>
          <p:cNvPicPr>
            <a:picLocks noChangeAspect="1"/>
          </p:cNvPicPr>
          <p:nvPr/>
        </p:nvPicPr>
        <p:blipFill>
          <a:blip r:embed="rId2"/>
          <a:stretch>
            <a:fillRect/>
          </a:stretch>
        </p:blipFill>
        <p:spPr>
          <a:xfrm>
            <a:off x="2622884" y="797484"/>
            <a:ext cx="7995086" cy="5194242"/>
          </a:xfrm>
          <a:prstGeom prst="rect">
            <a:avLst/>
          </a:prstGeom>
        </p:spPr>
      </p:pic>
    </p:spTree>
    <p:extLst>
      <p:ext uri="{BB962C8B-B14F-4D97-AF65-F5344CB8AC3E}">
        <p14:creationId xmlns:p14="http://schemas.microsoft.com/office/powerpoint/2010/main" val="386071672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nvPr>
        </p:nvGraphicFramePr>
        <p:xfrm>
          <a:off x="1775523" y="404665"/>
          <a:ext cx="8712966" cy="5681175"/>
        </p:xfrm>
        <a:graphic>
          <a:graphicData uri="http://schemas.openxmlformats.org/drawingml/2006/table">
            <a:tbl>
              <a:tblPr rtl="1" firstRow="1" bandRow="1">
                <a:tableStyleId>{5C22544A-7EE6-4342-B048-85BDC9FD1C3A}</a:tableStyleId>
              </a:tblPr>
              <a:tblGrid>
                <a:gridCol w="1452161">
                  <a:extLst>
                    <a:ext uri="{9D8B030D-6E8A-4147-A177-3AD203B41FA5}">
                      <a16:colId xmlns:a16="http://schemas.microsoft.com/office/drawing/2014/main" val="20000"/>
                    </a:ext>
                  </a:extLst>
                </a:gridCol>
                <a:gridCol w="1452161">
                  <a:extLst>
                    <a:ext uri="{9D8B030D-6E8A-4147-A177-3AD203B41FA5}">
                      <a16:colId xmlns:a16="http://schemas.microsoft.com/office/drawing/2014/main" val="20001"/>
                    </a:ext>
                  </a:extLst>
                </a:gridCol>
                <a:gridCol w="1452161">
                  <a:extLst>
                    <a:ext uri="{9D8B030D-6E8A-4147-A177-3AD203B41FA5}">
                      <a16:colId xmlns:a16="http://schemas.microsoft.com/office/drawing/2014/main" val="20002"/>
                    </a:ext>
                  </a:extLst>
                </a:gridCol>
                <a:gridCol w="1452161">
                  <a:extLst>
                    <a:ext uri="{9D8B030D-6E8A-4147-A177-3AD203B41FA5}">
                      <a16:colId xmlns:a16="http://schemas.microsoft.com/office/drawing/2014/main" val="20003"/>
                    </a:ext>
                  </a:extLst>
                </a:gridCol>
                <a:gridCol w="1452161">
                  <a:extLst>
                    <a:ext uri="{9D8B030D-6E8A-4147-A177-3AD203B41FA5}">
                      <a16:colId xmlns:a16="http://schemas.microsoft.com/office/drawing/2014/main" val="20004"/>
                    </a:ext>
                  </a:extLst>
                </a:gridCol>
                <a:gridCol w="1452161">
                  <a:extLst>
                    <a:ext uri="{9D8B030D-6E8A-4147-A177-3AD203B41FA5}">
                      <a16:colId xmlns:a16="http://schemas.microsoft.com/office/drawing/2014/main" val="20005"/>
                    </a:ext>
                  </a:extLst>
                </a:gridCol>
              </a:tblGrid>
              <a:tr h="469678">
                <a:tc>
                  <a:txBody>
                    <a:bodyPr/>
                    <a:lstStyle/>
                    <a:p>
                      <a:pPr algn="ctr" rtl="1"/>
                      <a:r>
                        <a:rPr lang="ar-SA" sz="2400" b="1" dirty="0">
                          <a:solidFill>
                            <a:schemeClr val="tx1"/>
                          </a:solidFill>
                        </a:rPr>
                        <a:t>المستكشفة</a:t>
                      </a:r>
                    </a:p>
                  </a:txBody>
                  <a:tcPr>
                    <a:solidFill>
                      <a:srgbClr val="FFFFCC"/>
                    </a:solidFill>
                  </a:tcPr>
                </a:tc>
                <a:tc>
                  <a:txBody>
                    <a:bodyPr/>
                    <a:lstStyle/>
                    <a:p>
                      <a:pPr algn="ctr" rtl="1"/>
                      <a:r>
                        <a:rPr lang="ar-SA" sz="2400" b="1" dirty="0">
                          <a:solidFill>
                            <a:schemeClr val="tx1"/>
                          </a:solidFill>
                        </a:rPr>
                        <a:t>المبدعة</a:t>
                      </a:r>
                    </a:p>
                  </a:txBody>
                  <a:tcPr>
                    <a:solidFill>
                      <a:srgbClr val="FFFFCC"/>
                    </a:solidFill>
                  </a:tcPr>
                </a:tc>
                <a:tc>
                  <a:txBody>
                    <a:bodyPr/>
                    <a:lstStyle/>
                    <a:p>
                      <a:pPr algn="ctr" rtl="1"/>
                      <a:r>
                        <a:rPr lang="ar-SA" sz="2400" b="1" dirty="0">
                          <a:solidFill>
                            <a:schemeClr val="tx1"/>
                          </a:solidFill>
                        </a:rPr>
                        <a:t>البطلة</a:t>
                      </a:r>
                    </a:p>
                  </a:txBody>
                  <a:tcPr>
                    <a:solidFill>
                      <a:srgbClr val="FFFFCC"/>
                    </a:solidFill>
                  </a:tcPr>
                </a:tc>
                <a:tc>
                  <a:txBody>
                    <a:bodyPr/>
                    <a:lstStyle/>
                    <a:p>
                      <a:pPr algn="ctr" rtl="1"/>
                      <a:r>
                        <a:rPr lang="ar-SA" sz="2400" b="1" dirty="0">
                          <a:solidFill>
                            <a:schemeClr val="tx1"/>
                          </a:solidFill>
                        </a:rPr>
                        <a:t>الساحرة</a:t>
                      </a:r>
                    </a:p>
                  </a:txBody>
                  <a:tcPr>
                    <a:solidFill>
                      <a:srgbClr val="FFFFCC"/>
                    </a:solidFill>
                  </a:tcPr>
                </a:tc>
                <a:tc>
                  <a:txBody>
                    <a:bodyPr/>
                    <a:lstStyle/>
                    <a:p>
                      <a:pPr algn="ctr" rtl="1"/>
                      <a:r>
                        <a:rPr lang="ar-SA" sz="2400" b="1" dirty="0">
                          <a:solidFill>
                            <a:schemeClr val="tx1"/>
                          </a:solidFill>
                        </a:rPr>
                        <a:t>الحكيمة</a:t>
                      </a:r>
                    </a:p>
                  </a:txBody>
                  <a:tcPr>
                    <a:solidFill>
                      <a:srgbClr val="FFFFCC"/>
                    </a:solidFill>
                  </a:tcPr>
                </a:tc>
                <a:tc>
                  <a:txBody>
                    <a:bodyPr/>
                    <a:lstStyle/>
                    <a:p>
                      <a:pPr algn="ctr" rtl="1"/>
                      <a:r>
                        <a:rPr lang="ar-SA" sz="2400" b="1" dirty="0">
                          <a:solidFill>
                            <a:schemeClr val="tx1"/>
                          </a:solidFill>
                        </a:rPr>
                        <a:t>الحاكمة</a:t>
                      </a:r>
                    </a:p>
                  </a:txBody>
                  <a:tcPr>
                    <a:solidFill>
                      <a:srgbClr val="FFFFCC"/>
                    </a:solidFill>
                  </a:tcPr>
                </a:tc>
                <a:extLst>
                  <a:ext uri="{0D108BD9-81ED-4DB2-BD59-A6C34878D82A}">
                    <a16:rowId xmlns:a16="http://schemas.microsoft.com/office/drawing/2014/main" val="10000"/>
                  </a:ext>
                </a:extLst>
              </a:tr>
              <a:tr h="2200410">
                <a:tc>
                  <a:txBody>
                    <a:bodyPr/>
                    <a:lstStyle/>
                    <a:p>
                      <a:pPr algn="ctr" rtl="1"/>
                      <a:endParaRPr lang="ar-SA" sz="1800" dirty="0"/>
                    </a:p>
                    <a:p>
                      <a:pPr algn="ctr" rtl="1"/>
                      <a:endParaRPr lang="ar-SA" sz="1800" dirty="0"/>
                    </a:p>
                    <a:p>
                      <a:pPr algn="ctr" rtl="1"/>
                      <a:endParaRPr lang="ar-SA" sz="1800" dirty="0"/>
                    </a:p>
                    <a:p>
                      <a:pPr algn="ctr" rtl="1"/>
                      <a:endParaRPr lang="ar-SA" sz="1800" dirty="0"/>
                    </a:p>
                    <a:p>
                      <a:pPr algn="ctr" rtl="1"/>
                      <a:endParaRPr lang="ar-SA" sz="1800" dirty="0"/>
                    </a:p>
                    <a:p>
                      <a:pPr algn="ctr" rtl="1"/>
                      <a:endParaRPr lang="ar-SA" sz="1800" dirty="0"/>
                    </a:p>
                  </a:txBody>
                  <a:tcPr/>
                </a:tc>
                <a:tc>
                  <a:txBody>
                    <a:bodyPr/>
                    <a:lstStyle/>
                    <a:p>
                      <a:pPr algn="ctr" rtl="1"/>
                      <a:endParaRPr lang="ar-SA" sz="1800" dirty="0"/>
                    </a:p>
                  </a:txBody>
                  <a:tcPr/>
                </a:tc>
                <a:tc>
                  <a:txBody>
                    <a:bodyPr/>
                    <a:lstStyle/>
                    <a:p>
                      <a:pPr algn="ctr" rtl="1"/>
                      <a:endParaRPr lang="ar-SA" sz="1800" b="1" dirty="0"/>
                    </a:p>
                  </a:txBody>
                  <a:tcPr/>
                </a:tc>
                <a:tc>
                  <a:txBody>
                    <a:bodyPr/>
                    <a:lstStyle/>
                    <a:p>
                      <a:pPr algn="ctr" rtl="1"/>
                      <a:endParaRPr lang="ar-SA" sz="1800" dirty="0"/>
                    </a:p>
                  </a:txBody>
                  <a:tcPr/>
                </a:tc>
                <a:tc>
                  <a:txBody>
                    <a:bodyPr/>
                    <a:lstStyle/>
                    <a:p>
                      <a:pPr algn="ctr" rtl="1"/>
                      <a:endParaRPr lang="ar-SA" sz="1800" dirty="0"/>
                    </a:p>
                  </a:txBody>
                  <a:tcPr/>
                </a:tc>
                <a:tc>
                  <a:txBody>
                    <a:bodyPr/>
                    <a:lstStyle/>
                    <a:p>
                      <a:pPr algn="ctr" rtl="1"/>
                      <a:endParaRPr lang="ar-SA" sz="1800" dirty="0"/>
                    </a:p>
                  </a:txBody>
                  <a:tcPr/>
                </a:tc>
                <a:extLst>
                  <a:ext uri="{0D108BD9-81ED-4DB2-BD59-A6C34878D82A}">
                    <a16:rowId xmlns:a16="http://schemas.microsoft.com/office/drawing/2014/main" val="10001"/>
                  </a:ext>
                </a:extLst>
              </a:tr>
              <a:tr h="810677">
                <a:tc>
                  <a:txBody>
                    <a:bodyPr/>
                    <a:lstStyle/>
                    <a:p>
                      <a:pPr algn="ctr" rtl="1"/>
                      <a:r>
                        <a:rPr lang="ar-SA" sz="2200" b="1" dirty="0"/>
                        <a:t>البريئة اللطيفة</a:t>
                      </a:r>
                    </a:p>
                  </a:txBody>
                  <a:tcPr>
                    <a:solidFill>
                      <a:srgbClr val="FFFFCC"/>
                    </a:solidFill>
                  </a:tcPr>
                </a:tc>
                <a:tc>
                  <a:txBody>
                    <a:bodyPr/>
                    <a:lstStyle/>
                    <a:p>
                      <a:pPr algn="ctr" rtl="1"/>
                      <a:r>
                        <a:rPr lang="ar-SA" sz="2200" b="1" dirty="0"/>
                        <a:t>العادية الاجتماعية</a:t>
                      </a:r>
                    </a:p>
                  </a:txBody>
                  <a:tcPr>
                    <a:solidFill>
                      <a:srgbClr val="FFFFCC"/>
                    </a:solidFill>
                  </a:tcPr>
                </a:tc>
                <a:tc>
                  <a:txBody>
                    <a:bodyPr/>
                    <a:lstStyle/>
                    <a:p>
                      <a:pPr algn="ctr" rtl="1"/>
                      <a:r>
                        <a:rPr lang="ar-SA" sz="2200" b="1" dirty="0"/>
                        <a:t>الراعية</a:t>
                      </a:r>
                    </a:p>
                  </a:txBody>
                  <a:tcPr>
                    <a:solidFill>
                      <a:srgbClr val="FFFFCC"/>
                    </a:solidFill>
                  </a:tcPr>
                </a:tc>
                <a:tc>
                  <a:txBody>
                    <a:bodyPr/>
                    <a:lstStyle/>
                    <a:p>
                      <a:pPr algn="ctr" rtl="1"/>
                      <a:r>
                        <a:rPr lang="ar-SA" sz="2200" b="1" dirty="0"/>
                        <a:t>العاطفية المحبة</a:t>
                      </a:r>
                    </a:p>
                  </a:txBody>
                  <a:tcPr>
                    <a:solidFill>
                      <a:srgbClr val="FFFFCC"/>
                    </a:solidFill>
                  </a:tcPr>
                </a:tc>
                <a:tc>
                  <a:txBody>
                    <a:bodyPr/>
                    <a:lstStyle/>
                    <a:p>
                      <a:pPr algn="ctr" rtl="1"/>
                      <a:r>
                        <a:rPr lang="ar-SA" sz="2200" b="1" dirty="0"/>
                        <a:t>المرحة</a:t>
                      </a:r>
                    </a:p>
                  </a:txBody>
                  <a:tcPr>
                    <a:solidFill>
                      <a:srgbClr val="FFFFCC"/>
                    </a:solidFill>
                  </a:tcPr>
                </a:tc>
                <a:tc>
                  <a:txBody>
                    <a:bodyPr/>
                    <a:lstStyle/>
                    <a:p>
                      <a:pPr algn="ctr" rtl="1"/>
                      <a:r>
                        <a:rPr lang="ar-SA" sz="2200" b="1" dirty="0"/>
                        <a:t>المتحررة المتمردة</a:t>
                      </a:r>
                    </a:p>
                  </a:txBody>
                  <a:tcPr>
                    <a:solidFill>
                      <a:srgbClr val="FFFFCC"/>
                    </a:solidFill>
                  </a:tcPr>
                </a:tc>
                <a:extLst>
                  <a:ext uri="{0D108BD9-81ED-4DB2-BD59-A6C34878D82A}">
                    <a16:rowId xmlns:a16="http://schemas.microsoft.com/office/drawing/2014/main" val="10002"/>
                  </a:ext>
                </a:extLst>
              </a:tr>
              <a:tr h="2200410">
                <a:tc>
                  <a:txBody>
                    <a:bodyPr/>
                    <a:lstStyle/>
                    <a:p>
                      <a:pPr rtl="1"/>
                      <a:endParaRPr lang="ar-SA" sz="1800" dirty="0"/>
                    </a:p>
                    <a:p>
                      <a:pPr rtl="1"/>
                      <a:endParaRPr lang="ar-SA" sz="1800" dirty="0"/>
                    </a:p>
                    <a:p>
                      <a:pPr rtl="1"/>
                      <a:endParaRPr lang="ar-SA" sz="1800" dirty="0"/>
                    </a:p>
                    <a:p>
                      <a:pPr rtl="1"/>
                      <a:endParaRPr lang="ar-SA" sz="1800" dirty="0"/>
                    </a:p>
                    <a:p>
                      <a:pPr rtl="1"/>
                      <a:endParaRPr lang="ar-SA" sz="1800" dirty="0"/>
                    </a:p>
                    <a:p>
                      <a:pPr rtl="1"/>
                      <a:endParaRPr lang="ar-SA" sz="1800" dirty="0"/>
                    </a:p>
                  </a:txBody>
                  <a:tcPr/>
                </a:tc>
                <a:tc>
                  <a:txBody>
                    <a:bodyPr/>
                    <a:lstStyle/>
                    <a:p>
                      <a:pPr rtl="1"/>
                      <a:endParaRPr lang="ar-SA" sz="1800" dirty="0"/>
                    </a:p>
                  </a:txBody>
                  <a:tcPr/>
                </a:tc>
                <a:tc>
                  <a:txBody>
                    <a:bodyPr/>
                    <a:lstStyle/>
                    <a:p>
                      <a:pPr rtl="1"/>
                      <a:endParaRPr lang="ar-SA" sz="1800" dirty="0"/>
                    </a:p>
                  </a:txBody>
                  <a:tcPr/>
                </a:tc>
                <a:tc>
                  <a:txBody>
                    <a:bodyPr/>
                    <a:lstStyle/>
                    <a:p>
                      <a:pPr rtl="1"/>
                      <a:endParaRPr lang="ar-SA" sz="1800" dirty="0"/>
                    </a:p>
                  </a:txBody>
                  <a:tcPr/>
                </a:tc>
                <a:tc>
                  <a:txBody>
                    <a:bodyPr/>
                    <a:lstStyle/>
                    <a:p>
                      <a:pPr rtl="1"/>
                      <a:endParaRPr lang="ar-SA" sz="1800" dirty="0"/>
                    </a:p>
                  </a:txBody>
                  <a:tcPr/>
                </a:tc>
                <a:tc>
                  <a:txBody>
                    <a:bodyPr/>
                    <a:lstStyle/>
                    <a:p>
                      <a:pPr rtl="1"/>
                      <a:endParaRPr lang="ar-SA" sz="1800" dirty="0"/>
                    </a:p>
                  </a:txBody>
                  <a:tcPr/>
                </a:tc>
                <a:extLst>
                  <a:ext uri="{0D108BD9-81ED-4DB2-BD59-A6C34878D82A}">
                    <a16:rowId xmlns:a16="http://schemas.microsoft.com/office/drawing/2014/main" val="10003"/>
                  </a:ext>
                </a:extLst>
              </a:tr>
            </a:tbl>
          </a:graphicData>
        </a:graphic>
      </p:graphicFrame>
      <p:pic>
        <p:nvPicPr>
          <p:cNvPr id="5" name="صورة 4" descr="Jeep.png"/>
          <p:cNvPicPr>
            <a:picLocks noChangeAspect="1"/>
          </p:cNvPicPr>
          <p:nvPr/>
        </p:nvPicPr>
        <p:blipFill>
          <a:blip r:embed="rId2" cstate="print"/>
          <a:stretch>
            <a:fillRect/>
          </a:stretch>
        </p:blipFill>
        <p:spPr>
          <a:xfrm>
            <a:off x="9192344" y="1196752"/>
            <a:ext cx="1071562" cy="1368152"/>
          </a:xfrm>
          <a:prstGeom prst="rect">
            <a:avLst/>
          </a:prstGeom>
        </p:spPr>
      </p:pic>
      <p:pic>
        <p:nvPicPr>
          <p:cNvPr id="6" name="صورة 5" descr="LEGO.png"/>
          <p:cNvPicPr>
            <a:picLocks noChangeAspect="1"/>
          </p:cNvPicPr>
          <p:nvPr/>
        </p:nvPicPr>
        <p:blipFill>
          <a:blip r:embed="rId3" cstate="print"/>
          <a:stretch>
            <a:fillRect/>
          </a:stretch>
        </p:blipFill>
        <p:spPr>
          <a:xfrm>
            <a:off x="7896201" y="1268760"/>
            <a:ext cx="999554" cy="1359595"/>
          </a:xfrm>
          <a:prstGeom prst="rect">
            <a:avLst/>
          </a:prstGeom>
        </p:spPr>
      </p:pic>
      <p:pic>
        <p:nvPicPr>
          <p:cNvPr id="7" name="صورة 6" descr="NIKE.jpg"/>
          <p:cNvPicPr>
            <a:picLocks noChangeAspect="1"/>
          </p:cNvPicPr>
          <p:nvPr/>
        </p:nvPicPr>
        <p:blipFill>
          <a:blip r:embed="rId4" cstate="print"/>
          <a:stretch>
            <a:fillRect/>
          </a:stretch>
        </p:blipFill>
        <p:spPr>
          <a:xfrm>
            <a:off x="6528048" y="1268761"/>
            <a:ext cx="918592" cy="1368152"/>
          </a:xfrm>
          <a:prstGeom prst="rect">
            <a:avLst/>
          </a:prstGeom>
        </p:spPr>
      </p:pic>
      <p:pic>
        <p:nvPicPr>
          <p:cNvPr id="8" name="صورة 7" descr="DISNEY.jpg"/>
          <p:cNvPicPr>
            <a:picLocks noChangeAspect="1"/>
          </p:cNvPicPr>
          <p:nvPr/>
        </p:nvPicPr>
        <p:blipFill>
          <a:blip r:embed="rId5" cstate="print"/>
          <a:stretch>
            <a:fillRect/>
          </a:stretch>
        </p:blipFill>
        <p:spPr>
          <a:xfrm>
            <a:off x="4943873" y="1268760"/>
            <a:ext cx="936106" cy="1371600"/>
          </a:xfrm>
          <a:prstGeom prst="rect">
            <a:avLst/>
          </a:prstGeom>
        </p:spPr>
      </p:pic>
      <p:pic>
        <p:nvPicPr>
          <p:cNvPr id="9" name="صورة 8" descr="NATIONAL GEO.jpeg"/>
          <p:cNvPicPr>
            <a:picLocks noChangeAspect="1"/>
          </p:cNvPicPr>
          <p:nvPr/>
        </p:nvPicPr>
        <p:blipFill>
          <a:blip r:embed="rId6" cstate="print"/>
          <a:stretch>
            <a:fillRect/>
          </a:stretch>
        </p:blipFill>
        <p:spPr>
          <a:xfrm>
            <a:off x="3359697" y="1340769"/>
            <a:ext cx="1224136" cy="1224136"/>
          </a:xfrm>
          <a:prstGeom prst="rect">
            <a:avLst/>
          </a:prstGeom>
        </p:spPr>
      </p:pic>
      <p:pic>
        <p:nvPicPr>
          <p:cNvPr id="10" name="صورة 9" descr="MERCEDES.jpg"/>
          <p:cNvPicPr>
            <a:picLocks noChangeAspect="1"/>
          </p:cNvPicPr>
          <p:nvPr/>
        </p:nvPicPr>
        <p:blipFill>
          <a:blip r:embed="rId7" cstate="print"/>
          <a:stretch>
            <a:fillRect/>
          </a:stretch>
        </p:blipFill>
        <p:spPr>
          <a:xfrm>
            <a:off x="1991544" y="1340769"/>
            <a:ext cx="1139380" cy="1192336"/>
          </a:xfrm>
          <a:prstGeom prst="rect">
            <a:avLst/>
          </a:prstGeom>
        </p:spPr>
      </p:pic>
      <p:pic>
        <p:nvPicPr>
          <p:cNvPr id="11" name="صورة 10" descr="MAC.jpeg"/>
          <p:cNvPicPr>
            <a:picLocks noChangeAspect="1"/>
          </p:cNvPicPr>
          <p:nvPr/>
        </p:nvPicPr>
        <p:blipFill>
          <a:blip r:embed="rId8" cstate="print"/>
          <a:stretch>
            <a:fillRect/>
          </a:stretch>
        </p:blipFill>
        <p:spPr>
          <a:xfrm>
            <a:off x="9192345" y="4293096"/>
            <a:ext cx="1152128" cy="1296144"/>
          </a:xfrm>
          <a:prstGeom prst="rect">
            <a:avLst/>
          </a:prstGeom>
        </p:spPr>
      </p:pic>
      <p:pic>
        <p:nvPicPr>
          <p:cNvPr id="12" name="صورة 11" descr="IKEA.png"/>
          <p:cNvPicPr>
            <a:picLocks noChangeAspect="1"/>
          </p:cNvPicPr>
          <p:nvPr/>
        </p:nvPicPr>
        <p:blipFill>
          <a:blip r:embed="rId9" cstate="print"/>
          <a:stretch>
            <a:fillRect/>
          </a:stretch>
        </p:blipFill>
        <p:spPr>
          <a:xfrm>
            <a:off x="7752185" y="4293097"/>
            <a:ext cx="1197298" cy="1466850"/>
          </a:xfrm>
          <a:prstGeom prst="rect">
            <a:avLst/>
          </a:prstGeom>
        </p:spPr>
      </p:pic>
      <p:pic>
        <p:nvPicPr>
          <p:cNvPr id="13" name="صورة 12" descr="1024px-JohnsonandJohnsonLogo.svg.png"/>
          <p:cNvPicPr>
            <a:picLocks noChangeAspect="1"/>
          </p:cNvPicPr>
          <p:nvPr/>
        </p:nvPicPr>
        <p:blipFill>
          <a:blip r:embed="rId10" cstate="print"/>
          <a:stretch>
            <a:fillRect/>
          </a:stretch>
        </p:blipFill>
        <p:spPr>
          <a:xfrm>
            <a:off x="6266854" y="4149080"/>
            <a:ext cx="1197299" cy="1741289"/>
          </a:xfrm>
          <a:prstGeom prst="rect">
            <a:avLst/>
          </a:prstGeom>
        </p:spPr>
      </p:pic>
      <p:pic>
        <p:nvPicPr>
          <p:cNvPr id="14" name="صورة 13" descr="2000px-Victoria's_Secret.svg.png"/>
          <p:cNvPicPr>
            <a:picLocks noChangeAspect="1"/>
          </p:cNvPicPr>
          <p:nvPr/>
        </p:nvPicPr>
        <p:blipFill>
          <a:blip r:embed="rId11" cstate="print"/>
          <a:stretch>
            <a:fillRect/>
          </a:stretch>
        </p:blipFill>
        <p:spPr>
          <a:xfrm>
            <a:off x="4943872" y="4221088"/>
            <a:ext cx="1080120" cy="1584176"/>
          </a:xfrm>
          <a:prstGeom prst="rect">
            <a:avLst/>
          </a:prstGeom>
        </p:spPr>
      </p:pic>
      <p:pic>
        <p:nvPicPr>
          <p:cNvPr id="15" name="صورة 14" descr="PEPSI.jpg"/>
          <p:cNvPicPr>
            <a:picLocks noChangeAspect="1"/>
          </p:cNvPicPr>
          <p:nvPr/>
        </p:nvPicPr>
        <p:blipFill>
          <a:blip r:embed="rId12" cstate="print"/>
          <a:stretch>
            <a:fillRect/>
          </a:stretch>
        </p:blipFill>
        <p:spPr>
          <a:xfrm>
            <a:off x="3431705" y="4365104"/>
            <a:ext cx="1152130" cy="1266826"/>
          </a:xfrm>
          <a:prstGeom prst="rect">
            <a:avLst/>
          </a:prstGeom>
        </p:spPr>
      </p:pic>
      <p:pic>
        <p:nvPicPr>
          <p:cNvPr id="16" name="صورة 15" descr="VIRGIN.png"/>
          <p:cNvPicPr>
            <a:picLocks noChangeAspect="1"/>
          </p:cNvPicPr>
          <p:nvPr/>
        </p:nvPicPr>
        <p:blipFill>
          <a:blip r:embed="rId13" cstate="print"/>
          <a:stretch>
            <a:fillRect/>
          </a:stretch>
        </p:blipFill>
        <p:spPr>
          <a:xfrm>
            <a:off x="1991544" y="4365105"/>
            <a:ext cx="1143571" cy="1143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72B1AC6-0E44-A282-D101-94F3BB3593E4}"/>
              </a:ext>
            </a:extLst>
          </p:cNvPr>
          <p:cNvPicPr>
            <a:picLocks noChangeAspect="1"/>
          </p:cNvPicPr>
          <p:nvPr/>
        </p:nvPicPr>
        <p:blipFill>
          <a:blip r:embed="rId2"/>
          <a:stretch>
            <a:fillRect/>
          </a:stretch>
        </p:blipFill>
        <p:spPr>
          <a:xfrm>
            <a:off x="2648412" y="264695"/>
            <a:ext cx="7289671" cy="5807150"/>
          </a:xfrm>
          <a:prstGeom prst="rect">
            <a:avLst/>
          </a:prstGeom>
        </p:spPr>
      </p:pic>
    </p:spTree>
    <p:extLst>
      <p:ext uri="{BB962C8B-B14F-4D97-AF65-F5344CB8AC3E}">
        <p14:creationId xmlns:p14="http://schemas.microsoft.com/office/powerpoint/2010/main" val="23905491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F1F8C2A-BD9B-40BA-956D-6E808CE86848}"/>
              </a:ext>
            </a:extLst>
          </p:cNvPr>
          <p:cNvSpPr>
            <a:spLocks noGrp="1"/>
          </p:cNvSpPr>
          <p:nvPr>
            <p:ph idx="1"/>
          </p:nvPr>
        </p:nvSpPr>
        <p:spPr>
          <a:xfrm>
            <a:off x="4488872" y="3664060"/>
            <a:ext cx="6948055" cy="706060"/>
          </a:xfrm>
        </p:spPr>
        <p:txBody>
          <a:bodyPr/>
          <a:lstStyle/>
          <a:p>
            <a:r>
              <a:rPr lang="ar-SA" dirty="0"/>
              <a:t>التمويل وإدارة المال</a:t>
            </a:r>
          </a:p>
        </p:txBody>
      </p:sp>
      <p:pic>
        <p:nvPicPr>
          <p:cNvPr id="6" name="صورة 5">
            <a:extLst>
              <a:ext uri="{FF2B5EF4-FFF2-40B4-BE49-F238E27FC236}">
                <a16:creationId xmlns:a16="http://schemas.microsoft.com/office/drawing/2014/main" id="{D5CF8AE8-FFE5-42CF-950F-4D48C4EB673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863" y="2512177"/>
            <a:ext cx="3411940" cy="3200400"/>
          </a:xfrm>
          <a:prstGeom prst="rect">
            <a:avLst/>
          </a:prstGeom>
        </p:spPr>
      </p:pic>
      <p:sp>
        <p:nvSpPr>
          <p:cNvPr id="9" name="مربع نص 8">
            <a:extLst>
              <a:ext uri="{FF2B5EF4-FFF2-40B4-BE49-F238E27FC236}">
                <a16:creationId xmlns:a16="http://schemas.microsoft.com/office/drawing/2014/main" id="{B632215E-9594-4582-8D0E-14D1728584B9}"/>
              </a:ext>
            </a:extLst>
          </p:cNvPr>
          <p:cNvSpPr txBox="1"/>
          <p:nvPr/>
        </p:nvSpPr>
        <p:spPr>
          <a:xfrm>
            <a:off x="4067803" y="776091"/>
            <a:ext cx="6097978" cy="523220"/>
          </a:xfrm>
          <a:prstGeom prst="rect">
            <a:avLst/>
          </a:prstGeom>
          <a:noFill/>
        </p:spPr>
        <p:txBody>
          <a:bodyPr wrap="square">
            <a:spAutoFit/>
          </a:bodyPr>
          <a:lstStyle/>
          <a:p>
            <a:pPr algn="ctr"/>
            <a:r>
              <a:rPr lang="ar-SA" sz="2800" dirty="0">
                <a:solidFill>
                  <a:schemeClr val="bg1"/>
                </a:solidFill>
                <a:latin typeface="TS Safaa" panose="00000500000000000000" pitchFamily="50" charset="-78"/>
                <a:cs typeface="TS Safaa" panose="00000500000000000000" pitchFamily="50" charset="-78"/>
              </a:rPr>
              <a:t>المحور السابع</a:t>
            </a:r>
          </a:p>
        </p:txBody>
      </p:sp>
    </p:spTree>
    <p:extLst>
      <p:ext uri="{BB962C8B-B14F-4D97-AF65-F5344CB8AC3E}">
        <p14:creationId xmlns:p14="http://schemas.microsoft.com/office/powerpoint/2010/main" val="243107597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مصادر رأس المال</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1876927"/>
            <a:ext cx="11200149" cy="4246062"/>
          </a:xfrm>
        </p:spPr>
        <p:txBody>
          <a:bodyPr>
            <a:normAutofit/>
          </a:bodyPr>
          <a:lstStyle/>
          <a:p>
            <a:r>
              <a:rPr lang="ar-SA" dirty="0">
                <a:latin typeface="Gill Sans MT" pitchFamily="34" charset="0"/>
                <a:cs typeface="GE SS Two Medium" pitchFamily="18" charset="-78"/>
              </a:rPr>
              <a:t>لبالاضافة الى المبلغ الذي تستطيع أنت توفيره فهناك 3 أنواع من مصادر رأس المال وهي:</a:t>
            </a:r>
          </a:p>
          <a:p>
            <a:r>
              <a:rPr lang="ar-SA" dirty="0">
                <a:latin typeface="Gill Sans MT" pitchFamily="34" charset="0"/>
                <a:cs typeface="GE SS Two Medium" pitchFamily="18" charset="-78"/>
              </a:rPr>
              <a:t>القروض: ويمكن ارجاعها مع أرباح أو بدون أرباح (قرض حسن) ويكون مصدرها عادة من البنوك أو الشركات الاستثمارية أو الجهات الحكومية وجهات دعم المشروعات الصغيرة أو الجمعيات الخيرية أو الأهل والأصدقاء</a:t>
            </a:r>
          </a:p>
          <a:p>
            <a:r>
              <a:rPr lang="ar-SA" dirty="0">
                <a:latin typeface="Gill Sans MT" pitchFamily="34" charset="0"/>
                <a:cs typeface="GE SS Two Medium" pitchFamily="18" charset="-78"/>
              </a:rPr>
              <a:t>المستثمرون: وعادة سيأخذون نسبة من ملكية المشروع</a:t>
            </a:r>
          </a:p>
          <a:p>
            <a:r>
              <a:rPr lang="ar-SA" dirty="0">
                <a:latin typeface="Gill Sans MT" pitchFamily="34" charset="0"/>
                <a:cs typeface="GE SS Two Medium" pitchFamily="18" charset="-78"/>
              </a:rPr>
              <a:t>المنح: على شكل دعم مجاني أو جوائز تقدمها الجهات الحكومية أو المنظمات العالمية</a:t>
            </a:r>
          </a:p>
        </p:txBody>
      </p:sp>
    </p:spTree>
    <p:extLst>
      <p:ext uri="{BB962C8B-B14F-4D97-AF65-F5344CB8AC3E}">
        <p14:creationId xmlns:p14="http://schemas.microsoft.com/office/powerpoint/2010/main" val="90931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تعريف الريادي</a:t>
            </a:r>
            <a:br>
              <a:rPr lang="ar-SA" sz="3200" dirty="0">
                <a:latin typeface="Gill Sans MT" pitchFamily="34" charset="0"/>
                <a:cs typeface="GE SS Two Medium" pitchFamily="18" charset="-78"/>
              </a:rPr>
            </a:b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286992" y="1912381"/>
            <a:ext cx="7905008" cy="4120284"/>
          </a:xfrm>
        </p:spPr>
        <p:txBody>
          <a:bodyPr>
            <a:normAutofit/>
          </a:bodyPr>
          <a:lstStyle/>
          <a:p>
            <a:r>
              <a:rPr lang="ar-SA" dirty="0">
                <a:latin typeface="Gill Sans MT" pitchFamily="34" charset="0"/>
                <a:cs typeface="GE SS Two Medium" pitchFamily="18" charset="-78"/>
              </a:rPr>
              <a:t>إنّ معنى كلمة ريادي في اللغة العربية، هو أوَّل مَنْ ينطلق في مشروعٍ ما، ويُمهد الطريق أمام الآخرين بهذه الانطلاقة.</a:t>
            </a:r>
          </a:p>
          <a:p>
            <a:r>
              <a:rPr lang="ar-SA" dirty="0">
                <a:latin typeface="Gill Sans MT" pitchFamily="34" charset="0"/>
                <a:cs typeface="GE SS Two Medium" pitchFamily="18" charset="-78"/>
              </a:rPr>
              <a:t>    فيما تُعرّف كلمة ريادي اصطلاحاً: الشخص المُبادر إلى الفكرة الخلاّقة، وهو السبّاق إلى تخطيط مشروع يقوم على أفكار مُبتكرة وجديدة، ثم تنفيذه بمخاطرةٍ عالية.</a:t>
            </a:r>
          </a:p>
          <a:p>
            <a:endParaRPr lang="ar-SA" dirty="0">
              <a:latin typeface="Gill Sans MT" pitchFamily="34" charset="0"/>
              <a:cs typeface="GE SS Two Medium" pitchFamily="18" charset="-78"/>
            </a:endParaRPr>
          </a:p>
          <a:p>
            <a:endParaRPr lang="ar-SA" dirty="0"/>
          </a:p>
        </p:txBody>
      </p:sp>
      <p:pic>
        <p:nvPicPr>
          <p:cNvPr id="4" name="صورة 3">
            <a:extLst>
              <a:ext uri="{FF2B5EF4-FFF2-40B4-BE49-F238E27FC236}">
                <a16:creationId xmlns:a16="http://schemas.microsoft.com/office/drawing/2014/main" id="{830FF602-DE5F-A4B3-A47A-6911A7B7F992}"/>
              </a:ext>
            </a:extLst>
          </p:cNvPr>
          <p:cNvPicPr>
            <a:picLocks noChangeAspect="1"/>
          </p:cNvPicPr>
          <p:nvPr/>
        </p:nvPicPr>
        <p:blipFill>
          <a:blip r:embed="rId2"/>
          <a:stretch>
            <a:fillRect/>
          </a:stretch>
        </p:blipFill>
        <p:spPr>
          <a:xfrm>
            <a:off x="-321983" y="1800204"/>
            <a:ext cx="4608975" cy="4017612"/>
          </a:xfrm>
          <a:prstGeom prst="rect">
            <a:avLst/>
          </a:prstGeom>
        </p:spPr>
      </p:pic>
    </p:spTree>
    <p:extLst>
      <p:ext uri="{BB962C8B-B14F-4D97-AF65-F5344CB8AC3E}">
        <p14:creationId xmlns:p14="http://schemas.microsoft.com/office/powerpoint/2010/main" val="6329318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مصادر دعم المشاريع الريادية بالمملكة</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902369" y="1515980"/>
            <a:ext cx="11200149" cy="4246062"/>
          </a:xfrm>
        </p:spPr>
        <p:txBody>
          <a:bodyPr>
            <a:normAutofit lnSpcReduction="10000"/>
          </a:bodyPr>
          <a:lstStyle/>
          <a:p>
            <a:r>
              <a:rPr lang="ar-SA" dirty="0">
                <a:latin typeface="Gill Sans MT" pitchFamily="34" charset="0"/>
                <a:cs typeface="GE SS Two Medium" pitchFamily="18" charset="-78"/>
              </a:rPr>
              <a:t>الهيئة العامة للمنشآت الصغيرة والمتوسطة "منشآت" </a:t>
            </a:r>
          </a:p>
          <a:p>
            <a:r>
              <a:rPr lang="ar-SA" dirty="0">
                <a:latin typeface="Gill Sans MT" pitchFamily="34" charset="0"/>
                <a:cs typeface="GE SS Two Medium" pitchFamily="18" charset="-78"/>
              </a:rPr>
              <a:t>بنك التنمية الاجتماعية</a:t>
            </a:r>
          </a:p>
          <a:p>
            <a:r>
              <a:rPr lang="ar-SA" dirty="0">
                <a:latin typeface="Gill Sans MT" pitchFamily="34" charset="0"/>
                <a:cs typeface="GE SS Two Medium" pitchFamily="18" charset="-78"/>
              </a:rPr>
              <a:t>باب رزق جميل</a:t>
            </a:r>
          </a:p>
          <a:p>
            <a:r>
              <a:rPr lang="ar-SA" dirty="0">
                <a:latin typeface="Gill Sans MT" pitchFamily="34" charset="0"/>
                <a:cs typeface="GE SS Two Medium" pitchFamily="18" charset="-78"/>
              </a:rPr>
              <a:t>صندوق ديم المناهل</a:t>
            </a:r>
          </a:p>
          <a:p>
            <a:r>
              <a:rPr lang="ar-SA" dirty="0">
                <a:latin typeface="Gill Sans MT" pitchFamily="34" charset="0"/>
                <a:cs typeface="GE SS Two Medium" pitchFamily="18" charset="-78"/>
              </a:rPr>
              <a:t>صندوق المئوية</a:t>
            </a:r>
          </a:p>
          <a:p>
            <a:r>
              <a:rPr lang="ar-SA" dirty="0">
                <a:latin typeface="Gill Sans MT" pitchFamily="34" charset="0"/>
                <a:cs typeface="GE SS Two Medium" pitchFamily="18" charset="-78"/>
              </a:rPr>
              <a:t>صندوق التنمية الصناعية السعودي</a:t>
            </a:r>
          </a:p>
          <a:p>
            <a:r>
              <a:rPr lang="ar-SA" dirty="0">
                <a:latin typeface="Gill Sans MT" pitchFamily="34" charset="0"/>
                <a:cs typeface="GE SS Two Medium" pitchFamily="18" charset="-78"/>
              </a:rPr>
              <a:t>صندوق التنمية الزراعي</a:t>
            </a:r>
          </a:p>
          <a:p>
            <a:r>
              <a:rPr lang="ar-SA" dirty="0">
                <a:latin typeface="Gill Sans MT" pitchFamily="34" charset="0"/>
                <a:cs typeface="GE SS Two Medium" pitchFamily="18" charset="-78"/>
              </a:rPr>
              <a:t>بعض البنوك مثل الأهلي والجزيرة والرياض والبريطاني</a:t>
            </a:r>
          </a:p>
          <a:p>
            <a:r>
              <a:rPr lang="ar-SA" dirty="0">
                <a:latin typeface="Gill Sans MT" pitchFamily="34" charset="0"/>
                <a:cs typeface="GE SS Two Medium" pitchFamily="18" charset="-78"/>
              </a:rPr>
              <a:t>حاضنات الأعمال</a:t>
            </a: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408193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الميزانية المبدئية</a:t>
            </a:r>
          </a:p>
        </p:txBody>
      </p:sp>
      <p:graphicFrame>
        <p:nvGraphicFramePr>
          <p:cNvPr id="4" name="عنصر نائب للمحتوى 3">
            <a:extLst>
              <a:ext uri="{FF2B5EF4-FFF2-40B4-BE49-F238E27FC236}">
                <a16:creationId xmlns:a16="http://schemas.microsoft.com/office/drawing/2014/main" id="{A0DAC789-6339-9BFA-58DA-805C870D17E4}"/>
              </a:ext>
            </a:extLst>
          </p:cNvPr>
          <p:cNvGraphicFramePr>
            <a:graphicFrameLocks noGrp="1"/>
          </p:cNvGraphicFramePr>
          <p:nvPr>
            <p:ph idx="1"/>
            <p:extLst>
              <p:ext uri="{D42A27DB-BD31-4B8C-83A1-F6EECF244321}">
                <p14:modId xmlns:p14="http://schemas.microsoft.com/office/powerpoint/2010/main" val="3976097983"/>
              </p:ext>
            </p:extLst>
          </p:nvPr>
        </p:nvGraphicFramePr>
        <p:xfrm>
          <a:off x="1985212" y="1867067"/>
          <a:ext cx="8157410" cy="4052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856898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الميزانية المبدئية</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902369" y="1515980"/>
            <a:ext cx="11200149" cy="4246062"/>
          </a:xfrm>
        </p:spPr>
        <p:txBody>
          <a:bodyPr>
            <a:normAutofit/>
          </a:bodyPr>
          <a:lstStyle/>
          <a:p>
            <a:r>
              <a:rPr lang="ar-SA" dirty="0">
                <a:latin typeface="Gill Sans MT" pitchFamily="34" charset="0"/>
                <a:cs typeface="GE SS Two Medium" pitchFamily="18" charset="-78"/>
              </a:rPr>
              <a:t>لكي تدير المنظمة أعمالها لابد لها من تقدير المصاريف المتوقعة للسنة القادمة وكذلك الإيرادات وبناء على ذلك تقدير الأرباح أو الخسائر المتوقعة وهذا باختصار ما نسميه الميزانية المبدئية</a:t>
            </a: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19960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المصاريف التشغيلية</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902369" y="1515980"/>
            <a:ext cx="11200149" cy="4246062"/>
          </a:xfrm>
        </p:spPr>
        <p:txBody>
          <a:bodyPr>
            <a:normAutofit fontScale="92500" lnSpcReduction="20000"/>
          </a:bodyPr>
          <a:lstStyle/>
          <a:p>
            <a:r>
              <a:rPr lang="ar-SA" dirty="0">
                <a:latin typeface="Gill Sans MT" pitchFamily="34" charset="0"/>
                <a:cs typeface="GE SS Two Medium" pitchFamily="18" charset="-78"/>
              </a:rPr>
              <a:t>وهي المصاريف التي يجب دفعها مهما كانت حجم المبيعات أو الإيرادات وهي لا تتغير ولذلك تسمى المصاريف الثابتة</a:t>
            </a:r>
          </a:p>
          <a:p>
            <a:r>
              <a:rPr lang="ar-SA" dirty="0">
                <a:latin typeface="Gill Sans MT" pitchFamily="34" charset="0"/>
                <a:cs typeface="GE SS Two Medium" pitchFamily="18" charset="-78"/>
              </a:rPr>
              <a:t>يمكن للمصاريف الثابتة أن تتغير عند التوسع مثل فتح فرع جديد</a:t>
            </a:r>
          </a:p>
          <a:p>
            <a:r>
              <a:rPr lang="ar-SA" dirty="0">
                <a:latin typeface="Gill Sans MT" pitchFamily="34" charset="0"/>
                <a:cs typeface="GE SS Two Medium" pitchFamily="18" charset="-78"/>
              </a:rPr>
              <a:t>ومن أمثلة المصاريف التشغيلية الثابتة:</a:t>
            </a:r>
          </a:p>
          <a:p>
            <a:r>
              <a:rPr lang="ar-SA" dirty="0">
                <a:latin typeface="Gill Sans MT" pitchFamily="34" charset="0"/>
                <a:cs typeface="GE SS Two Medium" pitchFamily="18" charset="-78"/>
              </a:rPr>
              <a:t>الرواتب </a:t>
            </a:r>
            <a:r>
              <a:rPr lang="ar-SA" dirty="0" err="1">
                <a:latin typeface="Gill Sans MT" pitchFamily="34" charset="0"/>
                <a:cs typeface="GE SS Two Medium" pitchFamily="18" charset="-78"/>
              </a:rPr>
              <a:t>والمكافأت</a:t>
            </a:r>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ايجار المكان</a:t>
            </a:r>
          </a:p>
          <a:p>
            <a:r>
              <a:rPr lang="ar-SA" dirty="0">
                <a:latin typeface="Gill Sans MT" pitchFamily="34" charset="0"/>
                <a:cs typeface="GE SS Two Medium" pitchFamily="18" charset="-78"/>
              </a:rPr>
              <a:t>فواتير الكهرباء والماء والنظافة والخدمات التابعة للمكان</a:t>
            </a:r>
          </a:p>
          <a:p>
            <a:r>
              <a:rPr lang="ar-SA" dirty="0">
                <a:latin typeface="Gill Sans MT" pitchFamily="34" charset="0"/>
                <a:cs typeface="GE SS Two Medium" pitchFamily="18" charset="-78"/>
              </a:rPr>
              <a:t>الهواتف والانترنت وتوابعها</a:t>
            </a:r>
          </a:p>
          <a:p>
            <a:r>
              <a:rPr lang="ar-SA" dirty="0">
                <a:latin typeface="Gill Sans MT" pitchFamily="34" charset="0"/>
                <a:cs typeface="GE SS Two Medium" pitchFamily="18" charset="-78"/>
              </a:rPr>
              <a:t>التأمين ضد الحريق والسرقة وغيره</a:t>
            </a:r>
          </a:p>
          <a:p>
            <a:r>
              <a:rPr lang="ar-SA" dirty="0">
                <a:latin typeface="Gill Sans MT" pitchFamily="34" charset="0"/>
                <a:cs typeface="GE SS Two Medium" pitchFamily="18" charset="-78"/>
              </a:rPr>
              <a:t>رسوم تجديد رخصة المحل واقامات العمالة</a:t>
            </a: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420381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تكلفة الإنتاج والخدمة (المصاريف المتغيرة)</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902369" y="1515980"/>
            <a:ext cx="11200149" cy="4246062"/>
          </a:xfrm>
        </p:spPr>
        <p:txBody>
          <a:bodyPr>
            <a:normAutofit/>
          </a:bodyPr>
          <a:lstStyle/>
          <a:p>
            <a:r>
              <a:rPr lang="ar-SA" dirty="0">
                <a:latin typeface="Gill Sans MT" pitchFamily="34" charset="0"/>
                <a:cs typeface="GE SS Two Medium" pitchFamily="18" charset="-78"/>
              </a:rPr>
              <a:t>هذا هو النوع الرئيسي الثاني من المصاريف ويتعلق بتكلفة كل وحدة (حبة) من الإنتاج أو الخدمة</a:t>
            </a:r>
          </a:p>
          <a:p>
            <a:r>
              <a:rPr lang="ar-SA" dirty="0">
                <a:latin typeface="Gill Sans MT" pitchFamily="34" charset="0"/>
                <a:cs typeface="GE SS Two Medium" pitchFamily="18" charset="-78"/>
              </a:rPr>
              <a:t>فمثلاً لو أردنا تصنيع أقلام حبر فبالإضافة الى المصاريف التشغيلية الثابتة (الرواتب والايجارات) فهناك مصاريف تتعلق بتكلفة المواد الخام التي سنشتريها والأجهزة التي سنستعملها والشحن والتسويق وغيرها</a:t>
            </a:r>
          </a:p>
          <a:p>
            <a:r>
              <a:rPr lang="ar-SA" dirty="0">
                <a:latin typeface="Gill Sans MT" pitchFamily="34" charset="0"/>
                <a:cs typeface="GE SS Two Medium" pitchFamily="18" charset="-78"/>
              </a:rPr>
              <a:t> ويتم تقدير التكلفة بثلاث مستويات (متحفظ ووسط ومتفائل)</a:t>
            </a: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398374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الايرادات</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70022" y="1913022"/>
            <a:ext cx="11200149" cy="4246062"/>
          </a:xfrm>
        </p:spPr>
        <p:txBody>
          <a:bodyPr>
            <a:normAutofit/>
          </a:bodyPr>
          <a:lstStyle/>
          <a:p>
            <a:r>
              <a:rPr lang="ar-SA" dirty="0">
                <a:latin typeface="Gill Sans MT" pitchFamily="34" charset="0"/>
                <a:cs typeface="GE SS Two Medium" pitchFamily="18" charset="-78"/>
              </a:rPr>
              <a:t>وتعتمد الإيرادات اعتماداً كبيراً على حجم المبيعات وعلى التسعير</a:t>
            </a:r>
          </a:p>
          <a:p>
            <a:r>
              <a:rPr lang="ar-SA" dirty="0">
                <a:latin typeface="Gill Sans MT" pitchFamily="34" charset="0"/>
                <a:cs typeface="GE SS Two Medium" pitchFamily="18" charset="-78"/>
              </a:rPr>
              <a:t>ويتم تقدير الإيرادات بثلاث مستويات (متحفظ ووسط ومتفائل)</a:t>
            </a: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8647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التسعير</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70022" y="1913022"/>
            <a:ext cx="11200149" cy="4246062"/>
          </a:xfrm>
        </p:spPr>
        <p:txBody>
          <a:bodyPr>
            <a:normAutofit/>
          </a:bodyPr>
          <a:lstStyle/>
          <a:p>
            <a:r>
              <a:rPr lang="ar-SA" dirty="0">
                <a:latin typeface="Gill Sans MT" pitchFamily="34" charset="0"/>
                <a:cs typeface="GE SS Two Medium" pitchFamily="18" charset="-78"/>
              </a:rPr>
              <a:t>التسعير الخاطئ هو السبب الأكبر في فشل المشاريع وخسارتها</a:t>
            </a:r>
          </a:p>
          <a:p>
            <a:r>
              <a:rPr lang="ar-SA" dirty="0">
                <a:latin typeface="Gill Sans MT" pitchFamily="34" charset="0"/>
                <a:cs typeface="GE SS Two Medium" pitchFamily="18" charset="-78"/>
              </a:rPr>
              <a:t>معادلة التسعير الرئيسية تقوم على ثلاثة أركان وهي:</a:t>
            </a:r>
          </a:p>
          <a:p>
            <a:pPr>
              <a:buFontTx/>
              <a:buChar char="-"/>
            </a:pPr>
            <a:r>
              <a:rPr lang="ar-SA" dirty="0">
                <a:latin typeface="Gill Sans MT" pitchFamily="34" charset="0"/>
                <a:cs typeface="GE SS Two Medium" pitchFamily="18" charset="-78"/>
              </a:rPr>
              <a:t>حساب التكلفة: التكاليف المباشرة (التكلفة المباشرة لكل وحدة مثل تكلفة طباعة وتغليف الكتاب) والتكاليف غير المباشرة (الرواتب والايجارات والفواتير)</a:t>
            </a:r>
          </a:p>
          <a:p>
            <a:pPr>
              <a:buFontTx/>
              <a:buChar char="-"/>
            </a:pPr>
            <a:r>
              <a:rPr lang="ar-SA" dirty="0">
                <a:latin typeface="Gill Sans MT" pitchFamily="34" charset="0"/>
                <a:cs typeface="GE SS Two Medium" pitchFamily="18" charset="-78"/>
              </a:rPr>
              <a:t>تقدير الايراد: مثل مجموع التكاليف المباشرة وغير المباشرة للوحدة ضرب 2 أو أكثر </a:t>
            </a:r>
          </a:p>
          <a:p>
            <a:pPr>
              <a:buFontTx/>
              <a:buChar char="-"/>
            </a:pPr>
            <a:r>
              <a:rPr lang="ar-SA" dirty="0">
                <a:latin typeface="Gill Sans MT" pitchFamily="34" charset="0"/>
                <a:cs typeface="GE SS Two Medium" pitchFamily="18" charset="-78"/>
              </a:rPr>
              <a:t>استراتيجيات التسعير مثل السعر المنخفض أو المتوسط أو العالي بناء على جودة الخدمة وتكلفتها وأسعار المنافسين وتفرد وتميز المنتج</a:t>
            </a:r>
          </a:p>
          <a:p>
            <a:pPr>
              <a:buFontTx/>
              <a:buChar char="-"/>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139649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الأصول</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70022" y="1913022"/>
            <a:ext cx="11200149" cy="4246062"/>
          </a:xfrm>
        </p:spPr>
        <p:txBody>
          <a:bodyPr>
            <a:normAutofit/>
          </a:bodyPr>
          <a:lstStyle/>
          <a:p>
            <a:r>
              <a:rPr lang="ar-SA" dirty="0">
                <a:latin typeface="Gill Sans MT" pitchFamily="34" charset="0"/>
                <a:cs typeface="GE SS Two Medium" pitchFamily="18" charset="-78"/>
              </a:rPr>
              <a:t>الأصول هي مجموع الأصول قصيرة المدى مع الاستثمارات طويلة المدى مع أي أصول ثابتة أخرى</a:t>
            </a:r>
          </a:p>
          <a:p>
            <a:pPr>
              <a:buFontTx/>
              <a:buChar char="-"/>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19708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3375024" y="2613025"/>
            <a:ext cx="8690305" cy="3509963"/>
          </a:xfrm>
        </p:spPr>
        <p:txBody>
          <a:bodyPr/>
          <a:lstStyle/>
          <a:p>
            <a:r>
              <a:rPr lang="ar-SA" sz="2800" dirty="0">
                <a:latin typeface="Gill Sans MT" pitchFamily="34" charset="0"/>
                <a:cs typeface="GE SS Two Medium" pitchFamily="18" charset="-78"/>
              </a:rPr>
              <a:t>ما هي الأمثلة على الأصول في المنظمات؟</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87230054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أمثلة الأصول</a:t>
            </a:r>
          </a:p>
        </p:txBody>
      </p:sp>
      <p:graphicFrame>
        <p:nvGraphicFramePr>
          <p:cNvPr id="6" name="عنصر نائب للمحتوى 5">
            <a:extLst>
              <a:ext uri="{FF2B5EF4-FFF2-40B4-BE49-F238E27FC236}">
                <a16:creationId xmlns:a16="http://schemas.microsoft.com/office/drawing/2014/main" id="{3BB3C667-16E2-4D16-E984-908F9466439A}"/>
              </a:ext>
            </a:extLst>
          </p:cNvPr>
          <p:cNvGraphicFramePr>
            <a:graphicFrameLocks noGrp="1"/>
          </p:cNvGraphicFramePr>
          <p:nvPr>
            <p:ph idx="1"/>
            <p:extLst>
              <p:ext uri="{D42A27DB-BD31-4B8C-83A1-F6EECF244321}">
                <p14:modId xmlns:p14="http://schemas.microsoft.com/office/powerpoint/2010/main" val="3351855134"/>
              </p:ext>
            </p:extLst>
          </p:nvPr>
        </p:nvGraphicFramePr>
        <p:xfrm>
          <a:off x="1395664" y="2210870"/>
          <a:ext cx="9827628" cy="3479800"/>
        </p:xfrm>
        <a:graphic>
          <a:graphicData uri="http://schemas.openxmlformats.org/drawingml/2006/table">
            <a:tbl>
              <a:tblPr rtl="1" firstRow="1" bandRow="1">
                <a:tableStyleId>{5C22544A-7EE6-4342-B048-85BDC9FD1C3A}</a:tableStyleId>
              </a:tblPr>
              <a:tblGrid>
                <a:gridCol w="2594317">
                  <a:extLst>
                    <a:ext uri="{9D8B030D-6E8A-4147-A177-3AD203B41FA5}">
                      <a16:colId xmlns:a16="http://schemas.microsoft.com/office/drawing/2014/main" val="3908379990"/>
                    </a:ext>
                  </a:extLst>
                </a:gridCol>
                <a:gridCol w="3957435">
                  <a:extLst>
                    <a:ext uri="{9D8B030D-6E8A-4147-A177-3AD203B41FA5}">
                      <a16:colId xmlns:a16="http://schemas.microsoft.com/office/drawing/2014/main" val="2327096560"/>
                    </a:ext>
                  </a:extLst>
                </a:gridCol>
                <a:gridCol w="3275876">
                  <a:extLst>
                    <a:ext uri="{9D8B030D-6E8A-4147-A177-3AD203B41FA5}">
                      <a16:colId xmlns:a16="http://schemas.microsoft.com/office/drawing/2014/main" val="4036584668"/>
                    </a:ext>
                  </a:extLst>
                </a:gridCol>
              </a:tblGrid>
              <a:tr h="370840">
                <a:tc>
                  <a:txBody>
                    <a:bodyPr/>
                    <a:lstStyle/>
                    <a:p>
                      <a:pPr rtl="1"/>
                      <a:r>
                        <a:rPr lang="ar-SA" dirty="0"/>
                        <a:t>نوع الأصول</a:t>
                      </a:r>
                    </a:p>
                  </a:txBody>
                  <a:tcPr/>
                </a:tc>
                <a:tc>
                  <a:txBody>
                    <a:bodyPr/>
                    <a:lstStyle/>
                    <a:p>
                      <a:pPr rtl="1"/>
                      <a:r>
                        <a:rPr lang="ar-SA" dirty="0"/>
                        <a:t>الشرح</a:t>
                      </a:r>
                    </a:p>
                  </a:txBody>
                  <a:tcPr/>
                </a:tc>
                <a:tc>
                  <a:txBody>
                    <a:bodyPr/>
                    <a:lstStyle/>
                    <a:p>
                      <a:pPr rtl="1"/>
                      <a:r>
                        <a:rPr lang="ar-SA" dirty="0"/>
                        <a:t>أمثلة</a:t>
                      </a:r>
                    </a:p>
                  </a:txBody>
                  <a:tcPr/>
                </a:tc>
                <a:extLst>
                  <a:ext uri="{0D108BD9-81ED-4DB2-BD59-A6C34878D82A}">
                    <a16:rowId xmlns:a16="http://schemas.microsoft.com/office/drawing/2014/main" val="2291901917"/>
                  </a:ext>
                </a:extLst>
              </a:tr>
              <a:tr h="370840">
                <a:tc>
                  <a:txBody>
                    <a:bodyPr/>
                    <a:lstStyle/>
                    <a:p>
                      <a:pPr algn="ctr" rtl="1"/>
                      <a:r>
                        <a:rPr lang="ar-SA" dirty="0"/>
                        <a:t>أصول قصيرة المدى</a:t>
                      </a:r>
                    </a:p>
                  </a:txBody>
                  <a:tcPr/>
                </a:tc>
                <a:tc>
                  <a:txBody>
                    <a:bodyPr/>
                    <a:lstStyle/>
                    <a:p>
                      <a:pPr algn="ctr" rtl="1"/>
                      <a:r>
                        <a:rPr lang="ar-SA" dirty="0"/>
                        <a:t>أية ممتلكات يمكن تحويلها الى نقد خلال سنة</a:t>
                      </a:r>
                    </a:p>
                  </a:txBody>
                  <a:tcPr/>
                </a:tc>
                <a:tc>
                  <a:txBody>
                    <a:bodyPr/>
                    <a:lstStyle/>
                    <a:p>
                      <a:pPr algn="ctr" rtl="1"/>
                      <a:r>
                        <a:rPr lang="ar-SA" dirty="0"/>
                        <a:t>النقد في الصندوق أو البنك والمنتجات المعدة للبيع في المخازن والديون التي لنا</a:t>
                      </a:r>
                    </a:p>
                  </a:txBody>
                  <a:tcPr/>
                </a:tc>
                <a:extLst>
                  <a:ext uri="{0D108BD9-81ED-4DB2-BD59-A6C34878D82A}">
                    <a16:rowId xmlns:a16="http://schemas.microsoft.com/office/drawing/2014/main" val="2308786166"/>
                  </a:ext>
                </a:extLst>
              </a:tr>
              <a:tr h="370840">
                <a:tc>
                  <a:txBody>
                    <a:bodyPr/>
                    <a:lstStyle/>
                    <a:p>
                      <a:pPr algn="ctr" rtl="1"/>
                      <a:r>
                        <a:rPr lang="ar-SA" dirty="0"/>
                        <a:t>استثمارات طويلة المدى</a:t>
                      </a:r>
                    </a:p>
                  </a:txBody>
                  <a:tcPr/>
                </a:tc>
                <a:tc>
                  <a:txBody>
                    <a:bodyPr/>
                    <a:lstStyle/>
                    <a:p>
                      <a:pPr algn="ctr" rtl="1"/>
                      <a:r>
                        <a:rPr lang="ar-SA" dirty="0"/>
                        <a:t>أية ممتلكات هدفها تحقيق أرباح (خارج مجال عملنا)</a:t>
                      </a:r>
                    </a:p>
                  </a:txBody>
                  <a:tcPr/>
                </a:tc>
                <a:tc>
                  <a:txBody>
                    <a:bodyPr/>
                    <a:lstStyle/>
                    <a:p>
                      <a:pPr algn="ctr" rtl="1"/>
                      <a:r>
                        <a:rPr lang="ar-SA" dirty="0"/>
                        <a:t>الأسهم التي نملكها والأراضي والعقارات التي نهدف لبيعها والأموال المخصصة </a:t>
                      </a:r>
                      <a:r>
                        <a:rPr lang="ar-SA" dirty="0" err="1"/>
                        <a:t>للاسثمارات</a:t>
                      </a:r>
                      <a:endParaRPr lang="ar-SA" dirty="0"/>
                    </a:p>
                  </a:txBody>
                  <a:tcPr/>
                </a:tc>
                <a:extLst>
                  <a:ext uri="{0D108BD9-81ED-4DB2-BD59-A6C34878D82A}">
                    <a16:rowId xmlns:a16="http://schemas.microsoft.com/office/drawing/2014/main" val="2516234069"/>
                  </a:ext>
                </a:extLst>
              </a:tr>
              <a:tr h="370840">
                <a:tc>
                  <a:txBody>
                    <a:bodyPr/>
                    <a:lstStyle/>
                    <a:p>
                      <a:pPr algn="ctr" rtl="1"/>
                      <a:r>
                        <a:rPr lang="ar-SA" dirty="0"/>
                        <a:t>أصول ثابتة</a:t>
                      </a:r>
                    </a:p>
                  </a:txBody>
                  <a:tcPr/>
                </a:tc>
                <a:tc>
                  <a:txBody>
                    <a:bodyPr/>
                    <a:lstStyle/>
                    <a:p>
                      <a:pPr algn="ctr" rtl="1"/>
                      <a:r>
                        <a:rPr lang="ar-SA" dirty="0"/>
                        <a:t>أية ممتلكات يمكن تحويلها الى نقد خلال أكثر من سنة</a:t>
                      </a:r>
                    </a:p>
                  </a:txBody>
                  <a:tcPr/>
                </a:tc>
                <a:tc>
                  <a:txBody>
                    <a:bodyPr/>
                    <a:lstStyle/>
                    <a:p>
                      <a:pPr algn="ctr" rtl="1"/>
                      <a:r>
                        <a:rPr lang="ar-SA" dirty="0"/>
                        <a:t>أصول ملموسة (أراضي, سيارات, أجهزة نستخدمها في عملنا) وأصول غير ملموسة (الهوية والملكية الفكرية والسمعة)</a:t>
                      </a:r>
                    </a:p>
                  </a:txBody>
                  <a:tcPr/>
                </a:tc>
                <a:extLst>
                  <a:ext uri="{0D108BD9-81ED-4DB2-BD59-A6C34878D82A}">
                    <a16:rowId xmlns:a16="http://schemas.microsoft.com/office/drawing/2014/main" val="1618850265"/>
                  </a:ext>
                </a:extLst>
              </a:tr>
              <a:tr h="370840">
                <a:tc>
                  <a:txBody>
                    <a:bodyPr/>
                    <a:lstStyle/>
                    <a:p>
                      <a:pPr algn="ctr" rtl="1"/>
                      <a:r>
                        <a:rPr lang="ar-SA" dirty="0"/>
                        <a:t>أخرى</a:t>
                      </a:r>
                    </a:p>
                  </a:txBody>
                  <a:tcPr/>
                </a:tc>
                <a:tc>
                  <a:txBody>
                    <a:bodyPr/>
                    <a:lstStyle/>
                    <a:p>
                      <a:pPr algn="ctr" rtl="1"/>
                      <a:r>
                        <a:rPr lang="ar-SA" dirty="0"/>
                        <a:t>أية أمور لا تندرج أعلاه</a:t>
                      </a:r>
                    </a:p>
                  </a:txBody>
                  <a:tcPr/>
                </a:tc>
                <a:tc>
                  <a:txBody>
                    <a:bodyPr/>
                    <a:lstStyle/>
                    <a:p>
                      <a:pPr algn="ctr" rtl="1"/>
                      <a:r>
                        <a:rPr lang="ar-SA" dirty="0"/>
                        <a:t>العربون المبلغ المدفوع مقدماً على الايجار ويمكن استرداده أخر المدة</a:t>
                      </a:r>
                    </a:p>
                  </a:txBody>
                  <a:tcPr/>
                </a:tc>
                <a:extLst>
                  <a:ext uri="{0D108BD9-81ED-4DB2-BD59-A6C34878D82A}">
                    <a16:rowId xmlns:a16="http://schemas.microsoft.com/office/drawing/2014/main" val="713745741"/>
                  </a:ext>
                </a:extLst>
              </a:tr>
            </a:tbl>
          </a:graphicData>
        </a:graphic>
      </p:graphicFrame>
    </p:spTree>
    <p:extLst>
      <p:ext uri="{BB962C8B-B14F-4D97-AF65-F5344CB8AC3E}">
        <p14:creationId xmlns:p14="http://schemas.microsoft.com/office/powerpoint/2010/main" val="486270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بدايات ريادة الأعمال</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631377" y="1912381"/>
            <a:ext cx="7560623" cy="4120284"/>
          </a:xfrm>
        </p:spPr>
        <p:txBody>
          <a:bodyPr>
            <a:normAutofit/>
          </a:bodyPr>
          <a:lstStyle/>
          <a:p>
            <a:r>
              <a:rPr lang="ar-SA" dirty="0">
                <a:latin typeface="Gill Sans MT" pitchFamily="34" charset="0"/>
                <a:cs typeface="GE SS Two Medium" pitchFamily="18" charset="-78"/>
              </a:rPr>
              <a:t>وردت فكرة ريادة الأعمال أولاً في الولايات المتحدة الأمريكية لكسر حالة التوازن المسيطرة على النظام الاقتصادي، وذلك من خلال ما يقدمه من ابتكارات جديدة وأساليب إنتاج حديثة وأسواق ناشئة.</a:t>
            </a:r>
          </a:p>
          <a:p>
            <a:endParaRPr lang="ar-SA" dirty="0">
              <a:latin typeface="Gill Sans MT" pitchFamily="34" charset="0"/>
              <a:cs typeface="GE SS Two Medium" pitchFamily="18" charset="-78"/>
            </a:endParaRPr>
          </a:p>
          <a:p>
            <a:endParaRPr lang="ar-SA" dirty="0"/>
          </a:p>
        </p:txBody>
      </p:sp>
      <p:pic>
        <p:nvPicPr>
          <p:cNvPr id="4" name="صورة 3">
            <a:extLst>
              <a:ext uri="{FF2B5EF4-FFF2-40B4-BE49-F238E27FC236}">
                <a16:creationId xmlns:a16="http://schemas.microsoft.com/office/drawing/2014/main" id="{CDFB792A-2028-6D22-C30F-67A3A2C1FD3F}"/>
              </a:ext>
            </a:extLst>
          </p:cNvPr>
          <p:cNvPicPr>
            <a:picLocks noChangeAspect="1"/>
          </p:cNvPicPr>
          <p:nvPr/>
        </p:nvPicPr>
        <p:blipFill>
          <a:blip r:embed="rId2"/>
          <a:stretch>
            <a:fillRect/>
          </a:stretch>
        </p:blipFill>
        <p:spPr>
          <a:xfrm>
            <a:off x="92310" y="1935798"/>
            <a:ext cx="4277810" cy="4096867"/>
          </a:xfrm>
          <a:prstGeom prst="rect">
            <a:avLst/>
          </a:prstGeom>
        </p:spPr>
      </p:pic>
    </p:spTree>
    <p:extLst>
      <p:ext uri="{BB962C8B-B14F-4D97-AF65-F5344CB8AC3E}">
        <p14:creationId xmlns:p14="http://schemas.microsoft.com/office/powerpoint/2010/main" val="19554573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الخصوم </a:t>
            </a:r>
            <a:br>
              <a:rPr lang="ar-SA" dirty="0"/>
            </a:br>
            <a:r>
              <a:rPr lang="en-US" dirty="0"/>
              <a:t>Liabilities</a:t>
            </a:r>
            <a:endParaRPr lang="ar-SA" dirty="0"/>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70022" y="1913022"/>
            <a:ext cx="11200149" cy="4246062"/>
          </a:xfrm>
        </p:spPr>
        <p:txBody>
          <a:bodyPr>
            <a:normAutofit/>
          </a:bodyPr>
          <a:lstStyle/>
          <a:p>
            <a:r>
              <a:rPr lang="ar-SA" dirty="0">
                <a:latin typeface="Gill Sans MT" pitchFamily="34" charset="0"/>
                <a:cs typeface="GE SS Two Medium" pitchFamily="18" charset="-78"/>
              </a:rPr>
              <a:t>الخصوم هي مجموع الخصوم قصيرة المدى مع الخصوم طويلة المدى</a:t>
            </a:r>
          </a:p>
          <a:p>
            <a:pPr>
              <a:buFontTx/>
              <a:buChar char="-"/>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189293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أمثلة الخصوم</a:t>
            </a:r>
          </a:p>
        </p:txBody>
      </p:sp>
      <p:graphicFrame>
        <p:nvGraphicFramePr>
          <p:cNvPr id="6" name="عنصر نائب للمحتوى 5">
            <a:extLst>
              <a:ext uri="{FF2B5EF4-FFF2-40B4-BE49-F238E27FC236}">
                <a16:creationId xmlns:a16="http://schemas.microsoft.com/office/drawing/2014/main" id="{3BB3C667-16E2-4D16-E984-908F9466439A}"/>
              </a:ext>
            </a:extLst>
          </p:cNvPr>
          <p:cNvGraphicFramePr>
            <a:graphicFrameLocks noGrp="1"/>
          </p:cNvGraphicFramePr>
          <p:nvPr>
            <p:ph idx="1"/>
            <p:extLst>
              <p:ext uri="{D42A27DB-BD31-4B8C-83A1-F6EECF244321}">
                <p14:modId xmlns:p14="http://schemas.microsoft.com/office/powerpoint/2010/main" val="3998591794"/>
              </p:ext>
            </p:extLst>
          </p:nvPr>
        </p:nvGraphicFramePr>
        <p:xfrm>
          <a:off x="1395664" y="2210870"/>
          <a:ext cx="9827628" cy="1925320"/>
        </p:xfrm>
        <a:graphic>
          <a:graphicData uri="http://schemas.openxmlformats.org/drawingml/2006/table">
            <a:tbl>
              <a:tblPr rtl="1" firstRow="1" bandRow="1">
                <a:tableStyleId>{5C22544A-7EE6-4342-B048-85BDC9FD1C3A}</a:tableStyleId>
              </a:tblPr>
              <a:tblGrid>
                <a:gridCol w="2594317">
                  <a:extLst>
                    <a:ext uri="{9D8B030D-6E8A-4147-A177-3AD203B41FA5}">
                      <a16:colId xmlns:a16="http://schemas.microsoft.com/office/drawing/2014/main" val="3908379990"/>
                    </a:ext>
                  </a:extLst>
                </a:gridCol>
                <a:gridCol w="3957435">
                  <a:extLst>
                    <a:ext uri="{9D8B030D-6E8A-4147-A177-3AD203B41FA5}">
                      <a16:colId xmlns:a16="http://schemas.microsoft.com/office/drawing/2014/main" val="2327096560"/>
                    </a:ext>
                  </a:extLst>
                </a:gridCol>
                <a:gridCol w="3275876">
                  <a:extLst>
                    <a:ext uri="{9D8B030D-6E8A-4147-A177-3AD203B41FA5}">
                      <a16:colId xmlns:a16="http://schemas.microsoft.com/office/drawing/2014/main" val="4036584668"/>
                    </a:ext>
                  </a:extLst>
                </a:gridCol>
              </a:tblGrid>
              <a:tr h="370840">
                <a:tc>
                  <a:txBody>
                    <a:bodyPr/>
                    <a:lstStyle/>
                    <a:p>
                      <a:pPr rtl="1"/>
                      <a:r>
                        <a:rPr lang="ar-SA" dirty="0"/>
                        <a:t>نوع الخصوم</a:t>
                      </a:r>
                    </a:p>
                  </a:txBody>
                  <a:tcPr/>
                </a:tc>
                <a:tc>
                  <a:txBody>
                    <a:bodyPr/>
                    <a:lstStyle/>
                    <a:p>
                      <a:pPr rtl="1"/>
                      <a:r>
                        <a:rPr lang="ar-SA" dirty="0"/>
                        <a:t>الشرح</a:t>
                      </a:r>
                    </a:p>
                  </a:txBody>
                  <a:tcPr/>
                </a:tc>
                <a:tc>
                  <a:txBody>
                    <a:bodyPr/>
                    <a:lstStyle/>
                    <a:p>
                      <a:pPr rtl="1"/>
                      <a:r>
                        <a:rPr lang="ar-SA" dirty="0"/>
                        <a:t>أمثلة</a:t>
                      </a:r>
                    </a:p>
                  </a:txBody>
                  <a:tcPr/>
                </a:tc>
                <a:extLst>
                  <a:ext uri="{0D108BD9-81ED-4DB2-BD59-A6C34878D82A}">
                    <a16:rowId xmlns:a16="http://schemas.microsoft.com/office/drawing/2014/main" val="2291901917"/>
                  </a:ext>
                </a:extLst>
              </a:tr>
              <a:tr h="370840">
                <a:tc>
                  <a:txBody>
                    <a:bodyPr/>
                    <a:lstStyle/>
                    <a:p>
                      <a:pPr algn="ctr" rtl="1"/>
                      <a:r>
                        <a:rPr lang="ar-SA" dirty="0"/>
                        <a:t>قصيرة المدى</a:t>
                      </a:r>
                    </a:p>
                  </a:txBody>
                  <a:tcPr/>
                </a:tc>
                <a:tc>
                  <a:txBody>
                    <a:bodyPr/>
                    <a:lstStyle/>
                    <a:p>
                      <a:pPr algn="ctr" rtl="1"/>
                      <a:r>
                        <a:rPr lang="ar-SA" dirty="0"/>
                        <a:t>الالتزامات التي على المنظمة والتي يجب دفعها خلال سنة</a:t>
                      </a:r>
                    </a:p>
                  </a:txBody>
                  <a:tcPr/>
                </a:tc>
                <a:tc>
                  <a:txBody>
                    <a:bodyPr/>
                    <a:lstStyle/>
                    <a:p>
                      <a:pPr algn="ctr" rtl="1"/>
                      <a:r>
                        <a:rPr lang="ar-SA" dirty="0"/>
                        <a:t>الديون علينا, الرواتب, الضرائب, الإيجارات, دفعات سداد القروض</a:t>
                      </a:r>
                    </a:p>
                  </a:txBody>
                  <a:tcPr/>
                </a:tc>
                <a:extLst>
                  <a:ext uri="{0D108BD9-81ED-4DB2-BD59-A6C34878D82A}">
                    <a16:rowId xmlns:a16="http://schemas.microsoft.com/office/drawing/2014/main" val="2308786166"/>
                  </a:ext>
                </a:extLst>
              </a:tr>
              <a:tr h="370840">
                <a:tc>
                  <a:txBody>
                    <a:bodyPr/>
                    <a:lstStyle/>
                    <a:p>
                      <a:pPr algn="ctr" rtl="1"/>
                      <a:r>
                        <a:rPr lang="ar-SA" dirty="0"/>
                        <a:t>طويلة المدى</a:t>
                      </a:r>
                    </a:p>
                  </a:txBody>
                  <a:tcPr/>
                </a:tc>
                <a:tc>
                  <a:txBody>
                    <a:bodyPr/>
                    <a:lstStyle/>
                    <a:p>
                      <a:pPr algn="ctr" rtl="1"/>
                      <a:r>
                        <a:rPr lang="ar-SA" dirty="0"/>
                        <a:t>الالتزامات لأطول من سنة</a:t>
                      </a:r>
                    </a:p>
                  </a:txBody>
                  <a:tcPr/>
                </a:tc>
                <a:tc>
                  <a:txBody>
                    <a:bodyPr/>
                    <a:lstStyle/>
                    <a:p>
                      <a:pPr algn="ctr" rtl="1"/>
                      <a:r>
                        <a:rPr lang="ar-SA" dirty="0"/>
                        <a:t>القروض لأطول من سنة, </a:t>
                      </a:r>
                      <a:r>
                        <a:rPr lang="ar-SA" dirty="0" err="1"/>
                        <a:t>مكافات</a:t>
                      </a:r>
                      <a:r>
                        <a:rPr lang="ar-SA" dirty="0"/>
                        <a:t> نهاية الخدمة والتقاعد للموظفين, الإيجارات الملزمة لأطول من سنة</a:t>
                      </a:r>
                    </a:p>
                  </a:txBody>
                  <a:tcPr/>
                </a:tc>
                <a:extLst>
                  <a:ext uri="{0D108BD9-81ED-4DB2-BD59-A6C34878D82A}">
                    <a16:rowId xmlns:a16="http://schemas.microsoft.com/office/drawing/2014/main" val="2516234069"/>
                  </a:ext>
                </a:extLst>
              </a:tr>
            </a:tbl>
          </a:graphicData>
        </a:graphic>
      </p:graphicFrame>
    </p:spTree>
    <p:extLst>
      <p:ext uri="{BB962C8B-B14F-4D97-AF65-F5344CB8AC3E}">
        <p14:creationId xmlns:p14="http://schemas.microsoft.com/office/powerpoint/2010/main" val="103776680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حقوق المساهمين </a:t>
            </a:r>
            <a:br>
              <a:rPr lang="ar-SA" dirty="0"/>
            </a:br>
            <a:r>
              <a:rPr lang="en-US" dirty="0"/>
              <a:t>Owner’s equality</a:t>
            </a:r>
            <a:endParaRPr lang="ar-SA" dirty="0"/>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70022" y="1913022"/>
            <a:ext cx="11200149" cy="4246062"/>
          </a:xfrm>
        </p:spPr>
        <p:txBody>
          <a:bodyPr>
            <a:normAutofit/>
          </a:bodyPr>
          <a:lstStyle/>
          <a:p>
            <a:r>
              <a:rPr lang="ar-SA" dirty="0">
                <a:latin typeface="Gill Sans MT" pitchFamily="34" charset="0"/>
                <a:cs typeface="GE SS Two Medium" pitchFamily="18" charset="-78"/>
              </a:rPr>
              <a:t>حيث أن المساهمين يملكون المنظمة فان ذلك يعطيهم مجموعة من الحقوق أهمها</a:t>
            </a:r>
          </a:p>
          <a:p>
            <a:pPr>
              <a:buFont typeface="Wingdings" panose="05000000000000000000" pitchFamily="2" charset="2"/>
              <a:buChar char="ü"/>
            </a:pPr>
            <a:r>
              <a:rPr lang="ar-SA" dirty="0">
                <a:latin typeface="Gill Sans MT" pitchFamily="34" charset="0"/>
                <a:cs typeface="GE SS Two Medium" pitchFamily="18" charset="-78"/>
              </a:rPr>
              <a:t>حق الحصول على الأرباح</a:t>
            </a:r>
          </a:p>
          <a:p>
            <a:pPr>
              <a:buFont typeface="Wingdings" panose="05000000000000000000" pitchFamily="2" charset="2"/>
              <a:buChar char="ü"/>
            </a:pPr>
            <a:r>
              <a:rPr lang="ar-SA" dirty="0">
                <a:latin typeface="Gill Sans MT" pitchFamily="34" charset="0"/>
                <a:cs typeface="GE SS Two Medium" pitchFamily="18" charset="-78"/>
              </a:rPr>
              <a:t>حق انتخاب مجلس الإدارة</a:t>
            </a:r>
          </a:p>
          <a:p>
            <a:pPr>
              <a:buFont typeface="Wingdings" panose="05000000000000000000" pitchFamily="2" charset="2"/>
              <a:buChar char="ü"/>
            </a:pPr>
            <a:r>
              <a:rPr lang="ar-SA" dirty="0">
                <a:latin typeface="Gill Sans MT" pitchFamily="34" charset="0"/>
                <a:cs typeface="GE SS Two Medium" pitchFamily="18" charset="-78"/>
              </a:rPr>
              <a:t>حق الحصول على الملكية عند حل المنظمة</a:t>
            </a:r>
          </a:p>
          <a:p>
            <a:pPr>
              <a:buFont typeface="Wingdings" panose="05000000000000000000" pitchFamily="2" charset="2"/>
              <a:buChar char="ü"/>
            </a:pPr>
            <a:r>
              <a:rPr lang="ar-SA" dirty="0">
                <a:latin typeface="Gill Sans MT" pitchFamily="34" charset="0"/>
                <a:cs typeface="GE SS Two Medium" pitchFamily="18" charset="-78"/>
              </a:rPr>
              <a:t>حق الأولوية في شراء الأسهم الجديدة</a:t>
            </a:r>
          </a:p>
          <a:p>
            <a:pPr>
              <a:buFont typeface="Wingdings" panose="05000000000000000000" pitchFamily="2" charset="2"/>
              <a:buChar char="ü"/>
            </a:pPr>
            <a:r>
              <a:rPr lang="ar-SA" dirty="0">
                <a:latin typeface="Gill Sans MT" pitchFamily="34" charset="0"/>
                <a:cs typeface="GE SS Two Medium" pitchFamily="18" charset="-78"/>
              </a:rPr>
              <a:t>حق الاطلاع على التقارير المالية</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pPr>
              <a:buFontTx/>
              <a:buChar char="-"/>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178252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حقوق المساهمين </a:t>
            </a:r>
            <a:br>
              <a:rPr lang="ar-SA" dirty="0"/>
            </a:br>
            <a:r>
              <a:rPr lang="ar-SA" dirty="0"/>
              <a:t>(تابع)</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70022" y="1913022"/>
            <a:ext cx="11200149" cy="4246062"/>
          </a:xfrm>
        </p:spPr>
        <p:txBody>
          <a:bodyPr>
            <a:normAutofit/>
          </a:bodyPr>
          <a:lstStyle/>
          <a:p>
            <a:r>
              <a:rPr lang="ar-SA" dirty="0">
                <a:latin typeface="Gill Sans MT" pitchFamily="34" charset="0"/>
                <a:cs typeface="GE SS Two Medium" pitchFamily="18" charset="-78"/>
              </a:rPr>
              <a:t>حقوق المساهمين تساوي رأس المال الأصلي زائد رأس المال الإضافي زائد الأرباح غير الموزعة زائد الأسهم غير المخصصة</a:t>
            </a:r>
          </a:p>
          <a:p>
            <a:r>
              <a:rPr lang="ar-SA" dirty="0">
                <a:latin typeface="Gill Sans MT" pitchFamily="34" charset="0"/>
                <a:cs typeface="GE SS Two Medium" pitchFamily="18" charset="-78"/>
              </a:rPr>
              <a:t>رأس المال الأصلي: الذي دفعه المساهمون عند تأسيس المنظمة</a:t>
            </a:r>
          </a:p>
          <a:p>
            <a:r>
              <a:rPr lang="ar-SA" dirty="0">
                <a:latin typeface="Gill Sans MT" pitchFamily="34" charset="0"/>
                <a:cs typeface="GE SS Two Medium" pitchFamily="18" charset="-78"/>
              </a:rPr>
              <a:t>رأس المال الاضافي: الذي ضخه المساهمون في المنظمة لاحقاً</a:t>
            </a:r>
          </a:p>
          <a:p>
            <a:r>
              <a:rPr lang="ar-SA" dirty="0">
                <a:latin typeface="Gill Sans MT" pitchFamily="34" charset="0"/>
                <a:cs typeface="GE SS Two Medium" pitchFamily="18" charset="-78"/>
              </a:rPr>
              <a:t>الأرباح غير الموزعة: التي تم تحقيقها وبقيت في المنظمة لم توزع على المساهمين</a:t>
            </a:r>
          </a:p>
          <a:p>
            <a:r>
              <a:rPr lang="ar-SA" dirty="0">
                <a:latin typeface="Gill Sans MT" pitchFamily="34" charset="0"/>
                <a:cs typeface="GE SS Two Medium" pitchFamily="18" charset="-78"/>
              </a:rPr>
              <a:t>الأسهم المخصصة: التي تم تخصيصها للمساهمين كمنح مجانية لهم</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pPr>
              <a:buFontTx/>
              <a:buChar char="-"/>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76271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83570" y="0"/>
            <a:ext cx="5441429" cy="1009651"/>
          </a:xfrm>
        </p:spPr>
        <p:txBody>
          <a:bodyPr/>
          <a:lstStyle/>
          <a:p>
            <a:pPr algn="ctr"/>
            <a:r>
              <a:rPr lang="ar-SA" dirty="0"/>
              <a:t>الاستهلاك</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70022" y="1913022"/>
            <a:ext cx="11200149" cy="4246062"/>
          </a:xfrm>
        </p:spPr>
        <p:txBody>
          <a:bodyPr>
            <a:normAutofit/>
          </a:bodyPr>
          <a:lstStyle/>
          <a:p>
            <a:r>
              <a:rPr lang="ar-SA" dirty="0">
                <a:latin typeface="Gill Sans MT" pitchFamily="34" charset="0"/>
                <a:cs typeface="GE SS Two Medium" pitchFamily="18" charset="-78"/>
              </a:rPr>
              <a:t>الاستهلاك هو النقص في قيمة الأصول</a:t>
            </a:r>
          </a:p>
          <a:p>
            <a:r>
              <a:rPr lang="ar-SA" dirty="0">
                <a:latin typeface="Gill Sans MT" pitchFamily="34" charset="0"/>
                <a:cs typeface="GE SS Two Medium" pitchFamily="18" charset="-78"/>
              </a:rPr>
              <a:t>فمثلاً لو اشتريت سيارة بسعر 50 ألف ريال وصارت قيمتها بعد سنة 40 ألف ريال فالاستهلاك هو النقص في قيمة السيارة</a:t>
            </a:r>
          </a:p>
          <a:p>
            <a:r>
              <a:rPr lang="ar-SA" dirty="0">
                <a:latin typeface="Gill Sans MT" pitchFamily="34" charset="0"/>
                <a:cs typeface="GE SS Two Medium" pitchFamily="18" charset="-78"/>
              </a:rPr>
              <a:t>عادة السيارات تقل قيمتها 20% سنوياً (تستهلك في 5 سنوات)</a:t>
            </a:r>
          </a:p>
          <a:p>
            <a:r>
              <a:rPr lang="ar-SA" dirty="0">
                <a:latin typeface="Gill Sans MT" pitchFamily="34" charset="0"/>
                <a:cs typeface="GE SS Two Medium" pitchFamily="18" charset="-78"/>
              </a:rPr>
              <a:t>الأجهزة تقل قيمتها الثلث سنوياً (تستهلك في 3 سنوات) </a:t>
            </a:r>
          </a:p>
          <a:p>
            <a:r>
              <a:rPr lang="ar-SA" dirty="0">
                <a:latin typeface="Gill Sans MT" pitchFamily="34" charset="0"/>
                <a:cs typeface="GE SS Two Medium" pitchFamily="18" charset="-78"/>
              </a:rPr>
              <a:t>المباني تقل قيمتها 5% سنوياً (تستهلك في 20 سنة)</a:t>
            </a:r>
          </a:p>
          <a:p>
            <a:r>
              <a:rPr lang="ar-SA" dirty="0">
                <a:latin typeface="Gill Sans MT" pitchFamily="34" charset="0"/>
                <a:cs typeface="GE SS Two Medium" pitchFamily="18" charset="-78"/>
              </a:rPr>
              <a:t>الأراضي ثابتة القيمة (لا تتأثر بالزمن)</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pPr>
              <a:buFontTx/>
              <a:buChar char="-"/>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405530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2D0FBB6-6E7D-9A9D-9D38-06553796A17A}"/>
              </a:ext>
            </a:extLst>
          </p:cNvPr>
          <p:cNvSpPr>
            <a:spLocks noGrp="1"/>
          </p:cNvSpPr>
          <p:nvPr>
            <p:ph type="title"/>
          </p:nvPr>
        </p:nvSpPr>
        <p:spPr>
          <a:xfrm>
            <a:off x="3375285" y="137902"/>
            <a:ext cx="5441429" cy="1009651"/>
          </a:xfrm>
        </p:spPr>
        <p:txBody>
          <a:bodyPr/>
          <a:lstStyle/>
          <a:p>
            <a:pPr algn="ctr"/>
            <a:r>
              <a:rPr lang="ar-SA" dirty="0"/>
              <a:t>التدفق النقدي</a:t>
            </a:r>
            <a:br>
              <a:rPr lang="ar-SA" dirty="0"/>
            </a:br>
            <a:r>
              <a:rPr lang="en-US" dirty="0"/>
              <a:t>Cash flow</a:t>
            </a:r>
            <a:endParaRPr lang="ar-SA" dirty="0"/>
          </a:p>
        </p:txBody>
      </p:sp>
      <p:graphicFrame>
        <p:nvGraphicFramePr>
          <p:cNvPr id="5" name="عنصر نائب للمحتوى 4">
            <a:extLst>
              <a:ext uri="{FF2B5EF4-FFF2-40B4-BE49-F238E27FC236}">
                <a16:creationId xmlns:a16="http://schemas.microsoft.com/office/drawing/2014/main" id="{B0C37423-628B-625B-381B-36089FEADCEB}"/>
              </a:ext>
            </a:extLst>
          </p:cNvPr>
          <p:cNvGraphicFramePr>
            <a:graphicFrameLocks noGrp="1"/>
          </p:cNvGraphicFramePr>
          <p:nvPr>
            <p:ph idx="1"/>
            <p:extLst>
              <p:ext uri="{D42A27DB-BD31-4B8C-83A1-F6EECF244321}">
                <p14:modId xmlns:p14="http://schemas.microsoft.com/office/powerpoint/2010/main" val="2222840906"/>
              </p:ext>
            </p:extLst>
          </p:nvPr>
        </p:nvGraphicFramePr>
        <p:xfrm>
          <a:off x="2382253" y="1147553"/>
          <a:ext cx="7640052" cy="4928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949689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F1F8C2A-BD9B-40BA-956D-6E808CE86848}"/>
              </a:ext>
            </a:extLst>
          </p:cNvPr>
          <p:cNvSpPr>
            <a:spLocks noGrp="1"/>
          </p:cNvSpPr>
          <p:nvPr>
            <p:ph idx="1"/>
          </p:nvPr>
        </p:nvSpPr>
        <p:spPr>
          <a:xfrm>
            <a:off x="4488872" y="3664060"/>
            <a:ext cx="6948055" cy="706060"/>
          </a:xfrm>
        </p:spPr>
        <p:txBody>
          <a:bodyPr/>
          <a:lstStyle/>
          <a:p>
            <a:r>
              <a:rPr lang="ar-SA" dirty="0"/>
              <a:t>التوسع والنمو</a:t>
            </a:r>
          </a:p>
        </p:txBody>
      </p:sp>
      <p:pic>
        <p:nvPicPr>
          <p:cNvPr id="6" name="صورة 5">
            <a:extLst>
              <a:ext uri="{FF2B5EF4-FFF2-40B4-BE49-F238E27FC236}">
                <a16:creationId xmlns:a16="http://schemas.microsoft.com/office/drawing/2014/main" id="{D5CF8AE8-FFE5-42CF-950F-4D48C4EB673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863" y="2512177"/>
            <a:ext cx="3411940" cy="3200400"/>
          </a:xfrm>
          <a:prstGeom prst="rect">
            <a:avLst/>
          </a:prstGeom>
        </p:spPr>
      </p:pic>
      <p:sp>
        <p:nvSpPr>
          <p:cNvPr id="9" name="مربع نص 8">
            <a:extLst>
              <a:ext uri="{FF2B5EF4-FFF2-40B4-BE49-F238E27FC236}">
                <a16:creationId xmlns:a16="http://schemas.microsoft.com/office/drawing/2014/main" id="{B632215E-9594-4582-8D0E-14D1728584B9}"/>
              </a:ext>
            </a:extLst>
          </p:cNvPr>
          <p:cNvSpPr txBox="1"/>
          <p:nvPr/>
        </p:nvSpPr>
        <p:spPr>
          <a:xfrm>
            <a:off x="4067803" y="776091"/>
            <a:ext cx="6097978" cy="523220"/>
          </a:xfrm>
          <a:prstGeom prst="rect">
            <a:avLst/>
          </a:prstGeom>
          <a:noFill/>
        </p:spPr>
        <p:txBody>
          <a:bodyPr wrap="square">
            <a:spAutoFit/>
          </a:bodyPr>
          <a:lstStyle/>
          <a:p>
            <a:pPr algn="ctr"/>
            <a:r>
              <a:rPr lang="ar-SA" sz="2800" dirty="0">
                <a:solidFill>
                  <a:schemeClr val="bg1"/>
                </a:solidFill>
                <a:latin typeface="TS Safaa" panose="00000500000000000000" pitchFamily="50" charset="-78"/>
                <a:cs typeface="TS Safaa" panose="00000500000000000000" pitchFamily="50" charset="-78"/>
              </a:rPr>
              <a:t>المحور الثامن</a:t>
            </a:r>
          </a:p>
        </p:txBody>
      </p:sp>
    </p:spTree>
    <p:extLst>
      <p:ext uri="{BB962C8B-B14F-4D97-AF65-F5344CB8AC3E}">
        <p14:creationId xmlns:p14="http://schemas.microsoft.com/office/powerpoint/2010/main" val="393812614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5842660" y="2613025"/>
            <a:ext cx="6222669" cy="3509963"/>
          </a:xfrm>
        </p:spPr>
        <p:txBody>
          <a:bodyPr/>
          <a:lstStyle/>
          <a:p>
            <a:r>
              <a:rPr lang="ar-SA" sz="2800" dirty="0">
                <a:latin typeface="Gill Sans MT" pitchFamily="34" charset="0"/>
                <a:cs typeface="GE SS Two Medium" pitchFamily="18" charset="-78"/>
              </a:rPr>
              <a:t>ما هي أهمية تطوير الأعمال والمنتجات؟</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64439438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تطوير المنتجات</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613025"/>
            <a:ext cx="11200149" cy="3509963"/>
          </a:xfrm>
        </p:spPr>
        <p:txBody>
          <a:bodyPr>
            <a:normAutofit/>
          </a:bodyPr>
          <a:lstStyle/>
          <a:p>
            <a:r>
              <a:rPr lang="ar-SA" dirty="0">
                <a:latin typeface="Gill Sans MT" pitchFamily="34" charset="0"/>
                <a:cs typeface="GE SS Two Medium" pitchFamily="18" charset="-78"/>
              </a:rPr>
              <a:t>المنتج يعتبر جديداً في أول 6 شهور فقط من طرحه للأسواق</a:t>
            </a:r>
          </a:p>
          <a:p>
            <a:r>
              <a:rPr lang="ar-SA" dirty="0">
                <a:latin typeface="Gill Sans MT" pitchFamily="34" charset="0"/>
                <a:cs typeface="GE SS Two Medium" pitchFamily="18" charset="-78"/>
              </a:rPr>
              <a:t>فالمنتجات </a:t>
            </a:r>
            <a:r>
              <a:rPr lang="ar-SA" dirty="0" err="1">
                <a:latin typeface="Gill Sans MT" pitchFamily="34" charset="0"/>
                <a:cs typeface="GE SS Two Medium" pitchFamily="18" charset="-78"/>
              </a:rPr>
              <a:t>لاتظل</a:t>
            </a:r>
            <a:r>
              <a:rPr lang="ar-SA" dirty="0">
                <a:latin typeface="Gill Sans MT" pitchFamily="34" charset="0"/>
                <a:cs typeface="GE SS Two Medium" pitchFamily="18" charset="-78"/>
              </a:rPr>
              <a:t> جديدة الى الأبد بالطبع</a:t>
            </a:r>
          </a:p>
          <a:p>
            <a:r>
              <a:rPr lang="ar-SA" dirty="0">
                <a:latin typeface="Gill Sans MT" pitchFamily="34" charset="0"/>
                <a:cs typeface="GE SS Two Medium" pitchFamily="18" charset="-78"/>
              </a:rPr>
              <a:t>هناك 6 مراحل يمر بها المنتج في العادة الى أن ينتهي</a:t>
            </a:r>
          </a:p>
          <a:p>
            <a:r>
              <a:rPr lang="ar-SA" dirty="0">
                <a:latin typeface="Gill Sans MT" pitchFamily="34" charset="0"/>
                <a:cs typeface="GE SS Two Medium" pitchFamily="18" charset="-78"/>
              </a:rPr>
              <a:t>لذلك من المهم تطوير المنتجات وطرح منتجات جديدة والتفكير في الاستراتيجيات المناسبة للمرحلة والا فستنهار الشركة</a:t>
            </a:r>
          </a:p>
        </p:txBody>
      </p:sp>
    </p:spTree>
    <p:extLst>
      <p:ext uri="{BB962C8B-B14F-4D97-AF65-F5344CB8AC3E}">
        <p14:creationId xmlns:p14="http://schemas.microsoft.com/office/powerpoint/2010/main" val="74927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661412" y="176211"/>
            <a:ext cx="5441429" cy="1009651"/>
          </a:xfrm>
        </p:spPr>
        <p:txBody>
          <a:bodyPr/>
          <a:lstStyle/>
          <a:p>
            <a:pPr algn="ctr"/>
            <a:r>
              <a:rPr lang="ar-SA" dirty="0"/>
              <a:t>دورة حياة المنتج</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1" y="2083636"/>
            <a:ext cx="12090486" cy="3509963"/>
          </a:xfrm>
        </p:spPr>
        <p:txBody>
          <a:bodyPr>
            <a:normAutofit/>
          </a:bodyPr>
          <a:lstStyle/>
          <a:p>
            <a:pPr marL="514350" indent="-514350">
              <a:buAutoNum type="arabicParenR"/>
            </a:pPr>
            <a:r>
              <a:rPr lang="ar-SA" dirty="0">
                <a:latin typeface="Gill Sans MT" pitchFamily="34" charset="0"/>
                <a:cs typeface="GE SS Two Medium" pitchFamily="18" charset="-78"/>
              </a:rPr>
              <a:t>الانطلاق: بداية طرح المنتج وفي هذه المرحلة الخسارة كبيرة لأن المبيعات محدودة وتكاليف التطوير والتسويق عالية.</a:t>
            </a:r>
          </a:p>
          <a:p>
            <a:pPr marL="514350" indent="-514350">
              <a:buAutoNum type="arabicParenR"/>
            </a:pPr>
            <a:r>
              <a:rPr lang="ar-SA" dirty="0">
                <a:latin typeface="Gill Sans MT" pitchFamily="34" charset="0"/>
                <a:cs typeface="GE SS Two Medium" pitchFamily="18" charset="-78"/>
              </a:rPr>
              <a:t>التعريف: المبيعات بسيطة حيث ما زال معظم الزبائن لم يعرفوا المنتج ويحتاجون لوقت لذلك كما أن الإيرادات ما زالت أقل من التكاليف</a:t>
            </a:r>
          </a:p>
          <a:p>
            <a:pPr marL="514350" indent="-514350">
              <a:buAutoNum type="arabicParenR"/>
            </a:pPr>
            <a:r>
              <a:rPr lang="ar-SA" dirty="0">
                <a:latin typeface="Gill Sans MT" pitchFamily="34" charset="0"/>
                <a:cs typeface="GE SS Two Medium" pitchFamily="18" charset="-78"/>
              </a:rPr>
              <a:t>النمو: الإيرادات تنمو بسرعة والتكلفة لكل زبون جديد في انخفاض مستمر فبدأت الأرباح واستقطاب الزبائن بشكل كبير وكذلك بدأ ظهور المنافسين</a:t>
            </a:r>
          </a:p>
        </p:txBody>
      </p:sp>
    </p:spTree>
    <p:extLst>
      <p:ext uri="{BB962C8B-B14F-4D97-AF65-F5344CB8AC3E}">
        <p14:creationId xmlns:p14="http://schemas.microsoft.com/office/powerpoint/2010/main" val="87736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3">
            <a:extLst>
              <a:ext uri="{FF2B5EF4-FFF2-40B4-BE49-F238E27FC236}">
                <a16:creationId xmlns:a16="http://schemas.microsoft.com/office/drawing/2014/main" id="{6460019B-0A8C-B16B-589C-0B081DC21D10}"/>
              </a:ext>
            </a:extLst>
          </p:cNvPr>
          <p:cNvSpPr>
            <a:spLocks noGrp="1"/>
          </p:cNvSpPr>
          <p:nvPr>
            <p:ph sz="quarter" idx="13"/>
          </p:nvPr>
        </p:nvSpPr>
        <p:spPr>
          <a:xfrm>
            <a:off x="3375025" y="4633681"/>
            <a:ext cx="5441950" cy="671513"/>
          </a:xfrm>
        </p:spPr>
        <p:txBody>
          <a:bodyPr/>
          <a:lstStyle/>
          <a:p>
            <a:pPr marL="0" indent="0" algn="ctr">
              <a:buNone/>
            </a:pPr>
            <a:r>
              <a:rPr lang="ar-SA" dirty="0"/>
              <a:t>هناك طريقة أفضل لأداء أي عمل</a:t>
            </a:r>
          </a:p>
          <a:p>
            <a:endParaRPr lang="ar-SA" dirty="0"/>
          </a:p>
        </p:txBody>
      </p:sp>
      <p:pic>
        <p:nvPicPr>
          <p:cNvPr id="5" name="صورة 4">
            <a:extLst>
              <a:ext uri="{FF2B5EF4-FFF2-40B4-BE49-F238E27FC236}">
                <a16:creationId xmlns:a16="http://schemas.microsoft.com/office/drawing/2014/main" id="{B4FEE1B3-1D0D-A20E-8612-91196FB8D977}"/>
              </a:ext>
            </a:extLst>
          </p:cNvPr>
          <p:cNvPicPr>
            <a:picLocks noChangeAspect="1"/>
          </p:cNvPicPr>
          <p:nvPr/>
        </p:nvPicPr>
        <p:blipFill>
          <a:blip r:embed="rId2"/>
          <a:stretch>
            <a:fillRect/>
          </a:stretch>
        </p:blipFill>
        <p:spPr>
          <a:xfrm>
            <a:off x="2576184" y="1576200"/>
            <a:ext cx="7809653" cy="2261812"/>
          </a:xfrm>
          <a:prstGeom prst="rect">
            <a:avLst/>
          </a:prstGeom>
        </p:spPr>
      </p:pic>
    </p:spTree>
    <p:extLst>
      <p:ext uri="{BB962C8B-B14F-4D97-AF65-F5344CB8AC3E}">
        <p14:creationId xmlns:p14="http://schemas.microsoft.com/office/powerpoint/2010/main" val="228359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661412" y="176211"/>
            <a:ext cx="5441429" cy="1009651"/>
          </a:xfrm>
        </p:spPr>
        <p:txBody>
          <a:bodyPr/>
          <a:lstStyle/>
          <a:p>
            <a:pPr algn="ctr"/>
            <a:r>
              <a:rPr lang="ar-SA" dirty="0"/>
              <a:t>دورة حياة المنتج (تابع)</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613025"/>
            <a:ext cx="11200149" cy="3509963"/>
          </a:xfrm>
        </p:spPr>
        <p:txBody>
          <a:bodyPr>
            <a:normAutofit/>
          </a:bodyPr>
          <a:lstStyle/>
          <a:p>
            <a:pPr marL="0" indent="0">
              <a:buNone/>
            </a:pPr>
            <a:r>
              <a:rPr lang="ar-SA" dirty="0">
                <a:latin typeface="Gill Sans MT" pitchFamily="34" charset="0"/>
                <a:cs typeface="GE SS Two Medium" pitchFamily="18" charset="-78"/>
              </a:rPr>
              <a:t>4) التشبع: الأرباح في قمتها والتكلفة لكل زبون في أدناها والمنافسة بدأت تشتد</a:t>
            </a:r>
          </a:p>
          <a:p>
            <a:pPr marL="0" indent="0">
              <a:buNone/>
            </a:pPr>
            <a:r>
              <a:rPr lang="ar-SA" dirty="0">
                <a:latin typeface="Gill Sans MT" pitchFamily="34" charset="0"/>
                <a:cs typeface="GE SS Two Medium" pitchFamily="18" charset="-78"/>
              </a:rPr>
              <a:t>5) الهبوط: بدأ الزبائن ينتقلون الى منتجاتك الأخرى (أو منتجات منافسيك) مما سبب انخفاضاً في الإيرادات وبالتالي الأرباح (مع أن التكلفة لكل زبون ما زالت منخفضة)</a:t>
            </a:r>
          </a:p>
          <a:p>
            <a:pPr marL="0" indent="0">
              <a:buNone/>
            </a:pPr>
            <a:r>
              <a:rPr lang="ar-SA" dirty="0">
                <a:latin typeface="Gill Sans MT" pitchFamily="34" charset="0"/>
                <a:cs typeface="GE SS Two Medium" pitchFamily="18" charset="-78"/>
              </a:rPr>
              <a:t>6) الانسحاب: المبيعات بدأت تنخفض بسرعة فيجب طرح منتج بديل والا انتقل الزبائن للمنافسين</a:t>
            </a:r>
          </a:p>
        </p:txBody>
      </p:sp>
    </p:spTree>
    <p:extLst>
      <p:ext uri="{BB962C8B-B14F-4D97-AF65-F5344CB8AC3E}">
        <p14:creationId xmlns:p14="http://schemas.microsoft.com/office/powerpoint/2010/main" val="199720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375286" y="176211"/>
            <a:ext cx="5441429" cy="1009651"/>
          </a:xfrm>
        </p:spPr>
        <p:txBody>
          <a:bodyPr/>
          <a:lstStyle/>
          <a:p>
            <a:pPr algn="ctr"/>
            <a:r>
              <a:rPr lang="ar-SA" dirty="0"/>
              <a:t>منحنى دورة حياة المنتج</a:t>
            </a:r>
          </a:p>
        </p:txBody>
      </p:sp>
      <p:pic>
        <p:nvPicPr>
          <p:cNvPr id="6" name="عنصر نائب للمحتوى 5">
            <a:extLst>
              <a:ext uri="{FF2B5EF4-FFF2-40B4-BE49-F238E27FC236}">
                <a16:creationId xmlns:a16="http://schemas.microsoft.com/office/drawing/2014/main" id="{96A71DC7-4796-A7D8-BD72-D0F11E1E7E24}"/>
              </a:ext>
            </a:extLst>
          </p:cNvPr>
          <p:cNvPicPr>
            <a:picLocks noGrp="1" noChangeAspect="1"/>
          </p:cNvPicPr>
          <p:nvPr>
            <p:ph idx="1"/>
          </p:nvPr>
        </p:nvPicPr>
        <p:blipFill>
          <a:blip r:embed="rId2"/>
          <a:stretch>
            <a:fillRect/>
          </a:stretch>
        </p:blipFill>
        <p:spPr>
          <a:xfrm>
            <a:off x="3224463" y="1455822"/>
            <a:ext cx="6870031" cy="4402472"/>
          </a:xfrm>
          <a:prstGeom prst="rect">
            <a:avLst/>
          </a:prstGeom>
        </p:spPr>
      </p:pic>
    </p:spTree>
    <p:extLst>
      <p:ext uri="{BB962C8B-B14F-4D97-AF65-F5344CB8AC3E}">
        <p14:creationId xmlns:p14="http://schemas.microsoft.com/office/powerpoint/2010/main" val="25824451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الاستراتيجيات العامة لتطوير الأعمال</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782053" y="2613025"/>
            <a:ext cx="11200149" cy="3509963"/>
          </a:xfrm>
        </p:spPr>
        <p:txBody>
          <a:bodyPr>
            <a:normAutofit/>
          </a:bodyPr>
          <a:lstStyle/>
          <a:p>
            <a:r>
              <a:rPr lang="ar-SA" dirty="0">
                <a:latin typeface="Gill Sans MT" pitchFamily="34" charset="0"/>
                <a:cs typeface="GE SS Two Medium" pitchFamily="18" charset="-78"/>
              </a:rPr>
              <a:t>النمو السريع</a:t>
            </a:r>
          </a:p>
          <a:p>
            <a:r>
              <a:rPr lang="ar-SA" dirty="0">
                <a:latin typeface="Gill Sans MT" pitchFamily="34" charset="0"/>
                <a:cs typeface="GE SS Two Medium" pitchFamily="18" charset="-78"/>
              </a:rPr>
              <a:t>النمو المتدرج</a:t>
            </a:r>
          </a:p>
          <a:p>
            <a:r>
              <a:rPr lang="ar-SA" dirty="0">
                <a:latin typeface="Gill Sans MT" pitchFamily="34" charset="0"/>
                <a:cs typeface="GE SS Two Medium" pitchFamily="18" charset="-78"/>
              </a:rPr>
              <a:t>الانكماش</a:t>
            </a:r>
          </a:p>
        </p:txBody>
      </p:sp>
    </p:spTree>
    <p:extLst>
      <p:ext uri="{BB962C8B-B14F-4D97-AF65-F5344CB8AC3E}">
        <p14:creationId xmlns:p14="http://schemas.microsoft.com/office/powerpoint/2010/main" val="79639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279033" y="67426"/>
            <a:ext cx="5441429" cy="1009651"/>
          </a:xfrm>
        </p:spPr>
        <p:txBody>
          <a:bodyPr/>
          <a:lstStyle/>
          <a:p>
            <a:pPr algn="ctr"/>
            <a:r>
              <a:rPr lang="ar-SA" dirty="0"/>
              <a:t>مبررات للنمو السريع</a:t>
            </a:r>
          </a:p>
        </p:txBody>
      </p:sp>
      <p:graphicFrame>
        <p:nvGraphicFramePr>
          <p:cNvPr id="6" name="عنصر نائب للمحتوى 5">
            <a:extLst>
              <a:ext uri="{FF2B5EF4-FFF2-40B4-BE49-F238E27FC236}">
                <a16:creationId xmlns:a16="http://schemas.microsoft.com/office/drawing/2014/main" id="{8AD0847A-E3BC-C429-FBF3-0FCD909D02EB}"/>
              </a:ext>
            </a:extLst>
          </p:cNvPr>
          <p:cNvGraphicFramePr>
            <a:graphicFrameLocks noGrp="1"/>
          </p:cNvGraphicFramePr>
          <p:nvPr>
            <p:ph idx="1"/>
            <p:extLst>
              <p:ext uri="{D42A27DB-BD31-4B8C-83A1-F6EECF244321}">
                <p14:modId xmlns:p14="http://schemas.microsoft.com/office/powerpoint/2010/main" val="290730690"/>
              </p:ext>
            </p:extLst>
          </p:nvPr>
        </p:nvGraphicFramePr>
        <p:xfrm>
          <a:off x="3188368" y="1243596"/>
          <a:ext cx="5183699" cy="5029200"/>
        </p:xfrm>
        <a:graphic>
          <a:graphicData uri="http://schemas.openxmlformats.org/drawingml/2006/table">
            <a:tbl>
              <a:tblPr rtl="1" firstRow="1" bandRow="1">
                <a:tableStyleId>{5C22544A-7EE6-4342-B048-85BDC9FD1C3A}</a:tableStyleId>
              </a:tblPr>
              <a:tblGrid>
                <a:gridCol w="5183699">
                  <a:extLst>
                    <a:ext uri="{9D8B030D-6E8A-4147-A177-3AD203B41FA5}">
                      <a16:colId xmlns:a16="http://schemas.microsoft.com/office/drawing/2014/main" val="3606384689"/>
                    </a:ext>
                  </a:extLst>
                </a:gridCol>
              </a:tblGrid>
              <a:tr h="370840">
                <a:tc>
                  <a:txBody>
                    <a:bodyPr/>
                    <a:lstStyle/>
                    <a:p>
                      <a:pPr algn="ctr" rtl="1"/>
                      <a:r>
                        <a:rPr lang="ar-SA" sz="2400" b="1" kern="1200" dirty="0">
                          <a:solidFill>
                            <a:schemeClr val="bg1"/>
                          </a:solidFill>
                          <a:latin typeface="Traditional Arabic" pitchFamily="18" charset="-78"/>
                          <a:ea typeface="+mn-ea"/>
                          <a:cs typeface="Traditional Arabic" pitchFamily="18" charset="-78"/>
                        </a:rPr>
                        <a:t>المبررات</a:t>
                      </a:r>
                    </a:p>
                  </a:txBody>
                  <a:tcPr/>
                </a:tc>
                <a:extLst>
                  <a:ext uri="{0D108BD9-81ED-4DB2-BD59-A6C34878D82A}">
                    <a16:rowId xmlns:a16="http://schemas.microsoft.com/office/drawing/2014/main" val="3940716250"/>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السمعة القوية</a:t>
                      </a:r>
                    </a:p>
                  </a:txBody>
                  <a:tcPr/>
                </a:tc>
                <a:extLst>
                  <a:ext uri="{0D108BD9-81ED-4DB2-BD59-A6C34878D82A}">
                    <a16:rowId xmlns:a16="http://schemas.microsoft.com/office/drawing/2014/main" val="4270239096"/>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النمو السريع للجمهور </a:t>
                      </a:r>
                      <a:r>
                        <a:rPr lang="ar-SA" sz="2400" kern="1200" dirty="0" err="1">
                          <a:solidFill>
                            <a:srgbClr val="6C6352"/>
                          </a:solidFill>
                          <a:latin typeface="Traditional Arabic" pitchFamily="18" charset="-78"/>
                          <a:ea typeface="+mn-ea"/>
                          <a:cs typeface="Traditional Arabic" pitchFamily="18" charset="-78"/>
                        </a:rPr>
                        <a:t>المستهدف </a:t>
                      </a:r>
                      <a:r>
                        <a:rPr lang="ar-SA" sz="2400" kern="1200" dirty="0">
                          <a:solidFill>
                            <a:srgbClr val="6C6352"/>
                          </a:solidFill>
                          <a:latin typeface="Traditional Arabic" pitchFamily="18" charset="-78"/>
                          <a:ea typeface="+mn-ea"/>
                          <a:cs typeface="Traditional Arabic" pitchFamily="18" charset="-78"/>
                        </a:rPr>
                        <a:t>(أو دخول جمهور جديد</a:t>
                      </a:r>
                      <a:r>
                        <a:rPr lang="ar-SA" sz="2400" kern="1200" dirty="0" err="1">
                          <a:solidFill>
                            <a:srgbClr val="6C6352"/>
                          </a:solidFill>
                          <a:latin typeface="Traditional Arabic" pitchFamily="18" charset="-78"/>
                          <a:ea typeface="+mn-ea"/>
                          <a:cs typeface="Traditional Arabic" pitchFamily="18" charset="-78"/>
                        </a:rPr>
                        <a:t>)</a:t>
                      </a:r>
                      <a:endParaRPr lang="ar-SA" sz="2400" kern="1200" dirty="0">
                        <a:solidFill>
                          <a:srgbClr val="6C6352"/>
                        </a:solidFill>
                        <a:latin typeface="Traditional Arabic" pitchFamily="18" charset="-78"/>
                        <a:ea typeface="+mn-ea"/>
                        <a:cs typeface="Traditional Arabic" pitchFamily="18" charset="-78"/>
                      </a:endParaRPr>
                    </a:p>
                  </a:txBody>
                  <a:tcPr/>
                </a:tc>
                <a:extLst>
                  <a:ext uri="{0D108BD9-81ED-4DB2-BD59-A6C34878D82A}">
                    <a16:rowId xmlns:a16="http://schemas.microsoft.com/office/drawing/2014/main" val="375177888"/>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القدرة على دخول أسواق </a:t>
                      </a:r>
                      <a:r>
                        <a:rPr lang="ar-SA" sz="2400" kern="1200" dirty="0" err="1">
                          <a:solidFill>
                            <a:srgbClr val="6C6352"/>
                          </a:solidFill>
                          <a:latin typeface="Traditional Arabic" pitchFamily="18" charset="-78"/>
                          <a:ea typeface="+mn-ea"/>
                          <a:cs typeface="Traditional Arabic" pitchFamily="18" charset="-78"/>
                        </a:rPr>
                        <a:t>جديدة </a:t>
                      </a:r>
                      <a:r>
                        <a:rPr lang="ar-SA" sz="2400" kern="1200" dirty="0">
                          <a:solidFill>
                            <a:srgbClr val="6C6352"/>
                          </a:solidFill>
                          <a:latin typeface="Traditional Arabic" pitchFamily="18" charset="-78"/>
                          <a:ea typeface="+mn-ea"/>
                          <a:cs typeface="Traditional Arabic" pitchFamily="18" charset="-78"/>
                        </a:rPr>
                        <a:t>(نوعا أو جغرافية</a:t>
                      </a:r>
                      <a:r>
                        <a:rPr lang="ar-SA" sz="2400" kern="1200" dirty="0" err="1">
                          <a:solidFill>
                            <a:srgbClr val="6C6352"/>
                          </a:solidFill>
                          <a:latin typeface="Traditional Arabic" pitchFamily="18" charset="-78"/>
                          <a:ea typeface="+mn-ea"/>
                          <a:cs typeface="Traditional Arabic" pitchFamily="18" charset="-78"/>
                        </a:rPr>
                        <a:t>)</a:t>
                      </a:r>
                      <a:endParaRPr lang="ar-SA" sz="2400" kern="1200" dirty="0">
                        <a:solidFill>
                          <a:srgbClr val="6C6352"/>
                        </a:solidFill>
                        <a:latin typeface="Traditional Arabic" pitchFamily="18" charset="-78"/>
                        <a:ea typeface="+mn-ea"/>
                        <a:cs typeface="Traditional Arabic" pitchFamily="18" charset="-78"/>
                      </a:endParaRPr>
                    </a:p>
                  </a:txBody>
                  <a:tcPr/>
                </a:tc>
                <a:extLst>
                  <a:ext uri="{0D108BD9-81ED-4DB2-BD59-A6C34878D82A}">
                    <a16:rowId xmlns:a16="http://schemas.microsoft.com/office/drawing/2014/main" val="1714821450"/>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الوفرة المالية اللازمة للتوسع</a:t>
                      </a:r>
                    </a:p>
                  </a:txBody>
                  <a:tcPr/>
                </a:tc>
                <a:extLst>
                  <a:ext uri="{0D108BD9-81ED-4DB2-BD59-A6C34878D82A}">
                    <a16:rowId xmlns:a16="http://schemas.microsoft.com/office/drawing/2014/main" val="11185340"/>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تغيرات </a:t>
                      </a:r>
                      <a:r>
                        <a:rPr lang="ar-SA" sz="2400" kern="1200" dirty="0" err="1">
                          <a:solidFill>
                            <a:srgbClr val="6C6352"/>
                          </a:solidFill>
                          <a:latin typeface="Traditional Arabic" pitchFamily="18" charset="-78"/>
                          <a:ea typeface="+mn-ea"/>
                          <a:cs typeface="Traditional Arabic" pitchFamily="18" charset="-78"/>
                        </a:rPr>
                        <a:t>رئيسية </a:t>
                      </a:r>
                      <a:r>
                        <a:rPr lang="ar-SA" sz="2400" kern="1200" dirty="0">
                          <a:solidFill>
                            <a:srgbClr val="6C6352"/>
                          </a:solidFill>
                          <a:latin typeface="Traditional Arabic" pitchFamily="18" charset="-78"/>
                          <a:ea typeface="+mn-ea"/>
                          <a:cs typeface="Traditional Arabic" pitchFamily="18" charset="-78"/>
                        </a:rPr>
                        <a:t>(ايجابية) في التقنية</a:t>
                      </a:r>
                    </a:p>
                  </a:txBody>
                  <a:tcPr/>
                </a:tc>
                <a:extLst>
                  <a:ext uri="{0D108BD9-81ED-4DB2-BD59-A6C34878D82A}">
                    <a16:rowId xmlns:a16="http://schemas.microsoft.com/office/drawing/2014/main" val="1470308629"/>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توفر فرصة وكالة أو حقوق ملكية فريدة أو منتج مميز</a:t>
                      </a:r>
                    </a:p>
                  </a:txBody>
                  <a:tcPr/>
                </a:tc>
                <a:extLst>
                  <a:ext uri="{0D108BD9-81ED-4DB2-BD59-A6C34878D82A}">
                    <a16:rowId xmlns:a16="http://schemas.microsoft.com/office/drawing/2014/main" val="3170923171"/>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توفر فرصة اندماج أو شراكة </a:t>
                      </a:r>
                      <a:r>
                        <a:rPr lang="ar-SA" sz="2400" kern="1200" dirty="0" err="1">
                          <a:solidFill>
                            <a:srgbClr val="6C6352"/>
                          </a:solidFill>
                          <a:latin typeface="Traditional Arabic" pitchFamily="18" charset="-78"/>
                          <a:ea typeface="+mn-ea"/>
                          <a:cs typeface="Traditional Arabic" pitchFamily="18" charset="-78"/>
                        </a:rPr>
                        <a:t>قوية </a:t>
                      </a:r>
                      <a:r>
                        <a:rPr lang="ar-SA" sz="2400" kern="1200" dirty="0">
                          <a:solidFill>
                            <a:srgbClr val="6C6352"/>
                          </a:solidFill>
                          <a:latin typeface="Traditional Arabic" pitchFamily="18" charset="-78"/>
                          <a:ea typeface="+mn-ea"/>
                          <a:cs typeface="Traditional Arabic" pitchFamily="18" charset="-78"/>
                        </a:rPr>
                        <a:t>(أو شراء شركة</a:t>
                      </a:r>
                      <a:r>
                        <a:rPr lang="ar-SA" sz="2400" kern="1200" dirty="0" err="1">
                          <a:solidFill>
                            <a:srgbClr val="6C6352"/>
                          </a:solidFill>
                          <a:latin typeface="Traditional Arabic" pitchFamily="18" charset="-78"/>
                          <a:ea typeface="+mn-ea"/>
                          <a:cs typeface="Traditional Arabic" pitchFamily="18" charset="-78"/>
                        </a:rPr>
                        <a:t>)</a:t>
                      </a:r>
                      <a:endParaRPr lang="ar-SA" sz="2400" kern="1200" dirty="0">
                        <a:solidFill>
                          <a:srgbClr val="6C6352"/>
                        </a:solidFill>
                        <a:latin typeface="Traditional Arabic" pitchFamily="18" charset="-78"/>
                        <a:ea typeface="+mn-ea"/>
                        <a:cs typeface="Traditional Arabic" pitchFamily="18" charset="-78"/>
                      </a:endParaRPr>
                    </a:p>
                  </a:txBody>
                  <a:tcPr/>
                </a:tc>
                <a:extLst>
                  <a:ext uri="{0D108BD9-81ED-4DB2-BD59-A6C34878D82A}">
                    <a16:rowId xmlns:a16="http://schemas.microsoft.com/office/drawing/2014/main" val="1005556182"/>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قنوات توزيع أفضل</a:t>
                      </a:r>
                    </a:p>
                  </a:txBody>
                  <a:tcPr/>
                </a:tc>
                <a:extLst>
                  <a:ext uri="{0D108BD9-81ED-4DB2-BD59-A6C34878D82A}">
                    <a16:rowId xmlns:a16="http://schemas.microsoft.com/office/drawing/2014/main" val="1077312041"/>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فرصة تحالف وتكامل مع جهة غير منافسة</a:t>
                      </a:r>
                    </a:p>
                  </a:txBody>
                  <a:tcPr/>
                </a:tc>
                <a:extLst>
                  <a:ext uri="{0D108BD9-81ED-4DB2-BD59-A6C34878D82A}">
                    <a16:rowId xmlns:a16="http://schemas.microsoft.com/office/drawing/2014/main" val="2652062753"/>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فرصة قانونية جديدة</a:t>
                      </a:r>
                    </a:p>
                  </a:txBody>
                  <a:tcPr/>
                </a:tc>
                <a:extLst>
                  <a:ext uri="{0D108BD9-81ED-4DB2-BD59-A6C34878D82A}">
                    <a16:rowId xmlns:a16="http://schemas.microsoft.com/office/drawing/2014/main" val="4247890319"/>
                  </a:ext>
                </a:extLst>
              </a:tr>
            </a:tbl>
          </a:graphicData>
        </a:graphic>
      </p:graphicFrame>
    </p:spTree>
    <p:extLst>
      <p:ext uri="{BB962C8B-B14F-4D97-AF65-F5344CB8AC3E}">
        <p14:creationId xmlns:p14="http://schemas.microsoft.com/office/powerpoint/2010/main" val="7196929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375286" y="91490"/>
            <a:ext cx="5441429" cy="1009651"/>
          </a:xfrm>
        </p:spPr>
        <p:txBody>
          <a:bodyPr/>
          <a:lstStyle/>
          <a:p>
            <a:pPr algn="ctr"/>
            <a:r>
              <a:rPr lang="ar-SA" dirty="0"/>
              <a:t>مبررات للنمو المتدرج</a:t>
            </a:r>
          </a:p>
        </p:txBody>
      </p:sp>
      <p:graphicFrame>
        <p:nvGraphicFramePr>
          <p:cNvPr id="6" name="عنصر نائب للمحتوى 5">
            <a:extLst>
              <a:ext uri="{FF2B5EF4-FFF2-40B4-BE49-F238E27FC236}">
                <a16:creationId xmlns:a16="http://schemas.microsoft.com/office/drawing/2014/main" id="{8AD0847A-E3BC-C429-FBF3-0FCD909D02EB}"/>
              </a:ext>
            </a:extLst>
          </p:cNvPr>
          <p:cNvGraphicFramePr>
            <a:graphicFrameLocks noGrp="1"/>
          </p:cNvGraphicFramePr>
          <p:nvPr>
            <p:ph idx="1"/>
            <p:extLst>
              <p:ext uri="{D42A27DB-BD31-4B8C-83A1-F6EECF244321}">
                <p14:modId xmlns:p14="http://schemas.microsoft.com/office/powerpoint/2010/main" val="2199647357"/>
              </p:ext>
            </p:extLst>
          </p:nvPr>
        </p:nvGraphicFramePr>
        <p:xfrm>
          <a:off x="3672722" y="1116916"/>
          <a:ext cx="4846555" cy="5151120"/>
        </p:xfrm>
        <a:graphic>
          <a:graphicData uri="http://schemas.openxmlformats.org/drawingml/2006/table">
            <a:tbl>
              <a:tblPr rtl="1" firstRow="1" bandRow="1">
                <a:tableStyleId>{5C22544A-7EE6-4342-B048-85BDC9FD1C3A}</a:tableStyleId>
              </a:tblPr>
              <a:tblGrid>
                <a:gridCol w="4846555">
                  <a:extLst>
                    <a:ext uri="{9D8B030D-6E8A-4147-A177-3AD203B41FA5}">
                      <a16:colId xmlns:a16="http://schemas.microsoft.com/office/drawing/2014/main" val="3606384689"/>
                    </a:ext>
                  </a:extLst>
                </a:gridCol>
              </a:tblGrid>
              <a:tr h="153469">
                <a:tc>
                  <a:txBody>
                    <a:bodyPr/>
                    <a:lstStyle/>
                    <a:p>
                      <a:pPr algn="ctr" rtl="1"/>
                      <a:r>
                        <a:rPr lang="ar-SA" sz="3200" kern="1200" dirty="0">
                          <a:solidFill>
                            <a:schemeClr val="bg1"/>
                          </a:solidFill>
                          <a:latin typeface="Traditional Arabic" pitchFamily="18" charset="-78"/>
                          <a:ea typeface="+mn-ea"/>
                          <a:cs typeface="Traditional Arabic" pitchFamily="18" charset="-78"/>
                        </a:rPr>
                        <a:t>المبررات</a:t>
                      </a:r>
                    </a:p>
                  </a:txBody>
                  <a:tcPr/>
                </a:tc>
                <a:extLst>
                  <a:ext uri="{0D108BD9-81ED-4DB2-BD59-A6C34878D82A}">
                    <a16:rowId xmlns:a16="http://schemas.microsoft.com/office/drawing/2014/main" val="3940716250"/>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تجنب المخاطرة المترتبة على التوسع السريع</a:t>
                      </a:r>
                    </a:p>
                  </a:txBody>
                  <a:tcPr/>
                </a:tc>
                <a:extLst>
                  <a:ext uri="{0D108BD9-81ED-4DB2-BD59-A6C34878D82A}">
                    <a16:rowId xmlns:a16="http://schemas.microsoft.com/office/drawing/2014/main" val="4270239096"/>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الخوف من زيادة الانفاق اللازم للتوسع السريع</a:t>
                      </a:r>
                    </a:p>
                  </a:txBody>
                  <a:tcPr/>
                </a:tc>
                <a:extLst>
                  <a:ext uri="{0D108BD9-81ED-4DB2-BD59-A6C34878D82A}">
                    <a16:rowId xmlns:a16="http://schemas.microsoft.com/office/drawing/2014/main" val="375177888"/>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الخوف من ضعف العائد على رأس المال عند التوسع السريع</a:t>
                      </a:r>
                    </a:p>
                  </a:txBody>
                  <a:tcPr/>
                </a:tc>
                <a:extLst>
                  <a:ext uri="{0D108BD9-81ED-4DB2-BD59-A6C34878D82A}">
                    <a16:rowId xmlns:a16="http://schemas.microsoft.com/office/drawing/2014/main" val="1714821450"/>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عدم توفر الكفاءات البشرية اللازمة للتوسع السريع</a:t>
                      </a:r>
                    </a:p>
                  </a:txBody>
                  <a:tcPr/>
                </a:tc>
                <a:extLst>
                  <a:ext uri="{0D108BD9-81ED-4DB2-BD59-A6C34878D82A}">
                    <a16:rowId xmlns:a16="http://schemas.microsoft.com/office/drawing/2014/main" val="11185340"/>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ضعف النمو السكاني أو نمو الجمهور المستهدف</a:t>
                      </a:r>
                    </a:p>
                  </a:txBody>
                  <a:tcPr/>
                </a:tc>
                <a:extLst>
                  <a:ext uri="{0D108BD9-81ED-4DB2-BD59-A6C34878D82A}">
                    <a16:rowId xmlns:a16="http://schemas.microsoft.com/office/drawing/2014/main" val="1470308629"/>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تشبع </a:t>
                      </a:r>
                      <a:r>
                        <a:rPr lang="ar-SA" sz="2400" kern="1200" dirty="0" err="1">
                          <a:solidFill>
                            <a:srgbClr val="6C6352"/>
                          </a:solidFill>
                          <a:latin typeface="Traditional Arabic" pitchFamily="18" charset="-78"/>
                          <a:ea typeface="+mn-ea"/>
                          <a:cs typeface="Traditional Arabic" pitchFamily="18" charset="-78"/>
                        </a:rPr>
                        <a:t>السوق </a:t>
                      </a:r>
                      <a:r>
                        <a:rPr lang="ar-SA" sz="2400" kern="1200" dirty="0">
                          <a:solidFill>
                            <a:srgbClr val="6C6352"/>
                          </a:solidFill>
                          <a:latin typeface="Traditional Arabic" pitchFamily="18" charset="-78"/>
                          <a:ea typeface="+mn-ea"/>
                          <a:cs typeface="Traditional Arabic" pitchFamily="18" charset="-78"/>
                        </a:rPr>
                        <a:t>(أو عدم تجاوب السوق مع المنتج أو الخدمة</a:t>
                      </a:r>
                      <a:r>
                        <a:rPr lang="ar-SA" sz="2400" kern="1200" dirty="0" err="1">
                          <a:solidFill>
                            <a:srgbClr val="6C6352"/>
                          </a:solidFill>
                          <a:latin typeface="Traditional Arabic" pitchFamily="18" charset="-78"/>
                          <a:ea typeface="+mn-ea"/>
                          <a:cs typeface="Traditional Arabic" pitchFamily="18" charset="-78"/>
                        </a:rPr>
                        <a:t>)</a:t>
                      </a:r>
                      <a:endParaRPr lang="ar-SA" sz="2400" kern="1200" dirty="0">
                        <a:solidFill>
                          <a:srgbClr val="6C6352"/>
                        </a:solidFill>
                        <a:latin typeface="Traditional Arabic" pitchFamily="18" charset="-78"/>
                        <a:ea typeface="+mn-ea"/>
                        <a:cs typeface="Traditional Arabic" pitchFamily="18" charset="-78"/>
                      </a:endParaRPr>
                    </a:p>
                  </a:txBody>
                  <a:tcPr/>
                </a:tc>
                <a:extLst>
                  <a:ext uri="{0D108BD9-81ED-4DB2-BD59-A6C34878D82A}">
                    <a16:rowId xmlns:a16="http://schemas.microsoft.com/office/drawing/2014/main" val="3170923171"/>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القوانين المعيقة للتوسع السريع</a:t>
                      </a:r>
                    </a:p>
                  </a:txBody>
                  <a:tcPr/>
                </a:tc>
                <a:extLst>
                  <a:ext uri="{0D108BD9-81ED-4DB2-BD59-A6C34878D82A}">
                    <a16:rowId xmlns:a16="http://schemas.microsoft.com/office/drawing/2014/main" val="1005556182"/>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الركود الاقتصادي</a:t>
                      </a:r>
                    </a:p>
                  </a:txBody>
                  <a:tcPr/>
                </a:tc>
                <a:extLst>
                  <a:ext uri="{0D108BD9-81ED-4DB2-BD59-A6C34878D82A}">
                    <a16:rowId xmlns:a16="http://schemas.microsoft.com/office/drawing/2014/main" val="1077312041"/>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كثرة المنافسين</a:t>
                      </a:r>
                    </a:p>
                  </a:txBody>
                  <a:tcPr/>
                </a:tc>
                <a:extLst>
                  <a:ext uri="{0D108BD9-81ED-4DB2-BD59-A6C34878D82A}">
                    <a16:rowId xmlns:a16="http://schemas.microsoft.com/office/drawing/2014/main" val="2652062753"/>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دخول منافس اجنبي</a:t>
                      </a:r>
                    </a:p>
                  </a:txBody>
                  <a:tcPr/>
                </a:tc>
                <a:extLst>
                  <a:ext uri="{0D108BD9-81ED-4DB2-BD59-A6C34878D82A}">
                    <a16:rowId xmlns:a16="http://schemas.microsoft.com/office/drawing/2014/main" val="4247890319"/>
                  </a:ext>
                </a:extLst>
              </a:tr>
            </a:tbl>
          </a:graphicData>
        </a:graphic>
      </p:graphicFrame>
    </p:spTree>
    <p:extLst>
      <p:ext uri="{BB962C8B-B14F-4D97-AF65-F5344CB8AC3E}">
        <p14:creationId xmlns:p14="http://schemas.microsoft.com/office/powerpoint/2010/main" val="19125898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631959" y="0"/>
            <a:ext cx="5441429" cy="1009651"/>
          </a:xfrm>
        </p:spPr>
        <p:txBody>
          <a:bodyPr/>
          <a:lstStyle/>
          <a:p>
            <a:pPr algn="ctr"/>
            <a:r>
              <a:rPr lang="ar-SA" dirty="0"/>
              <a:t>أسباب للانكماش</a:t>
            </a:r>
          </a:p>
        </p:txBody>
      </p:sp>
      <p:graphicFrame>
        <p:nvGraphicFramePr>
          <p:cNvPr id="6" name="عنصر نائب للمحتوى 5">
            <a:extLst>
              <a:ext uri="{FF2B5EF4-FFF2-40B4-BE49-F238E27FC236}">
                <a16:creationId xmlns:a16="http://schemas.microsoft.com/office/drawing/2014/main" id="{8AD0847A-E3BC-C429-FBF3-0FCD909D02EB}"/>
              </a:ext>
            </a:extLst>
          </p:cNvPr>
          <p:cNvGraphicFramePr>
            <a:graphicFrameLocks noGrp="1"/>
          </p:cNvGraphicFramePr>
          <p:nvPr>
            <p:ph idx="1"/>
            <p:extLst>
              <p:ext uri="{D42A27DB-BD31-4B8C-83A1-F6EECF244321}">
                <p14:modId xmlns:p14="http://schemas.microsoft.com/office/powerpoint/2010/main" val="1877277096"/>
              </p:ext>
            </p:extLst>
          </p:nvPr>
        </p:nvGraphicFramePr>
        <p:xfrm>
          <a:off x="3043990" y="914400"/>
          <a:ext cx="6617368" cy="5029200"/>
        </p:xfrm>
        <a:graphic>
          <a:graphicData uri="http://schemas.openxmlformats.org/drawingml/2006/table">
            <a:tbl>
              <a:tblPr rtl="1" firstRow="1" bandRow="1">
                <a:tableStyleId>{5C22544A-7EE6-4342-B048-85BDC9FD1C3A}</a:tableStyleId>
              </a:tblPr>
              <a:tblGrid>
                <a:gridCol w="6617368">
                  <a:extLst>
                    <a:ext uri="{9D8B030D-6E8A-4147-A177-3AD203B41FA5}">
                      <a16:colId xmlns:a16="http://schemas.microsoft.com/office/drawing/2014/main" val="3606384689"/>
                    </a:ext>
                  </a:extLst>
                </a:gridCol>
              </a:tblGrid>
              <a:tr h="370840">
                <a:tc>
                  <a:txBody>
                    <a:bodyPr/>
                    <a:lstStyle/>
                    <a:p>
                      <a:pPr algn="ctr" rtl="1"/>
                      <a:r>
                        <a:rPr lang="ar-SA" sz="2400" kern="1200" dirty="0">
                          <a:solidFill>
                            <a:schemeClr val="bg1"/>
                          </a:solidFill>
                          <a:latin typeface="Traditional Arabic" pitchFamily="18" charset="-78"/>
                          <a:ea typeface="+mn-ea"/>
                          <a:cs typeface="Traditional Arabic" pitchFamily="18" charset="-78"/>
                        </a:rPr>
                        <a:t>المبررات</a:t>
                      </a:r>
                    </a:p>
                  </a:txBody>
                  <a:tcPr/>
                </a:tc>
                <a:extLst>
                  <a:ext uri="{0D108BD9-81ED-4DB2-BD59-A6C34878D82A}">
                    <a16:rowId xmlns:a16="http://schemas.microsoft.com/office/drawing/2014/main" val="3940716250"/>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خسائر كبيرة أو مفاجئة</a:t>
                      </a:r>
                    </a:p>
                  </a:txBody>
                  <a:tcPr/>
                </a:tc>
                <a:extLst>
                  <a:ext uri="{0D108BD9-81ED-4DB2-BD59-A6C34878D82A}">
                    <a16:rowId xmlns:a16="http://schemas.microsoft.com/office/drawing/2014/main" val="4270239096"/>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تغيير قانوني سلبي يعرقل العمل أو يضيق على العمل</a:t>
                      </a:r>
                    </a:p>
                  </a:txBody>
                  <a:tcPr/>
                </a:tc>
                <a:extLst>
                  <a:ext uri="{0D108BD9-81ED-4DB2-BD59-A6C34878D82A}">
                    <a16:rowId xmlns:a16="http://schemas.microsoft.com/office/drawing/2014/main" val="375177888"/>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بروز منافس </a:t>
                      </a:r>
                      <a:r>
                        <a:rPr lang="ar-SA" sz="2400" kern="1200" dirty="0" err="1">
                          <a:solidFill>
                            <a:srgbClr val="6C6352"/>
                          </a:solidFill>
                          <a:latin typeface="Traditional Arabic" pitchFamily="18" charset="-78"/>
                          <a:ea typeface="+mn-ea"/>
                          <a:cs typeface="Traditional Arabic" pitchFamily="18" charset="-78"/>
                        </a:rPr>
                        <a:t>أقوى </a:t>
                      </a:r>
                      <a:r>
                        <a:rPr lang="ar-SA" sz="2400" kern="1200" dirty="0">
                          <a:solidFill>
                            <a:srgbClr val="6C6352"/>
                          </a:solidFill>
                          <a:latin typeface="Traditional Arabic" pitchFamily="18" charset="-78"/>
                          <a:ea typeface="+mn-ea"/>
                          <a:cs typeface="Traditional Arabic" pitchFamily="18" charset="-78"/>
                        </a:rPr>
                        <a:t>(من داخل البلد أو خارجها</a:t>
                      </a:r>
                      <a:r>
                        <a:rPr lang="ar-SA" sz="2400" kern="1200" dirty="0" err="1">
                          <a:solidFill>
                            <a:srgbClr val="6C6352"/>
                          </a:solidFill>
                          <a:latin typeface="Traditional Arabic" pitchFamily="18" charset="-78"/>
                          <a:ea typeface="+mn-ea"/>
                          <a:cs typeface="Traditional Arabic" pitchFamily="18" charset="-78"/>
                        </a:rPr>
                        <a:t>)</a:t>
                      </a:r>
                      <a:endParaRPr lang="ar-SA" sz="2400" kern="1200" dirty="0">
                        <a:solidFill>
                          <a:srgbClr val="6C6352"/>
                        </a:solidFill>
                        <a:latin typeface="Traditional Arabic" pitchFamily="18" charset="-78"/>
                        <a:ea typeface="+mn-ea"/>
                        <a:cs typeface="Traditional Arabic" pitchFamily="18" charset="-78"/>
                      </a:endParaRPr>
                    </a:p>
                  </a:txBody>
                  <a:tcPr/>
                </a:tc>
                <a:extLst>
                  <a:ext uri="{0D108BD9-81ED-4DB2-BD59-A6C34878D82A}">
                    <a16:rowId xmlns:a16="http://schemas.microsoft.com/office/drawing/2014/main" val="1714821450"/>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ظهور منتجات بديلة أكثر فاعلية</a:t>
                      </a:r>
                    </a:p>
                  </a:txBody>
                  <a:tcPr/>
                </a:tc>
                <a:extLst>
                  <a:ext uri="{0D108BD9-81ED-4DB2-BD59-A6C34878D82A}">
                    <a16:rowId xmlns:a16="http://schemas.microsoft.com/office/drawing/2014/main" val="11185340"/>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هروب الكفاءات البشرية الفاعلة</a:t>
                      </a:r>
                    </a:p>
                  </a:txBody>
                  <a:tcPr/>
                </a:tc>
                <a:extLst>
                  <a:ext uri="{0D108BD9-81ED-4DB2-BD59-A6C34878D82A}">
                    <a16:rowId xmlns:a16="http://schemas.microsoft.com/office/drawing/2014/main" val="1470308629"/>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ضعف الامكانات المالية اللازمة لتمويل العمليات</a:t>
                      </a:r>
                    </a:p>
                  </a:txBody>
                  <a:tcPr/>
                </a:tc>
                <a:extLst>
                  <a:ext uri="{0D108BD9-81ED-4DB2-BD59-A6C34878D82A}">
                    <a16:rowId xmlns:a16="http://schemas.microsoft.com/office/drawing/2014/main" val="3170923171"/>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صراع شديد بين الملاك أو الشركاء</a:t>
                      </a:r>
                    </a:p>
                  </a:txBody>
                  <a:tcPr/>
                </a:tc>
                <a:extLst>
                  <a:ext uri="{0D108BD9-81ED-4DB2-BD59-A6C34878D82A}">
                    <a16:rowId xmlns:a16="http://schemas.microsoft.com/office/drawing/2014/main" val="1005556182"/>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فقدان بعض الموردين الرئيسيين</a:t>
                      </a:r>
                    </a:p>
                  </a:txBody>
                  <a:tcPr/>
                </a:tc>
                <a:extLst>
                  <a:ext uri="{0D108BD9-81ED-4DB2-BD59-A6C34878D82A}">
                    <a16:rowId xmlns:a16="http://schemas.microsoft.com/office/drawing/2014/main" val="1077312041"/>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وجود فروع خسائرها متتالية</a:t>
                      </a:r>
                    </a:p>
                  </a:txBody>
                  <a:tcPr/>
                </a:tc>
                <a:extLst>
                  <a:ext uri="{0D108BD9-81ED-4DB2-BD59-A6C34878D82A}">
                    <a16:rowId xmlns:a16="http://schemas.microsoft.com/office/drawing/2014/main" val="2652062753"/>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ارتفاع شديد مفاجئ في الأجور والتكاليف</a:t>
                      </a:r>
                    </a:p>
                  </a:txBody>
                  <a:tcPr/>
                </a:tc>
                <a:extLst>
                  <a:ext uri="{0D108BD9-81ED-4DB2-BD59-A6C34878D82A}">
                    <a16:rowId xmlns:a16="http://schemas.microsoft.com/office/drawing/2014/main" val="4247890319"/>
                  </a:ext>
                </a:extLst>
              </a:tr>
            </a:tbl>
          </a:graphicData>
        </a:graphic>
      </p:graphicFrame>
    </p:spTree>
    <p:extLst>
      <p:ext uri="{BB962C8B-B14F-4D97-AF65-F5344CB8AC3E}">
        <p14:creationId xmlns:p14="http://schemas.microsoft.com/office/powerpoint/2010/main" val="176867783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279033" y="67426"/>
            <a:ext cx="6442483" cy="1009651"/>
          </a:xfrm>
        </p:spPr>
        <p:txBody>
          <a:bodyPr/>
          <a:lstStyle/>
          <a:p>
            <a:pPr algn="ctr"/>
            <a:r>
              <a:rPr lang="ar-SA" dirty="0"/>
              <a:t>استراتيجيات للنمو السريع</a:t>
            </a:r>
          </a:p>
        </p:txBody>
      </p:sp>
      <p:graphicFrame>
        <p:nvGraphicFramePr>
          <p:cNvPr id="6" name="عنصر نائب للمحتوى 5">
            <a:extLst>
              <a:ext uri="{FF2B5EF4-FFF2-40B4-BE49-F238E27FC236}">
                <a16:creationId xmlns:a16="http://schemas.microsoft.com/office/drawing/2014/main" id="{8AD0847A-E3BC-C429-FBF3-0FCD909D02EB}"/>
              </a:ext>
            </a:extLst>
          </p:cNvPr>
          <p:cNvGraphicFramePr>
            <a:graphicFrameLocks noGrp="1"/>
          </p:cNvGraphicFramePr>
          <p:nvPr>
            <p:ph idx="1"/>
            <p:extLst>
              <p:ext uri="{D42A27DB-BD31-4B8C-83A1-F6EECF244321}">
                <p14:modId xmlns:p14="http://schemas.microsoft.com/office/powerpoint/2010/main" val="1411445786"/>
              </p:ext>
            </p:extLst>
          </p:nvPr>
        </p:nvGraphicFramePr>
        <p:xfrm>
          <a:off x="3279033" y="1243596"/>
          <a:ext cx="5183699" cy="5029200"/>
        </p:xfrm>
        <a:graphic>
          <a:graphicData uri="http://schemas.openxmlformats.org/drawingml/2006/table">
            <a:tbl>
              <a:tblPr rtl="1" firstRow="1" bandRow="1">
                <a:tableStyleId>{5C22544A-7EE6-4342-B048-85BDC9FD1C3A}</a:tableStyleId>
              </a:tblPr>
              <a:tblGrid>
                <a:gridCol w="5183699">
                  <a:extLst>
                    <a:ext uri="{9D8B030D-6E8A-4147-A177-3AD203B41FA5}">
                      <a16:colId xmlns:a16="http://schemas.microsoft.com/office/drawing/2014/main" val="3606384689"/>
                    </a:ext>
                  </a:extLst>
                </a:gridCol>
              </a:tblGrid>
              <a:tr h="370840">
                <a:tc>
                  <a:txBody>
                    <a:bodyPr/>
                    <a:lstStyle/>
                    <a:p>
                      <a:pPr algn="ctr" rtl="1"/>
                      <a:r>
                        <a:rPr lang="ar-SA" sz="2400" b="1" kern="1200" dirty="0">
                          <a:solidFill>
                            <a:schemeClr val="bg1"/>
                          </a:solidFill>
                          <a:latin typeface="Traditional Arabic" pitchFamily="18" charset="-78"/>
                          <a:ea typeface="+mn-ea"/>
                          <a:cs typeface="Traditional Arabic" pitchFamily="18" charset="-78"/>
                        </a:rPr>
                        <a:t>استراتيجيات للتوسع والنمو السريع</a:t>
                      </a:r>
                    </a:p>
                  </a:txBody>
                  <a:tcPr/>
                </a:tc>
                <a:extLst>
                  <a:ext uri="{0D108BD9-81ED-4DB2-BD59-A6C34878D82A}">
                    <a16:rowId xmlns:a16="http://schemas.microsoft.com/office/drawing/2014/main" val="3940716250"/>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البحث عن أسواق </a:t>
                      </a:r>
                      <a:r>
                        <a:rPr lang="ar-SA" sz="2400" kern="1200" dirty="0" err="1">
                          <a:solidFill>
                            <a:srgbClr val="6C6352"/>
                          </a:solidFill>
                          <a:latin typeface="Traditional Arabic" pitchFamily="18" charset="-78"/>
                          <a:ea typeface="+mn-ea"/>
                          <a:cs typeface="Traditional Arabic" pitchFamily="18" charset="-78"/>
                        </a:rPr>
                        <a:t>جديدة </a:t>
                      </a:r>
                      <a:r>
                        <a:rPr lang="ar-SA" sz="2400" kern="1200" dirty="0">
                          <a:solidFill>
                            <a:srgbClr val="6C6352"/>
                          </a:solidFill>
                          <a:latin typeface="Traditional Arabic" pitchFamily="18" charset="-78"/>
                          <a:ea typeface="+mn-ea"/>
                          <a:cs typeface="Traditional Arabic" pitchFamily="18" charset="-78"/>
                        </a:rPr>
                        <a:t>(أو زبائن جدد</a:t>
                      </a:r>
                      <a:r>
                        <a:rPr lang="ar-SA" sz="2400" kern="1200" dirty="0" err="1">
                          <a:solidFill>
                            <a:srgbClr val="6C6352"/>
                          </a:solidFill>
                          <a:latin typeface="Traditional Arabic" pitchFamily="18" charset="-78"/>
                          <a:ea typeface="+mn-ea"/>
                          <a:cs typeface="Traditional Arabic" pitchFamily="18" charset="-78"/>
                        </a:rPr>
                        <a:t>)</a:t>
                      </a:r>
                      <a:endParaRPr lang="ar-SA" sz="2400" kern="1200" dirty="0">
                        <a:solidFill>
                          <a:srgbClr val="6C6352"/>
                        </a:solidFill>
                        <a:latin typeface="Traditional Arabic" pitchFamily="18" charset="-78"/>
                        <a:ea typeface="+mn-ea"/>
                        <a:cs typeface="Traditional Arabic" pitchFamily="18" charset="-78"/>
                      </a:endParaRPr>
                    </a:p>
                  </a:txBody>
                  <a:tcPr/>
                </a:tc>
                <a:extLst>
                  <a:ext uri="{0D108BD9-81ED-4DB2-BD59-A6C34878D82A}">
                    <a16:rowId xmlns:a16="http://schemas.microsoft.com/office/drawing/2014/main" val="4270239096"/>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زيادة جودة المنتجات والخدمات</a:t>
                      </a:r>
                    </a:p>
                  </a:txBody>
                  <a:tcPr/>
                </a:tc>
                <a:extLst>
                  <a:ext uri="{0D108BD9-81ED-4DB2-BD59-A6C34878D82A}">
                    <a16:rowId xmlns:a16="http://schemas.microsoft.com/office/drawing/2014/main" val="375177888"/>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استعمال أدوات تسويق جديدة بكثافة</a:t>
                      </a:r>
                    </a:p>
                  </a:txBody>
                  <a:tcPr/>
                </a:tc>
                <a:extLst>
                  <a:ext uri="{0D108BD9-81ED-4DB2-BD59-A6C34878D82A}">
                    <a16:rowId xmlns:a16="http://schemas.microsoft.com/office/drawing/2014/main" val="1714821450"/>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تنويع أكثر في المنتجات والخدمات</a:t>
                      </a:r>
                    </a:p>
                  </a:txBody>
                  <a:tcPr/>
                </a:tc>
                <a:extLst>
                  <a:ext uri="{0D108BD9-81ED-4DB2-BD59-A6C34878D82A}">
                    <a16:rowId xmlns:a16="http://schemas.microsoft.com/office/drawing/2014/main" val="11185340"/>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استقطاب الزبائن من المنافسين</a:t>
                      </a:r>
                    </a:p>
                  </a:txBody>
                  <a:tcPr/>
                </a:tc>
                <a:extLst>
                  <a:ext uri="{0D108BD9-81ED-4DB2-BD59-A6C34878D82A}">
                    <a16:rowId xmlns:a16="http://schemas.microsoft.com/office/drawing/2014/main" val="1470308629"/>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استحداث نظام ترويجي </a:t>
                      </a:r>
                      <a:r>
                        <a:rPr lang="ar-SA" sz="2400" kern="1200" dirty="0" err="1">
                          <a:solidFill>
                            <a:srgbClr val="6C6352"/>
                          </a:solidFill>
                          <a:latin typeface="Traditional Arabic" pitchFamily="18" charset="-78"/>
                          <a:ea typeface="+mn-ea"/>
                          <a:cs typeface="Traditional Arabic" pitchFamily="18" charset="-78"/>
                        </a:rPr>
                        <a:t>مكثف </a:t>
                      </a:r>
                      <a:r>
                        <a:rPr lang="ar-SA" sz="2400" kern="1200" dirty="0">
                          <a:solidFill>
                            <a:srgbClr val="6C6352"/>
                          </a:solidFill>
                          <a:latin typeface="Traditional Arabic" pitchFamily="18" charset="-78"/>
                          <a:ea typeface="+mn-ea"/>
                          <a:cs typeface="Traditional Arabic" pitchFamily="18" charset="-78"/>
                        </a:rPr>
                        <a:t>(نقاط أو جوائز الخ</a:t>
                      </a:r>
                      <a:r>
                        <a:rPr lang="ar-SA" sz="2400" kern="1200" dirty="0" err="1">
                          <a:solidFill>
                            <a:srgbClr val="6C6352"/>
                          </a:solidFill>
                          <a:latin typeface="Traditional Arabic" pitchFamily="18" charset="-78"/>
                          <a:ea typeface="+mn-ea"/>
                          <a:cs typeface="Traditional Arabic" pitchFamily="18" charset="-78"/>
                        </a:rPr>
                        <a:t>)</a:t>
                      </a:r>
                      <a:endParaRPr lang="ar-SA" sz="2400" kern="1200" dirty="0">
                        <a:solidFill>
                          <a:srgbClr val="6C6352"/>
                        </a:solidFill>
                        <a:latin typeface="Traditional Arabic" pitchFamily="18" charset="-78"/>
                        <a:ea typeface="+mn-ea"/>
                        <a:cs typeface="Traditional Arabic" pitchFamily="18" charset="-78"/>
                      </a:endParaRPr>
                    </a:p>
                  </a:txBody>
                  <a:tcPr/>
                </a:tc>
                <a:extLst>
                  <a:ext uri="{0D108BD9-81ED-4DB2-BD59-A6C34878D82A}">
                    <a16:rowId xmlns:a16="http://schemas.microsoft.com/office/drawing/2014/main" val="3170923171"/>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تحسين كبير في تقنية العمل والإنتاج والإدارة والتواصل</a:t>
                      </a:r>
                    </a:p>
                  </a:txBody>
                  <a:tcPr/>
                </a:tc>
                <a:extLst>
                  <a:ext uri="{0D108BD9-81ED-4DB2-BD59-A6C34878D82A}">
                    <a16:rowId xmlns:a16="http://schemas.microsoft.com/office/drawing/2014/main" val="1005556182"/>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ميزانية أكبر للبحث والتطوير</a:t>
                      </a:r>
                    </a:p>
                  </a:txBody>
                  <a:tcPr/>
                </a:tc>
                <a:extLst>
                  <a:ext uri="{0D108BD9-81ED-4DB2-BD59-A6C34878D82A}">
                    <a16:rowId xmlns:a16="http://schemas.microsoft.com/office/drawing/2014/main" val="1077312041"/>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شراء شركات منافسة أو مكملة أو الاندماج معها</a:t>
                      </a:r>
                    </a:p>
                  </a:txBody>
                  <a:tcPr/>
                </a:tc>
                <a:extLst>
                  <a:ext uri="{0D108BD9-81ED-4DB2-BD59-A6C34878D82A}">
                    <a16:rowId xmlns:a16="http://schemas.microsoft.com/office/drawing/2014/main" val="2652062753"/>
                  </a:ext>
                </a:extLst>
              </a:tr>
              <a:tr h="370840">
                <a:tc>
                  <a:txBody>
                    <a:bodyPr/>
                    <a:lstStyle/>
                    <a:p>
                      <a:pPr rtl="1"/>
                      <a:r>
                        <a:rPr lang="ar-SA" sz="2400" kern="1200" dirty="0">
                          <a:solidFill>
                            <a:srgbClr val="6C6352"/>
                          </a:solidFill>
                          <a:latin typeface="Traditional Arabic" pitchFamily="18" charset="-78"/>
                          <a:ea typeface="+mn-ea"/>
                          <a:cs typeface="Traditional Arabic" pitchFamily="18" charset="-78"/>
                        </a:rPr>
                        <a:t>شراء جهات موردة أو احتكارها</a:t>
                      </a:r>
                    </a:p>
                  </a:txBody>
                  <a:tcPr/>
                </a:tc>
                <a:extLst>
                  <a:ext uri="{0D108BD9-81ED-4DB2-BD59-A6C34878D82A}">
                    <a16:rowId xmlns:a16="http://schemas.microsoft.com/office/drawing/2014/main" val="4247890319"/>
                  </a:ext>
                </a:extLst>
              </a:tr>
            </a:tbl>
          </a:graphicData>
        </a:graphic>
      </p:graphicFrame>
    </p:spTree>
    <p:extLst>
      <p:ext uri="{BB962C8B-B14F-4D97-AF65-F5344CB8AC3E}">
        <p14:creationId xmlns:p14="http://schemas.microsoft.com/office/powerpoint/2010/main" val="305595280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279033" y="67426"/>
            <a:ext cx="6442483" cy="1009651"/>
          </a:xfrm>
        </p:spPr>
        <p:txBody>
          <a:bodyPr/>
          <a:lstStyle/>
          <a:p>
            <a:pPr algn="ctr"/>
            <a:r>
              <a:rPr lang="ar-SA" dirty="0"/>
              <a:t>استراتيجيات للنمو السريع (تابع)</a:t>
            </a:r>
          </a:p>
        </p:txBody>
      </p:sp>
      <p:graphicFrame>
        <p:nvGraphicFramePr>
          <p:cNvPr id="6" name="عنصر نائب للمحتوى 5">
            <a:extLst>
              <a:ext uri="{FF2B5EF4-FFF2-40B4-BE49-F238E27FC236}">
                <a16:creationId xmlns:a16="http://schemas.microsoft.com/office/drawing/2014/main" id="{8AD0847A-E3BC-C429-FBF3-0FCD909D02EB}"/>
              </a:ext>
            </a:extLst>
          </p:cNvPr>
          <p:cNvGraphicFramePr>
            <a:graphicFrameLocks noGrp="1"/>
          </p:cNvGraphicFramePr>
          <p:nvPr>
            <p:ph idx="1"/>
            <p:extLst>
              <p:ext uri="{D42A27DB-BD31-4B8C-83A1-F6EECF244321}">
                <p14:modId xmlns:p14="http://schemas.microsoft.com/office/powerpoint/2010/main" val="3774695129"/>
              </p:ext>
            </p:extLst>
          </p:nvPr>
        </p:nvGraphicFramePr>
        <p:xfrm>
          <a:off x="3411380" y="1604544"/>
          <a:ext cx="5183699" cy="4053840"/>
        </p:xfrm>
        <a:graphic>
          <a:graphicData uri="http://schemas.openxmlformats.org/drawingml/2006/table">
            <a:tbl>
              <a:tblPr rtl="1" firstRow="1" bandRow="1">
                <a:tableStyleId>{5C22544A-7EE6-4342-B048-85BDC9FD1C3A}</a:tableStyleId>
              </a:tblPr>
              <a:tblGrid>
                <a:gridCol w="5183699">
                  <a:extLst>
                    <a:ext uri="{9D8B030D-6E8A-4147-A177-3AD203B41FA5}">
                      <a16:colId xmlns:a16="http://schemas.microsoft.com/office/drawing/2014/main" val="3606384689"/>
                    </a:ext>
                  </a:extLst>
                </a:gridCol>
              </a:tblGrid>
              <a:tr h="370840">
                <a:tc>
                  <a:txBody>
                    <a:bodyPr/>
                    <a:lstStyle/>
                    <a:p>
                      <a:pPr algn="ctr" rtl="1"/>
                      <a:r>
                        <a:rPr lang="ar-SA" sz="2800" b="1" kern="1200" dirty="0">
                          <a:solidFill>
                            <a:schemeClr val="bg1"/>
                          </a:solidFill>
                          <a:latin typeface="Traditional Arabic" pitchFamily="18" charset="-78"/>
                          <a:ea typeface="+mn-ea"/>
                          <a:cs typeface="Traditional Arabic" pitchFamily="18" charset="-78"/>
                        </a:rPr>
                        <a:t>استراتيجيات للتوسع والنمو السريع</a:t>
                      </a:r>
                    </a:p>
                  </a:txBody>
                  <a:tcPr/>
                </a:tc>
                <a:extLst>
                  <a:ext uri="{0D108BD9-81ED-4DB2-BD59-A6C34878D82A}">
                    <a16:rowId xmlns:a16="http://schemas.microsoft.com/office/drawing/2014/main" val="3940716250"/>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شراء زبائن رئيسين أو احتكارهم</a:t>
                      </a:r>
                    </a:p>
                  </a:txBody>
                  <a:tcPr/>
                </a:tc>
                <a:extLst>
                  <a:ext uri="{0D108BD9-81ED-4DB2-BD59-A6C34878D82A}">
                    <a16:rowId xmlns:a16="http://schemas.microsoft.com/office/drawing/2014/main" val="4270239096"/>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توفير تمويل كبير للتوسع واكتساح المنافسين</a:t>
                      </a:r>
                    </a:p>
                  </a:txBody>
                  <a:tcPr/>
                </a:tc>
                <a:extLst>
                  <a:ext uri="{0D108BD9-81ED-4DB2-BD59-A6C34878D82A}">
                    <a16:rowId xmlns:a16="http://schemas.microsoft.com/office/drawing/2014/main" val="375177888"/>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التخلص من الفروع أو المنتجات </a:t>
                      </a:r>
                      <a:r>
                        <a:rPr lang="ar-SA" sz="2800" kern="1200" dirty="0" err="1">
                          <a:solidFill>
                            <a:srgbClr val="6C6352"/>
                          </a:solidFill>
                          <a:latin typeface="Traditional Arabic" pitchFamily="18" charset="-78"/>
                          <a:ea typeface="+mn-ea"/>
                          <a:cs typeface="Traditional Arabic" pitchFamily="18" charset="-78"/>
                        </a:rPr>
                        <a:t>الخاسرة </a:t>
                      </a:r>
                      <a:r>
                        <a:rPr lang="ar-SA" sz="2800" kern="1200" dirty="0">
                          <a:solidFill>
                            <a:srgbClr val="6C6352"/>
                          </a:solidFill>
                          <a:latin typeface="Traditional Arabic" pitchFamily="18" charset="-78"/>
                          <a:ea typeface="+mn-ea"/>
                          <a:cs typeface="Traditional Arabic" pitchFamily="18" charset="-78"/>
                        </a:rPr>
                        <a:t>(اذا استمرت الخسارة 3 سنوات متتالية</a:t>
                      </a:r>
                      <a:r>
                        <a:rPr lang="ar-SA" sz="2800" kern="1200" dirty="0" err="1">
                          <a:solidFill>
                            <a:srgbClr val="6C6352"/>
                          </a:solidFill>
                          <a:latin typeface="Traditional Arabic" pitchFamily="18" charset="-78"/>
                          <a:ea typeface="+mn-ea"/>
                          <a:cs typeface="Traditional Arabic" pitchFamily="18" charset="-78"/>
                        </a:rPr>
                        <a:t>)</a:t>
                      </a:r>
                      <a:endParaRPr lang="ar-SA" sz="2800" kern="1200" dirty="0">
                        <a:solidFill>
                          <a:srgbClr val="6C6352"/>
                        </a:solidFill>
                        <a:latin typeface="Traditional Arabic" pitchFamily="18" charset="-78"/>
                        <a:ea typeface="+mn-ea"/>
                        <a:cs typeface="Traditional Arabic" pitchFamily="18" charset="-78"/>
                      </a:endParaRPr>
                    </a:p>
                  </a:txBody>
                  <a:tcPr/>
                </a:tc>
                <a:extLst>
                  <a:ext uri="{0D108BD9-81ED-4DB2-BD59-A6C34878D82A}">
                    <a16:rowId xmlns:a16="http://schemas.microsoft.com/office/drawing/2014/main" val="1714821450"/>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التحول الى شركة مساهمة عامة</a:t>
                      </a:r>
                    </a:p>
                  </a:txBody>
                  <a:tcPr/>
                </a:tc>
                <a:extLst>
                  <a:ext uri="{0D108BD9-81ED-4DB2-BD59-A6C34878D82A}">
                    <a16:rowId xmlns:a16="http://schemas.microsoft.com/office/drawing/2014/main" val="11185340"/>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استقطاب كفاءات بشرية مميزة</a:t>
                      </a:r>
                    </a:p>
                  </a:txBody>
                  <a:tcPr/>
                </a:tc>
                <a:extLst>
                  <a:ext uri="{0D108BD9-81ED-4DB2-BD59-A6C34878D82A}">
                    <a16:rowId xmlns:a16="http://schemas.microsoft.com/office/drawing/2014/main" val="1470308629"/>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الحصول على وكالات عالمية</a:t>
                      </a:r>
                    </a:p>
                  </a:txBody>
                  <a:tcPr/>
                </a:tc>
                <a:extLst>
                  <a:ext uri="{0D108BD9-81ED-4DB2-BD59-A6C34878D82A}">
                    <a16:rowId xmlns:a16="http://schemas.microsoft.com/office/drawing/2014/main" val="3170923171"/>
                  </a:ext>
                </a:extLst>
              </a:tr>
            </a:tbl>
          </a:graphicData>
        </a:graphic>
      </p:graphicFrame>
    </p:spTree>
    <p:extLst>
      <p:ext uri="{BB962C8B-B14F-4D97-AF65-F5344CB8AC3E}">
        <p14:creationId xmlns:p14="http://schemas.microsoft.com/office/powerpoint/2010/main" val="96347959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375286" y="91490"/>
            <a:ext cx="6538735" cy="1009651"/>
          </a:xfrm>
        </p:spPr>
        <p:txBody>
          <a:bodyPr/>
          <a:lstStyle/>
          <a:p>
            <a:pPr algn="ctr"/>
            <a:r>
              <a:rPr lang="ar-SA" dirty="0"/>
              <a:t>استراتيجيات للنمو المتدرج</a:t>
            </a:r>
          </a:p>
        </p:txBody>
      </p:sp>
      <p:graphicFrame>
        <p:nvGraphicFramePr>
          <p:cNvPr id="6" name="عنصر نائب للمحتوى 5">
            <a:extLst>
              <a:ext uri="{FF2B5EF4-FFF2-40B4-BE49-F238E27FC236}">
                <a16:creationId xmlns:a16="http://schemas.microsoft.com/office/drawing/2014/main" id="{8AD0847A-E3BC-C429-FBF3-0FCD909D02EB}"/>
              </a:ext>
            </a:extLst>
          </p:cNvPr>
          <p:cNvGraphicFramePr>
            <a:graphicFrameLocks noGrp="1"/>
          </p:cNvGraphicFramePr>
          <p:nvPr>
            <p:ph idx="1"/>
            <p:extLst>
              <p:ext uri="{D42A27DB-BD31-4B8C-83A1-F6EECF244321}">
                <p14:modId xmlns:p14="http://schemas.microsoft.com/office/powerpoint/2010/main" val="3183017705"/>
              </p:ext>
            </p:extLst>
          </p:nvPr>
        </p:nvGraphicFramePr>
        <p:xfrm>
          <a:off x="3672722" y="1116916"/>
          <a:ext cx="4846555" cy="4145280"/>
        </p:xfrm>
        <a:graphic>
          <a:graphicData uri="http://schemas.openxmlformats.org/drawingml/2006/table">
            <a:tbl>
              <a:tblPr rtl="1" firstRow="1" bandRow="1">
                <a:tableStyleId>{5C22544A-7EE6-4342-B048-85BDC9FD1C3A}</a:tableStyleId>
              </a:tblPr>
              <a:tblGrid>
                <a:gridCol w="4846555">
                  <a:extLst>
                    <a:ext uri="{9D8B030D-6E8A-4147-A177-3AD203B41FA5}">
                      <a16:colId xmlns:a16="http://schemas.microsoft.com/office/drawing/2014/main" val="3606384689"/>
                    </a:ext>
                  </a:extLst>
                </a:gridCol>
              </a:tblGrid>
              <a:tr h="153469">
                <a:tc>
                  <a:txBody>
                    <a:bodyPr/>
                    <a:lstStyle/>
                    <a:p>
                      <a:pPr algn="ctr" rtl="1"/>
                      <a:r>
                        <a:rPr lang="ar-SA" sz="2800" kern="1200" dirty="0">
                          <a:solidFill>
                            <a:schemeClr val="bg1"/>
                          </a:solidFill>
                          <a:latin typeface="Traditional Arabic" pitchFamily="18" charset="-78"/>
                          <a:ea typeface="+mn-ea"/>
                          <a:cs typeface="Traditional Arabic" pitchFamily="18" charset="-78"/>
                        </a:rPr>
                        <a:t>استراتيجيات للتوسع المتدرج</a:t>
                      </a:r>
                    </a:p>
                  </a:txBody>
                  <a:tcPr/>
                </a:tc>
                <a:extLst>
                  <a:ext uri="{0D108BD9-81ED-4DB2-BD59-A6C34878D82A}">
                    <a16:rowId xmlns:a16="http://schemas.microsoft.com/office/drawing/2014/main" val="3940716250"/>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التركيز على الجودة</a:t>
                      </a:r>
                    </a:p>
                  </a:txBody>
                  <a:tcPr/>
                </a:tc>
                <a:extLst>
                  <a:ext uri="{0D108BD9-81ED-4DB2-BD59-A6C34878D82A}">
                    <a16:rowId xmlns:a16="http://schemas.microsoft.com/office/drawing/2014/main" val="4270239096"/>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التركيز على التسويق</a:t>
                      </a:r>
                    </a:p>
                  </a:txBody>
                  <a:tcPr/>
                </a:tc>
                <a:extLst>
                  <a:ext uri="{0D108BD9-81ED-4DB2-BD59-A6C34878D82A}">
                    <a16:rowId xmlns:a16="http://schemas.microsoft.com/office/drawing/2014/main" val="375177888"/>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التركيز على التقنية</a:t>
                      </a:r>
                    </a:p>
                  </a:txBody>
                  <a:tcPr/>
                </a:tc>
                <a:extLst>
                  <a:ext uri="{0D108BD9-81ED-4DB2-BD59-A6C34878D82A}">
                    <a16:rowId xmlns:a16="http://schemas.microsoft.com/office/drawing/2014/main" val="1714821450"/>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التركيز على تخفيض المصاريف</a:t>
                      </a:r>
                    </a:p>
                  </a:txBody>
                  <a:tcPr/>
                </a:tc>
                <a:extLst>
                  <a:ext uri="{0D108BD9-81ED-4DB2-BD59-A6C34878D82A}">
                    <a16:rowId xmlns:a16="http://schemas.microsoft.com/office/drawing/2014/main" val="11185340"/>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التركيز على تنمية الايرادات</a:t>
                      </a:r>
                    </a:p>
                  </a:txBody>
                  <a:tcPr/>
                </a:tc>
                <a:extLst>
                  <a:ext uri="{0D108BD9-81ED-4DB2-BD59-A6C34878D82A}">
                    <a16:rowId xmlns:a16="http://schemas.microsoft.com/office/drawing/2014/main" val="1470308629"/>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اعادة الهيكلة الادارية</a:t>
                      </a:r>
                    </a:p>
                  </a:txBody>
                  <a:tcPr/>
                </a:tc>
                <a:extLst>
                  <a:ext uri="{0D108BD9-81ED-4DB2-BD59-A6C34878D82A}">
                    <a16:rowId xmlns:a16="http://schemas.microsoft.com/office/drawing/2014/main" val="3170923171"/>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تنمية العلاقة مع الموردين الرئيسين</a:t>
                      </a:r>
                    </a:p>
                  </a:txBody>
                  <a:tcPr/>
                </a:tc>
                <a:extLst>
                  <a:ext uri="{0D108BD9-81ED-4DB2-BD59-A6C34878D82A}">
                    <a16:rowId xmlns:a16="http://schemas.microsoft.com/office/drawing/2014/main" val="1005556182"/>
                  </a:ext>
                </a:extLst>
              </a:tr>
            </a:tbl>
          </a:graphicData>
        </a:graphic>
      </p:graphicFrame>
    </p:spTree>
    <p:extLst>
      <p:ext uri="{BB962C8B-B14F-4D97-AF65-F5344CB8AC3E}">
        <p14:creationId xmlns:p14="http://schemas.microsoft.com/office/powerpoint/2010/main" val="146424939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631959" y="0"/>
            <a:ext cx="5824862" cy="1009651"/>
          </a:xfrm>
        </p:spPr>
        <p:txBody>
          <a:bodyPr/>
          <a:lstStyle/>
          <a:p>
            <a:pPr algn="ctr"/>
            <a:r>
              <a:rPr lang="ar-SA" dirty="0"/>
              <a:t>استراتيجيات للانكماش</a:t>
            </a:r>
          </a:p>
        </p:txBody>
      </p:sp>
      <p:graphicFrame>
        <p:nvGraphicFramePr>
          <p:cNvPr id="6" name="عنصر نائب للمحتوى 5">
            <a:extLst>
              <a:ext uri="{FF2B5EF4-FFF2-40B4-BE49-F238E27FC236}">
                <a16:creationId xmlns:a16="http://schemas.microsoft.com/office/drawing/2014/main" id="{8AD0847A-E3BC-C429-FBF3-0FCD909D02EB}"/>
              </a:ext>
            </a:extLst>
          </p:cNvPr>
          <p:cNvGraphicFramePr>
            <a:graphicFrameLocks noGrp="1"/>
          </p:cNvGraphicFramePr>
          <p:nvPr>
            <p:ph idx="1"/>
            <p:extLst>
              <p:ext uri="{D42A27DB-BD31-4B8C-83A1-F6EECF244321}">
                <p14:modId xmlns:p14="http://schemas.microsoft.com/office/powerpoint/2010/main" val="305481438"/>
              </p:ext>
            </p:extLst>
          </p:nvPr>
        </p:nvGraphicFramePr>
        <p:xfrm>
          <a:off x="3043990" y="1985210"/>
          <a:ext cx="6617368" cy="3108960"/>
        </p:xfrm>
        <a:graphic>
          <a:graphicData uri="http://schemas.openxmlformats.org/drawingml/2006/table">
            <a:tbl>
              <a:tblPr rtl="1" firstRow="1" bandRow="1">
                <a:tableStyleId>{5C22544A-7EE6-4342-B048-85BDC9FD1C3A}</a:tableStyleId>
              </a:tblPr>
              <a:tblGrid>
                <a:gridCol w="6617368">
                  <a:extLst>
                    <a:ext uri="{9D8B030D-6E8A-4147-A177-3AD203B41FA5}">
                      <a16:colId xmlns:a16="http://schemas.microsoft.com/office/drawing/2014/main" val="3606384689"/>
                    </a:ext>
                  </a:extLst>
                </a:gridCol>
              </a:tblGrid>
              <a:tr h="370840">
                <a:tc>
                  <a:txBody>
                    <a:bodyPr/>
                    <a:lstStyle/>
                    <a:p>
                      <a:pPr algn="ctr" rtl="1"/>
                      <a:r>
                        <a:rPr lang="ar-SA" sz="2800" kern="1200" dirty="0">
                          <a:solidFill>
                            <a:schemeClr val="bg1"/>
                          </a:solidFill>
                          <a:latin typeface="Traditional Arabic" pitchFamily="18" charset="-78"/>
                          <a:ea typeface="+mn-ea"/>
                          <a:cs typeface="Traditional Arabic" pitchFamily="18" charset="-78"/>
                        </a:rPr>
                        <a:t>استراتيجيات للانكماش</a:t>
                      </a:r>
                    </a:p>
                  </a:txBody>
                  <a:tcPr/>
                </a:tc>
                <a:extLst>
                  <a:ext uri="{0D108BD9-81ED-4DB2-BD59-A6C34878D82A}">
                    <a16:rowId xmlns:a16="http://schemas.microsoft.com/office/drawing/2014/main" val="3940716250"/>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التخلص من المنتجات أو الخدمات الخاسرة لمدة 3 سنوات متتالية</a:t>
                      </a:r>
                    </a:p>
                  </a:txBody>
                  <a:tcPr/>
                </a:tc>
                <a:extLst>
                  <a:ext uri="{0D108BD9-81ED-4DB2-BD59-A6C34878D82A}">
                    <a16:rowId xmlns:a16="http://schemas.microsoft.com/office/drawing/2014/main" val="4270239096"/>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التخلص من الفروع الخاسرة لمدة 3 سنوات متتالية</a:t>
                      </a:r>
                    </a:p>
                  </a:txBody>
                  <a:tcPr/>
                </a:tc>
                <a:extLst>
                  <a:ext uri="{0D108BD9-81ED-4DB2-BD59-A6C34878D82A}">
                    <a16:rowId xmlns:a16="http://schemas.microsoft.com/office/drawing/2014/main" val="375177888"/>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بيع بعض الأصول التي يمكن الاستغناء عنها</a:t>
                      </a:r>
                    </a:p>
                  </a:txBody>
                  <a:tcPr/>
                </a:tc>
                <a:extLst>
                  <a:ext uri="{0D108BD9-81ED-4DB2-BD59-A6C34878D82A}">
                    <a16:rowId xmlns:a16="http://schemas.microsoft.com/office/drawing/2014/main" val="1714821450"/>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بيع المقر والانتقال الى مقر مستأجر</a:t>
                      </a:r>
                    </a:p>
                  </a:txBody>
                  <a:tcPr/>
                </a:tc>
                <a:extLst>
                  <a:ext uri="{0D108BD9-81ED-4DB2-BD59-A6C34878D82A}">
                    <a16:rowId xmlns:a16="http://schemas.microsoft.com/office/drawing/2014/main" val="11185340"/>
                  </a:ext>
                </a:extLst>
              </a:tr>
              <a:tr h="370840">
                <a:tc>
                  <a:txBody>
                    <a:bodyPr/>
                    <a:lstStyle/>
                    <a:p>
                      <a:pPr rtl="1"/>
                      <a:r>
                        <a:rPr lang="ar-SA" sz="2800" kern="1200" dirty="0">
                          <a:solidFill>
                            <a:srgbClr val="6C6352"/>
                          </a:solidFill>
                          <a:latin typeface="Traditional Arabic" pitchFamily="18" charset="-78"/>
                          <a:ea typeface="+mn-ea"/>
                          <a:cs typeface="Traditional Arabic" pitchFamily="18" charset="-78"/>
                        </a:rPr>
                        <a:t>الخروج من بعض البلاد والتركيز على غيرها</a:t>
                      </a:r>
                    </a:p>
                  </a:txBody>
                  <a:tcPr/>
                </a:tc>
                <a:extLst>
                  <a:ext uri="{0D108BD9-81ED-4DB2-BD59-A6C34878D82A}">
                    <a16:rowId xmlns:a16="http://schemas.microsoft.com/office/drawing/2014/main" val="1470308629"/>
                  </a:ext>
                </a:extLst>
              </a:tr>
            </a:tbl>
          </a:graphicData>
        </a:graphic>
      </p:graphicFrame>
    </p:spTree>
    <p:extLst>
      <p:ext uri="{BB962C8B-B14F-4D97-AF65-F5344CB8AC3E}">
        <p14:creationId xmlns:p14="http://schemas.microsoft.com/office/powerpoint/2010/main" val="2893166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5842660" y="2613025"/>
            <a:ext cx="6222669" cy="3509963"/>
          </a:xfrm>
        </p:spPr>
        <p:txBody>
          <a:bodyPr/>
          <a:lstStyle/>
          <a:p>
            <a:r>
              <a:rPr lang="ar-SA" sz="2800" dirty="0">
                <a:latin typeface="Gill Sans MT" pitchFamily="34" charset="0"/>
                <a:cs typeface="GE SS Two Medium" pitchFamily="18" charset="-78"/>
              </a:rPr>
              <a:t>ما هي أهمية وفوائد الابتكار وتأثيره على النجاح العملي؟</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375546194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مصفوفة </a:t>
            </a:r>
            <a:r>
              <a:rPr lang="ar-SA" dirty="0" err="1"/>
              <a:t>انسوف</a:t>
            </a:r>
            <a:endParaRPr lang="ar-SA" dirty="0"/>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fontScale="85000" lnSpcReduction="20000"/>
          </a:bodyPr>
          <a:lstStyle/>
          <a:p>
            <a:r>
              <a:rPr lang="ar-SA" dirty="0">
                <a:latin typeface="Gill Sans MT" pitchFamily="34" charset="0"/>
                <a:cs typeface="GE SS Two Medium" pitchFamily="18" charset="-78"/>
              </a:rPr>
              <a:t>تعد مصفوفة أنسوف أحد الأدوات التي يمكنها مساعدتك في الكشف عن فرص نمو أعمالك خاصة إذا كنت تعمل في سوق مليء بالتحديات. تعتبر نموذجها مفيد جدًا في التخطيط التسويقي، حيث يمكن تطبيقه لاكتشاف فرص زيادة إيرادات أعمالك من خلال تطوير منتجات وخدمات جديدة أو فتح أسواق جديدة.</a:t>
            </a:r>
          </a:p>
          <a:p>
            <a:r>
              <a:rPr lang="ar-SA" dirty="0">
                <a:latin typeface="Gill Sans MT" pitchFamily="34" charset="0"/>
                <a:cs typeface="GE SS Two Medium" pitchFamily="18" charset="-78"/>
              </a:rPr>
              <a:t>سُميت مصفوفة </a:t>
            </a:r>
            <a:r>
              <a:rPr lang="ar-SA" dirty="0" err="1">
                <a:latin typeface="Gill Sans MT" pitchFamily="34" charset="0"/>
                <a:cs typeface="GE SS Two Medium" pitchFamily="18" charset="-78"/>
              </a:rPr>
              <a:t>أنسون</a:t>
            </a:r>
            <a:r>
              <a:rPr lang="ar-SA" dirty="0">
                <a:latin typeface="Gill Sans MT" pitchFamily="34" charset="0"/>
                <a:cs typeface="GE SS Two Medium" pitchFamily="18" charset="-78"/>
              </a:rPr>
              <a:t> (</a:t>
            </a:r>
            <a:r>
              <a:rPr lang="en-US" dirty="0">
                <a:latin typeface="Gill Sans MT" pitchFamily="34" charset="0"/>
                <a:cs typeface="GE SS Two Medium" pitchFamily="18" charset="-78"/>
              </a:rPr>
              <a:t>Ansoff Matrix) </a:t>
            </a:r>
            <a:r>
              <a:rPr lang="ar-SA" dirty="0">
                <a:latin typeface="Gill Sans MT" pitchFamily="34" charset="0"/>
                <a:cs typeface="GE SS Two Medium" pitchFamily="18" charset="-78"/>
              </a:rPr>
              <a:t>نسبة إلى مُبتكرها “ايغور أنسوف” في عام 1957، ويطلق عليها أيضًا اسم مصفوفة النمو.</a:t>
            </a:r>
          </a:p>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وهي عبارة عن نموذج يستخدم للتخطيط الاستراتيجي في التسويق. مهمتها هي الربط بين استراتيجية التسويق الخاصة بالشركة والتوّجه الاستراتيجي العام لها. بهدف تحقيق النمو المستقبلي. لذلك فهي تركز كليًا على النمو. من خلال اكتشاف الفرصة المتاحة في السوق من أجل تسريع نمو أعمال الشركة وزيادة مبيعاتها.</a:t>
            </a:r>
          </a:p>
        </p:txBody>
      </p:sp>
    </p:spTree>
    <p:extLst>
      <p:ext uri="{BB962C8B-B14F-4D97-AF65-F5344CB8AC3E}">
        <p14:creationId xmlns:p14="http://schemas.microsoft.com/office/powerpoint/2010/main" val="55729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2658979" y="262019"/>
            <a:ext cx="7820525" cy="1009651"/>
          </a:xfrm>
        </p:spPr>
        <p:txBody>
          <a:bodyPr/>
          <a:lstStyle/>
          <a:p>
            <a:pPr algn="ctr"/>
            <a:r>
              <a:rPr lang="ar-SA" dirty="0"/>
              <a:t>استراتيجيات مصفوفة </a:t>
            </a:r>
            <a:r>
              <a:rPr lang="ar-SA" dirty="0" err="1"/>
              <a:t>انسوف</a:t>
            </a:r>
            <a:endParaRPr lang="ar-SA" dirty="0"/>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1840832"/>
            <a:ext cx="11825791" cy="4620126"/>
          </a:xfrm>
        </p:spPr>
        <p:txBody>
          <a:bodyPr>
            <a:normAutofit fontScale="70000" lnSpcReduction="20000"/>
          </a:bodyPr>
          <a:lstStyle/>
          <a:p>
            <a:r>
              <a:rPr lang="ar-SA" dirty="0">
                <a:latin typeface="Gill Sans MT" pitchFamily="34" charset="0"/>
                <a:cs typeface="GE SS Two Medium" pitchFamily="18" charset="-78"/>
              </a:rPr>
              <a:t>1- اختراق السوق (</a:t>
            </a:r>
            <a:r>
              <a:rPr lang="en-US" dirty="0">
                <a:latin typeface="Gill Sans MT" pitchFamily="34" charset="0"/>
                <a:cs typeface="GE SS Two Medium" pitchFamily="18" charset="-78"/>
              </a:rPr>
              <a:t>Market Penetration):  </a:t>
            </a:r>
            <a:r>
              <a:rPr lang="ar-SA" dirty="0">
                <a:latin typeface="Gill Sans MT" pitchFamily="34" charset="0"/>
                <a:cs typeface="GE SS Two Medium" pitchFamily="18" charset="-78"/>
              </a:rPr>
              <a:t>تعني هذه الاستراتيجية الحصول على حصة أكبر في السوق من خلال الترويج لتبيع المزيد من المنتجات أو الخدمات الحالية لقاعدة عملائك الحاليين. من خلال العروض و الخصومات. وغيرها.</a:t>
            </a:r>
          </a:p>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2- تطوير السوق (</a:t>
            </a:r>
            <a:r>
              <a:rPr lang="en-US" dirty="0">
                <a:latin typeface="Gill Sans MT" pitchFamily="34" charset="0"/>
                <a:cs typeface="GE SS Two Medium" pitchFamily="18" charset="-78"/>
              </a:rPr>
              <a:t>Market Development): </a:t>
            </a:r>
            <a:r>
              <a:rPr lang="ar-SA" dirty="0">
                <a:latin typeface="Gill Sans MT" pitchFamily="34" charset="0"/>
                <a:cs typeface="GE SS Two Medium" pitchFamily="18" charset="-78"/>
              </a:rPr>
              <a:t>تعتمد هذه الاستراتيجية على دخول أسواق جديدة لبيع منتجاتك الحالية.</a:t>
            </a:r>
          </a:p>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3- تطوير المنتج (</a:t>
            </a:r>
            <a:r>
              <a:rPr lang="en-US" dirty="0">
                <a:latin typeface="Gill Sans MT" pitchFamily="34" charset="0"/>
                <a:cs typeface="GE SS Two Medium" pitchFamily="18" charset="-78"/>
              </a:rPr>
              <a:t>Product Development): </a:t>
            </a:r>
            <a:r>
              <a:rPr lang="ar-SA" dirty="0">
                <a:latin typeface="Gill Sans MT" pitchFamily="34" charset="0"/>
                <a:cs typeface="GE SS Two Medium" pitchFamily="18" charset="-78"/>
              </a:rPr>
              <a:t>تتضمن هذه الاستراتيجية تطوير منتجاتك الحالية. لبيعها في نفس السوق. من أجل الحفاظ على حصتك السوقية أو زيادتها.</a:t>
            </a:r>
          </a:p>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4- التنوع (</a:t>
            </a:r>
            <a:r>
              <a:rPr lang="en-US" dirty="0">
                <a:latin typeface="Gill Sans MT" pitchFamily="34" charset="0"/>
                <a:cs typeface="GE SS Two Medium" pitchFamily="18" charset="-78"/>
              </a:rPr>
              <a:t>Diversification): </a:t>
            </a:r>
            <a:r>
              <a:rPr lang="ar-SA" dirty="0">
                <a:latin typeface="Gill Sans MT" pitchFamily="34" charset="0"/>
                <a:cs typeface="GE SS Two Medium" pitchFamily="18" charset="-78"/>
              </a:rPr>
              <a:t>أما استراتيجية التنوع فهي تختلف قليلًا حيث تعتمد على تطوير منتجات جديدة لأسواق جديدة وبيعها لزبائن جُدد. وكذلك زيادة مبيعاتك مع قاعدة عملائك الحاليين و الاستحواذ.</a:t>
            </a:r>
          </a:p>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لتحقيق النمو يمكنك الاعتماد على أكثر من استراتيجية من هذه في نفس الوقت. لكن هذا يتوقف على المرحلة التي يمر بها عملك. ووضعه  في السوق الآن.</a:t>
            </a:r>
          </a:p>
        </p:txBody>
      </p:sp>
    </p:spTree>
    <p:extLst>
      <p:ext uri="{BB962C8B-B14F-4D97-AF65-F5344CB8AC3E}">
        <p14:creationId xmlns:p14="http://schemas.microsoft.com/office/powerpoint/2010/main" val="29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6BB82E6-56FB-4B52-8917-601FF2737341}"/>
              </a:ext>
            </a:extLst>
          </p:cNvPr>
          <p:cNvSpPr>
            <a:spLocks noGrp="1"/>
          </p:cNvSpPr>
          <p:nvPr>
            <p:ph type="title"/>
          </p:nvPr>
        </p:nvSpPr>
        <p:spPr/>
        <p:txBody>
          <a:bodyPr/>
          <a:lstStyle/>
          <a:p>
            <a:pPr algn="ctr"/>
            <a:r>
              <a:rPr lang="ar-SA" dirty="0"/>
              <a:t>مصفوفة </a:t>
            </a:r>
            <a:r>
              <a:rPr lang="ar-SA" dirty="0" err="1"/>
              <a:t>انسوف</a:t>
            </a:r>
            <a:endParaRPr lang="ar-SA" dirty="0"/>
          </a:p>
        </p:txBody>
      </p:sp>
      <p:pic>
        <p:nvPicPr>
          <p:cNvPr id="5" name="صورة 4">
            <a:extLst>
              <a:ext uri="{FF2B5EF4-FFF2-40B4-BE49-F238E27FC236}">
                <a16:creationId xmlns:a16="http://schemas.microsoft.com/office/drawing/2014/main" id="{1A3EDDD3-6728-25FE-C1F1-277E1CED4C5B}"/>
              </a:ext>
            </a:extLst>
          </p:cNvPr>
          <p:cNvPicPr>
            <a:picLocks noChangeAspect="1"/>
          </p:cNvPicPr>
          <p:nvPr/>
        </p:nvPicPr>
        <p:blipFill rotWithShape="1">
          <a:blip r:embed="rId2"/>
          <a:srcRect l="11404" t="7916"/>
          <a:stretch/>
        </p:blipFill>
        <p:spPr>
          <a:xfrm>
            <a:off x="3254971" y="1804736"/>
            <a:ext cx="5941457" cy="3982453"/>
          </a:xfrm>
          <a:prstGeom prst="rect">
            <a:avLst/>
          </a:prstGeom>
        </p:spPr>
      </p:pic>
    </p:spTree>
    <p:extLst>
      <p:ext uri="{BB962C8B-B14F-4D97-AF65-F5344CB8AC3E}">
        <p14:creationId xmlns:p14="http://schemas.microsoft.com/office/powerpoint/2010/main" val="382699408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مصفوفة بوستن الاستشارية</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a:bodyPr>
          <a:lstStyle/>
          <a:p>
            <a:r>
              <a:rPr lang="ar-SA" dirty="0">
                <a:latin typeface="Gill Sans MT" pitchFamily="34" charset="0"/>
                <a:cs typeface="GE SS Two Medium" pitchFamily="18" charset="-78"/>
              </a:rPr>
              <a:t>تُسمّى أيضًا مصفوفة بوسطن الاستشارية </a:t>
            </a:r>
            <a:r>
              <a:rPr lang="en-US" dirty="0">
                <a:latin typeface="Gill Sans MT" pitchFamily="34" charset="0"/>
                <a:cs typeface="GE SS Two Medium" pitchFamily="18" charset="-78"/>
              </a:rPr>
              <a:t>Boston Consulting Group)     (BCG) Matrix) , </a:t>
            </a:r>
            <a:r>
              <a:rPr lang="ar-SA" dirty="0">
                <a:latin typeface="Gill Sans MT" pitchFamily="34" charset="0"/>
                <a:cs typeface="GE SS Two Medium" pitchFamily="18" charset="-78"/>
              </a:rPr>
              <a:t>أو مصفوفة الحصة – النمو </a:t>
            </a:r>
          </a:p>
          <a:p>
            <a:pPr marL="0" indent="0">
              <a:buNone/>
            </a:pPr>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وهي عبارة عن نموذج يساعد الشركات في تحليل أعمالها، من خلال رسم بياني بسيط. أنشأته وطورته مجموعة “بروس </a:t>
            </a:r>
            <a:r>
              <a:rPr lang="ar-SA" dirty="0" err="1">
                <a:latin typeface="Gill Sans MT" pitchFamily="34" charset="0"/>
                <a:cs typeface="GE SS Two Medium" pitchFamily="18" charset="-78"/>
              </a:rPr>
              <a:t>هندرسون</a:t>
            </a:r>
            <a:r>
              <a:rPr lang="ar-SA" dirty="0">
                <a:latin typeface="Gill Sans MT" pitchFamily="34" charset="0"/>
                <a:cs typeface="GE SS Two Medium" pitchFamily="18" charset="-78"/>
              </a:rPr>
              <a:t>” الاستشارية في بوسطن عام 1970، بهدف مساعدة الشركات على تحليل أعمالها وخطوط إنتاجها. وتعد من أقدم المصفوفات استخدامًا</a:t>
            </a: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395430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أبعاد مصفوفة بوستن</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lnSpcReduction="10000"/>
          </a:bodyPr>
          <a:lstStyle/>
          <a:p>
            <a:r>
              <a:rPr lang="ar-SA" dirty="0">
                <a:latin typeface="Gill Sans MT" pitchFamily="34" charset="0"/>
                <a:cs typeface="GE SS Two Medium" pitchFamily="18" charset="-78"/>
              </a:rPr>
              <a:t>نستطيع عن طريقها نحدد الاستراتيجية هل هي النمو وزيادة  الاستثمار، ام المحافظة ام الانسحاب</a:t>
            </a:r>
          </a:p>
          <a:p>
            <a:r>
              <a:rPr lang="ar-SA" dirty="0">
                <a:latin typeface="Gill Sans MT" pitchFamily="34" charset="0"/>
                <a:cs typeface="GE SS Two Medium" pitchFamily="18" charset="-78"/>
              </a:rPr>
              <a:t>وتعتمد على:</a:t>
            </a:r>
          </a:p>
          <a:p>
            <a:r>
              <a:rPr lang="ar-SA" dirty="0">
                <a:latin typeface="Gill Sans MT" pitchFamily="34" charset="0"/>
                <a:cs typeface="GE SS Two Medium" pitchFamily="18" charset="-78"/>
              </a:rPr>
              <a:t>درجة نمو السوق (نسبة الزيادة السنوية في حجم السوق) مثلا سوق الهواتف المحمولة نمو 15% في 2021</a:t>
            </a:r>
          </a:p>
          <a:p>
            <a:r>
              <a:rPr lang="ar-SA" dirty="0">
                <a:latin typeface="Gill Sans MT" pitchFamily="34" charset="0"/>
                <a:cs typeface="GE SS Two Medium" pitchFamily="18" charset="-78"/>
              </a:rPr>
              <a:t>الحصة السوقية وهي حصة علامة تجارية محددة من السوق مثلا لوكان حجم سوق شركات الهواتف المحمولة 100 مليون دولار وكان العائد على أجهزة </a:t>
            </a:r>
            <a:r>
              <a:rPr lang="ar-SA" dirty="0" err="1">
                <a:latin typeface="Gill Sans MT" pitchFamily="34" charset="0"/>
                <a:cs typeface="GE SS Two Medium" pitchFamily="18" charset="-78"/>
              </a:rPr>
              <a:t>الأيفون</a:t>
            </a:r>
            <a:r>
              <a:rPr lang="ar-SA" dirty="0">
                <a:latin typeface="Gill Sans MT" pitchFamily="34" charset="0"/>
                <a:cs typeface="GE SS Two Medium" pitchFamily="18" charset="-78"/>
              </a:rPr>
              <a:t> 40 مليون دولار اذن حجم حصة </a:t>
            </a:r>
            <a:r>
              <a:rPr lang="ar-SA" dirty="0" err="1">
                <a:latin typeface="Gill Sans MT" pitchFamily="34" charset="0"/>
                <a:cs typeface="GE SS Two Medium" pitchFamily="18" charset="-78"/>
              </a:rPr>
              <a:t>الأيفون</a:t>
            </a:r>
            <a:r>
              <a:rPr lang="ar-SA" dirty="0">
                <a:latin typeface="Gill Sans MT" pitchFamily="34" charset="0"/>
                <a:cs typeface="GE SS Two Medium" pitchFamily="18" charset="-78"/>
              </a:rPr>
              <a:t> من السوق 40%</a:t>
            </a:r>
          </a:p>
        </p:txBody>
      </p:sp>
    </p:spTree>
    <p:extLst>
      <p:ext uri="{BB962C8B-B14F-4D97-AF65-F5344CB8AC3E}">
        <p14:creationId xmlns:p14="http://schemas.microsoft.com/office/powerpoint/2010/main" val="281492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فئات مصفوفة بوستن</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156411" y="1915194"/>
            <a:ext cx="12035589" cy="4365290"/>
          </a:xfrm>
        </p:spPr>
        <p:txBody>
          <a:bodyPr>
            <a:normAutofit fontScale="85000" lnSpcReduction="20000"/>
          </a:bodyPr>
          <a:lstStyle/>
          <a:p>
            <a:r>
              <a:rPr lang="ar-SA" dirty="0">
                <a:latin typeface="Gill Sans MT" pitchFamily="34" charset="0"/>
                <a:cs typeface="GE SS Two Medium" pitchFamily="18" charset="-78"/>
              </a:rPr>
              <a:t>تُستخدم مصفوفة بوسطن لتقييم الموقف الاستراتيجي لأعمالك وإمكانياتها، من خلال تحليل الأعمال والمنتجات وتقسيمها إلى 4 فئات. بناءً على هذا التقسيم يمكننا بسهوله اتخاذ قرارات حول كل المنتجات، وفهم أيًّا منها يجب أن نستثمر فيه أكثر من غيره:</a:t>
            </a:r>
          </a:p>
          <a:p>
            <a:r>
              <a:rPr lang="ar-SA" dirty="0">
                <a:latin typeface="Gill Sans MT" pitchFamily="34" charset="0"/>
                <a:cs typeface="GE SS Two Medium" pitchFamily="18" charset="-78"/>
              </a:rPr>
              <a:t>1-  النجوم: عادة ما تدل المنتجات التي تقع في هذا المربع على أن المنتج لديه حصة سوقية عالية ومعدّل نمو مرتفع. لذلك يجب أن تبدأ شركتك في تحليل موقف هذا المنتج أكثر ، لاكتشاف الفرص التي يمكن من خلالها زيادة أرباحها عن طريقه.</a:t>
            </a:r>
          </a:p>
          <a:p>
            <a:r>
              <a:rPr lang="ar-SA" dirty="0">
                <a:latin typeface="Gill Sans MT" pitchFamily="34" charset="0"/>
                <a:cs typeface="GE SS Two Medium" pitchFamily="18" charset="-78"/>
              </a:rPr>
              <a:t>2- علامة </a:t>
            </a:r>
            <a:r>
              <a:rPr lang="ar-SA" dirty="0" err="1">
                <a:latin typeface="Gill Sans MT" pitchFamily="34" charset="0"/>
                <a:cs typeface="GE SS Two Medium" pitchFamily="18" charset="-78"/>
              </a:rPr>
              <a:t>الإستفهام</a:t>
            </a:r>
            <a:r>
              <a:rPr lang="ar-SA" dirty="0">
                <a:latin typeface="Gill Sans MT" pitchFamily="34" charset="0"/>
                <a:cs typeface="GE SS Two Medium" pitchFamily="18" charset="-78"/>
              </a:rPr>
              <a:t>:  تدل على أن سوق هذا المنتج متنامي وحصته السوقية ضعيفة. بمعنى أن مركزه التنافسي ضعيف تبدأ من هنا دورة حياة جميع المنتجات، لذلك يجب أن تستثمر شركتك أكثر في هذا المنتج.</a:t>
            </a:r>
          </a:p>
          <a:p>
            <a:r>
              <a:rPr lang="ar-SA" dirty="0">
                <a:latin typeface="Gill Sans MT" pitchFamily="34" charset="0"/>
                <a:cs typeface="GE SS Two Medium" pitchFamily="18" charset="-78"/>
              </a:rPr>
              <a:t>3- الأبقار: منتجات لها حصة كبيرة في السوق، ونموها منخفض. يفضل الإبقاء عليه طالما يُدر ربحًا</a:t>
            </a:r>
          </a:p>
          <a:p>
            <a:r>
              <a:rPr lang="ar-SA" dirty="0">
                <a:latin typeface="Gill Sans MT" pitchFamily="34" charset="0"/>
                <a:cs typeface="GE SS Two Medium" pitchFamily="18" charset="-78"/>
              </a:rPr>
              <a:t>4- الكلاب: منتجات نموها ضعيف في السوق، مع حصة سوقية قليلة. يجب على شركتك التخلص منها.</a:t>
            </a:r>
          </a:p>
        </p:txBody>
      </p:sp>
    </p:spTree>
    <p:extLst>
      <p:ext uri="{BB962C8B-B14F-4D97-AF65-F5344CB8AC3E}">
        <p14:creationId xmlns:p14="http://schemas.microsoft.com/office/powerpoint/2010/main" val="25100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p:txBody>
          <a:bodyPr/>
          <a:lstStyle/>
          <a:p>
            <a:pPr algn="ctr"/>
            <a:r>
              <a:rPr lang="ar-SA" dirty="0"/>
              <a:t>تسلسلات مصفوفة بوستن</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156411" y="1915194"/>
            <a:ext cx="12035589" cy="4365290"/>
          </a:xfrm>
        </p:spPr>
        <p:txBody>
          <a:bodyPr>
            <a:normAutofit fontScale="92500"/>
          </a:bodyPr>
          <a:lstStyle/>
          <a:p>
            <a:r>
              <a:rPr lang="ar-SA" dirty="0">
                <a:latin typeface="Gill Sans MT" pitchFamily="34" charset="0"/>
                <a:cs typeface="GE SS Two Medium" pitchFamily="18" charset="-78"/>
              </a:rPr>
              <a:t>تسلسل النجاح:</a:t>
            </a:r>
          </a:p>
          <a:p>
            <a:r>
              <a:rPr lang="ar-SA" dirty="0">
                <a:latin typeface="Gill Sans MT" pitchFamily="34" charset="0"/>
                <a:cs typeface="GE SS Two Medium" pitchFamily="18" charset="-78"/>
              </a:rPr>
              <a:t>يحدث تسلسل النجاح لمصفوفة </a:t>
            </a:r>
            <a:r>
              <a:rPr lang="en-US" dirty="0">
                <a:latin typeface="Gill Sans MT" pitchFamily="34" charset="0"/>
                <a:cs typeface="GE SS Two Medium" pitchFamily="18" charset="-78"/>
              </a:rPr>
              <a:t>BCG </a:t>
            </a:r>
            <a:r>
              <a:rPr lang="ar-SA" dirty="0">
                <a:latin typeface="Gill Sans MT" pitchFamily="34" charset="0"/>
                <a:cs typeface="GE SS Two Medium" pitchFamily="18" charset="-78"/>
              </a:rPr>
              <a:t>عندما تصبح علامة الاستفهام نجمة وأخيرًا تصبح بقرة نقدية. هذا هو أفضل تسلسل يعطي دفعة لأرباح الشركات ونموها. إن تسلسل النجاح ، بخلاف تسلسل الكارثة ، يعتمد كليًا على اتخاذ القرار الصحيح .</a:t>
            </a:r>
          </a:p>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تسلسل الكارثة:</a:t>
            </a:r>
          </a:p>
          <a:p>
            <a:r>
              <a:rPr lang="ar-SA" dirty="0">
                <a:latin typeface="Gill Sans MT" pitchFamily="34" charset="0"/>
                <a:cs typeface="GE SS Two Medium" pitchFamily="18" charset="-78"/>
              </a:rPr>
              <a:t>أما تسلسل الكارثة فيحدث عندما يتم نقل منتج يعتبر بقرة نقدية، إلى نجم بسبب الضغط التنافسي. حيث يفشل المنتج في المنافسة ويتم نقله إلى علامة استفهام وفي النهاية قد تضطر إلى سحبه بسبب حصته السوقية المنخفضة ومعدل النمو المنخفض. إذًا فتسلسل الكارثة يحدث عند أتخاذ قرار خاطئ.</a:t>
            </a:r>
          </a:p>
        </p:txBody>
      </p:sp>
    </p:spTree>
    <p:extLst>
      <p:ext uri="{BB962C8B-B14F-4D97-AF65-F5344CB8AC3E}">
        <p14:creationId xmlns:p14="http://schemas.microsoft.com/office/powerpoint/2010/main" val="71372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375286" y="72690"/>
            <a:ext cx="5441429" cy="1009651"/>
          </a:xfrm>
        </p:spPr>
        <p:txBody>
          <a:bodyPr/>
          <a:lstStyle/>
          <a:p>
            <a:pPr algn="ctr"/>
            <a:r>
              <a:rPr lang="ar-SA" dirty="0"/>
              <a:t>استراتيجيات مصفوفة بوستن</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156411" y="1915194"/>
            <a:ext cx="12035589" cy="4365290"/>
          </a:xfrm>
        </p:spPr>
        <p:txBody>
          <a:bodyPr>
            <a:normAutofit fontScale="92500"/>
          </a:bodyPr>
          <a:lstStyle/>
          <a:p>
            <a:r>
              <a:rPr lang="ar-SA" dirty="0">
                <a:latin typeface="Gill Sans MT" pitchFamily="34" charset="0"/>
                <a:cs typeface="GE SS Two Medium" pitchFamily="18" charset="-78"/>
              </a:rPr>
              <a:t>يوجد أربع استراتيجيات ممكنة لأي منتج / وحدة إدارة الأعمال وهذه هي الاستراتيجيات المستخدمة بعد تحليل </a:t>
            </a:r>
            <a:r>
              <a:rPr lang="en-US" dirty="0">
                <a:latin typeface="Gill Sans MT" pitchFamily="34" charset="0"/>
                <a:cs typeface="GE SS Two Medium" pitchFamily="18" charset="-78"/>
              </a:rPr>
              <a:t>BCG :</a:t>
            </a:r>
          </a:p>
          <a:p>
            <a:r>
              <a:rPr lang="ar-SA" dirty="0">
                <a:latin typeface="Gill Sans MT" pitchFamily="34" charset="0"/>
                <a:cs typeface="GE SS Two Medium" pitchFamily="18" charset="-78"/>
              </a:rPr>
              <a:t>استراتيجية البناء: تتم عملية البناء من خلال زيادة الاستثمار  حيث يتم إعطاء المنتج دفعة بحيث تزيد حصة المنتج السوقية. </a:t>
            </a:r>
          </a:p>
          <a:p>
            <a:r>
              <a:rPr lang="ar-SA" dirty="0">
                <a:latin typeface="Gill Sans MT" pitchFamily="34" charset="0"/>
                <a:cs typeface="GE SS Two Medium" pitchFamily="18" charset="-78"/>
              </a:rPr>
              <a:t>استراتيجية العقد: يتم استخدام إستراتيجية العقد عندما لا يمكن للشركة الاستثمار أو لديها التزامات استثمارية أخرى بسببها تحتفظ بالمنتج في نفس الربع.  </a:t>
            </a:r>
          </a:p>
          <a:p>
            <a:r>
              <a:rPr lang="ar-SA" dirty="0">
                <a:latin typeface="Gill Sans MT" pitchFamily="34" charset="0"/>
                <a:cs typeface="GE SS Two Medium" pitchFamily="18" charset="-78"/>
              </a:rPr>
              <a:t>استراتيجية الحصاد: حيث تقلل الشركة من حجم الاستثمار وتحاول الحصول على أقصى تدفق نقدي من المنتج المذكور مما يزيد من الربحية الإجمالية.</a:t>
            </a:r>
          </a:p>
          <a:p>
            <a:r>
              <a:rPr lang="ar-SA" dirty="0">
                <a:latin typeface="Gill Sans MT" pitchFamily="34" charset="0"/>
                <a:cs typeface="GE SS Two Medium" pitchFamily="18" charset="-78"/>
              </a:rPr>
              <a:t>استراتيجية التجريد: يتم تجريد المنتجات عمومًا من أجل الإفراج عن المبلغ المالي العالق في العمل.</a:t>
            </a:r>
          </a:p>
        </p:txBody>
      </p:sp>
    </p:spTree>
    <p:extLst>
      <p:ext uri="{BB962C8B-B14F-4D97-AF65-F5344CB8AC3E}">
        <p14:creationId xmlns:p14="http://schemas.microsoft.com/office/powerpoint/2010/main" val="257858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6BB82E6-56FB-4B52-8917-601FF2737341}"/>
              </a:ext>
            </a:extLst>
          </p:cNvPr>
          <p:cNvSpPr>
            <a:spLocks noGrp="1"/>
          </p:cNvSpPr>
          <p:nvPr>
            <p:ph type="title"/>
          </p:nvPr>
        </p:nvSpPr>
        <p:spPr>
          <a:xfrm>
            <a:off x="3459507" y="176211"/>
            <a:ext cx="5441429" cy="1009651"/>
          </a:xfrm>
        </p:spPr>
        <p:txBody>
          <a:bodyPr/>
          <a:lstStyle/>
          <a:p>
            <a:pPr algn="ctr"/>
            <a:r>
              <a:rPr lang="ar-SA" dirty="0"/>
              <a:t>مصفوفة بوستن</a:t>
            </a:r>
          </a:p>
        </p:txBody>
      </p:sp>
      <p:pic>
        <p:nvPicPr>
          <p:cNvPr id="3" name="صورة 2">
            <a:extLst>
              <a:ext uri="{FF2B5EF4-FFF2-40B4-BE49-F238E27FC236}">
                <a16:creationId xmlns:a16="http://schemas.microsoft.com/office/drawing/2014/main" id="{180091B1-1203-1FE0-1030-5C4B78B8B6CD}"/>
              </a:ext>
            </a:extLst>
          </p:cNvPr>
          <p:cNvPicPr>
            <a:picLocks noChangeAspect="1"/>
          </p:cNvPicPr>
          <p:nvPr/>
        </p:nvPicPr>
        <p:blipFill>
          <a:blip r:embed="rId2"/>
          <a:stretch>
            <a:fillRect/>
          </a:stretch>
        </p:blipFill>
        <p:spPr>
          <a:xfrm>
            <a:off x="2782537" y="1034497"/>
            <a:ext cx="6626926" cy="5029636"/>
          </a:xfrm>
          <a:prstGeom prst="rect">
            <a:avLst/>
          </a:prstGeom>
        </p:spPr>
      </p:pic>
    </p:spTree>
    <p:extLst>
      <p:ext uri="{BB962C8B-B14F-4D97-AF65-F5344CB8AC3E}">
        <p14:creationId xmlns:p14="http://schemas.microsoft.com/office/powerpoint/2010/main" val="161794673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6BB82E6-56FB-4B52-8917-601FF2737341}"/>
              </a:ext>
            </a:extLst>
          </p:cNvPr>
          <p:cNvSpPr>
            <a:spLocks noGrp="1"/>
          </p:cNvSpPr>
          <p:nvPr>
            <p:ph type="title"/>
          </p:nvPr>
        </p:nvSpPr>
        <p:spPr>
          <a:xfrm>
            <a:off x="3459507" y="176211"/>
            <a:ext cx="5441429" cy="1009651"/>
          </a:xfrm>
        </p:spPr>
        <p:txBody>
          <a:bodyPr/>
          <a:lstStyle/>
          <a:p>
            <a:pPr algn="ctr"/>
            <a:r>
              <a:rPr lang="ar-SA" dirty="0"/>
              <a:t>مصفوفة بوستن</a:t>
            </a:r>
          </a:p>
        </p:txBody>
      </p:sp>
      <p:pic>
        <p:nvPicPr>
          <p:cNvPr id="4" name="صورة 3">
            <a:extLst>
              <a:ext uri="{FF2B5EF4-FFF2-40B4-BE49-F238E27FC236}">
                <a16:creationId xmlns:a16="http://schemas.microsoft.com/office/drawing/2014/main" id="{6ECFA4CF-9F3C-BBA8-4446-ED86AF11219A}"/>
              </a:ext>
            </a:extLst>
          </p:cNvPr>
          <p:cNvPicPr>
            <a:picLocks noChangeAspect="1"/>
          </p:cNvPicPr>
          <p:nvPr/>
        </p:nvPicPr>
        <p:blipFill>
          <a:blip r:embed="rId2"/>
          <a:stretch>
            <a:fillRect/>
          </a:stretch>
        </p:blipFill>
        <p:spPr>
          <a:xfrm>
            <a:off x="2514601" y="1022684"/>
            <a:ext cx="8057543" cy="4957011"/>
          </a:xfrm>
          <a:prstGeom prst="rect">
            <a:avLst/>
          </a:prstGeom>
        </p:spPr>
      </p:pic>
    </p:spTree>
    <p:extLst>
      <p:ext uri="{BB962C8B-B14F-4D97-AF65-F5344CB8AC3E}">
        <p14:creationId xmlns:p14="http://schemas.microsoft.com/office/powerpoint/2010/main" val="4074238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فوائد وأهمية الابتكار</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233549" y="1912381"/>
            <a:ext cx="11958451" cy="4120284"/>
          </a:xfrm>
        </p:spPr>
        <p:txBody>
          <a:bodyPr>
            <a:normAutofit/>
          </a:bodyPr>
          <a:lstStyle/>
          <a:p>
            <a:r>
              <a:rPr lang="ar-SA" dirty="0">
                <a:latin typeface="Gill Sans MT" pitchFamily="34" charset="0"/>
                <a:cs typeface="GE SS Two Medium" pitchFamily="18" charset="-78"/>
              </a:rPr>
              <a:t>النمو الاقتصادي</a:t>
            </a:r>
          </a:p>
          <a:p>
            <a:r>
              <a:rPr lang="ar-SA" dirty="0">
                <a:latin typeface="Gill Sans MT" pitchFamily="34" charset="0"/>
                <a:cs typeface="GE SS Two Medium" pitchFamily="18" charset="-78"/>
              </a:rPr>
              <a:t>تحسين جودة الحياة</a:t>
            </a:r>
          </a:p>
          <a:p>
            <a:r>
              <a:rPr lang="ar-SA" dirty="0">
                <a:latin typeface="Gill Sans MT" pitchFamily="34" charset="0"/>
                <a:cs typeface="GE SS Two Medium" pitchFamily="18" charset="-78"/>
              </a:rPr>
              <a:t>زيادة القدرة التنافسية واكتساب ميزة تنافسية</a:t>
            </a:r>
          </a:p>
          <a:p>
            <a:r>
              <a:rPr lang="ar-SA" dirty="0">
                <a:latin typeface="Gill Sans MT" pitchFamily="34" charset="0"/>
                <a:cs typeface="GE SS Two Medium" pitchFamily="18" charset="-78"/>
              </a:rPr>
              <a:t>التنمية المستدامة</a:t>
            </a:r>
          </a:p>
          <a:p>
            <a:r>
              <a:rPr lang="ar-SA" dirty="0">
                <a:latin typeface="Gill Sans MT" pitchFamily="34" charset="0"/>
                <a:cs typeface="GE SS Two Medium" pitchFamily="18" charset="-78"/>
              </a:rPr>
              <a:t>حل المشكلات</a:t>
            </a:r>
          </a:p>
          <a:p>
            <a:r>
              <a:rPr lang="ar-SA" dirty="0">
                <a:latin typeface="Gill Sans MT" pitchFamily="34" charset="0"/>
                <a:cs typeface="GE SS Two Medium" pitchFamily="18" charset="-78"/>
              </a:rPr>
              <a:t>زيادة المعرفة</a:t>
            </a:r>
          </a:p>
          <a:p>
            <a:r>
              <a:rPr lang="ar-SA" dirty="0">
                <a:latin typeface="Gill Sans MT" pitchFamily="34" charset="0"/>
                <a:cs typeface="GE SS Two Medium" pitchFamily="18" charset="-78"/>
              </a:rPr>
              <a:t>خلق بيئة إيجابية في مكان العمل</a:t>
            </a:r>
          </a:p>
          <a:p>
            <a:r>
              <a:rPr lang="ar-SA" dirty="0">
                <a:latin typeface="Gill Sans MT" pitchFamily="34" charset="0"/>
                <a:cs typeface="GE SS Two Medium" pitchFamily="18" charset="-78"/>
              </a:rPr>
              <a:t>مكافحة المخاطر والتحديات المستقبلية</a:t>
            </a: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pic>
        <p:nvPicPr>
          <p:cNvPr id="4" name="صورة 3">
            <a:extLst>
              <a:ext uri="{FF2B5EF4-FFF2-40B4-BE49-F238E27FC236}">
                <a16:creationId xmlns:a16="http://schemas.microsoft.com/office/drawing/2014/main" id="{1C6D6229-2FBB-BFDF-C1F0-36BB0F357C44}"/>
              </a:ext>
            </a:extLst>
          </p:cNvPr>
          <p:cNvPicPr>
            <a:picLocks noChangeAspect="1"/>
          </p:cNvPicPr>
          <p:nvPr/>
        </p:nvPicPr>
        <p:blipFill>
          <a:blip r:embed="rId2"/>
          <a:stretch>
            <a:fillRect/>
          </a:stretch>
        </p:blipFill>
        <p:spPr>
          <a:xfrm>
            <a:off x="0" y="1912381"/>
            <a:ext cx="4319702" cy="3882777"/>
          </a:xfrm>
          <a:prstGeom prst="rect">
            <a:avLst/>
          </a:prstGeom>
        </p:spPr>
      </p:pic>
    </p:spTree>
    <p:extLst>
      <p:ext uri="{BB962C8B-B14F-4D97-AF65-F5344CB8AC3E}">
        <p14:creationId xmlns:p14="http://schemas.microsoft.com/office/powerpoint/2010/main" val="241814992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5441429" cy="1009651"/>
          </a:xfrm>
        </p:spPr>
        <p:txBody>
          <a:bodyPr/>
          <a:lstStyle/>
          <a:p>
            <a:pPr algn="ctr"/>
            <a:r>
              <a:rPr lang="ar-SA" dirty="0"/>
              <a:t>مصفوفة جنرال الكتريك</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lnSpcReduction="10000"/>
          </a:bodyPr>
          <a:lstStyle/>
          <a:p>
            <a:r>
              <a:rPr lang="ar-SA" dirty="0">
                <a:latin typeface="Gill Sans MT" pitchFamily="34" charset="0"/>
                <a:cs typeface="GE SS Two Medium" pitchFamily="18" charset="-78"/>
              </a:rPr>
              <a:t>مصفوفة جنرال إلكتريك </a:t>
            </a:r>
            <a:r>
              <a:rPr lang="en-US" dirty="0">
                <a:latin typeface="Gill Sans MT" pitchFamily="34" charset="0"/>
                <a:cs typeface="GE SS Two Medium" pitchFamily="18" charset="-78"/>
              </a:rPr>
              <a:t>GE Matrix </a:t>
            </a:r>
            <a:r>
              <a:rPr lang="ar-SA" dirty="0">
                <a:latin typeface="Gill Sans MT" pitchFamily="34" charset="0"/>
                <a:cs typeface="GE SS Two Medium" pitchFamily="18" charset="-78"/>
              </a:rPr>
              <a:t>وتسمّى أيضاً مصفوفة </a:t>
            </a:r>
            <a:r>
              <a:rPr lang="ar-SA" dirty="0" err="1">
                <a:latin typeface="Gill Sans MT" pitchFamily="34" charset="0"/>
                <a:cs typeface="GE SS Two Medium" pitchFamily="18" charset="-78"/>
              </a:rPr>
              <a:t>ماكنزي</a:t>
            </a:r>
            <a:r>
              <a:rPr lang="ar-SA" dirty="0">
                <a:latin typeface="Gill Sans MT" pitchFamily="34" charset="0"/>
                <a:cs typeface="GE SS Two Medium" pitchFamily="18" charset="-78"/>
              </a:rPr>
              <a:t> وجنرال إلكتريك </a:t>
            </a:r>
            <a:r>
              <a:rPr lang="en-US" dirty="0">
                <a:latin typeface="Gill Sans MT" pitchFamily="34" charset="0"/>
                <a:cs typeface="GE SS Two Medium" pitchFamily="18" charset="-78"/>
              </a:rPr>
              <a:t>GE-McKinsey Matrix </a:t>
            </a:r>
            <a:r>
              <a:rPr lang="ar-SA" dirty="0">
                <a:latin typeface="Gill Sans MT" pitchFamily="34" charset="0"/>
                <a:cs typeface="GE SS Two Medium" pitchFamily="18" charset="-78"/>
              </a:rPr>
              <a:t>وهي مصفوفة مكونة من تسع مربعات تقدم أسلوب منهجي للشركات متعددة الأعمال لتحديد أولويات استثماراتها بين وحدات أعمالها.</a:t>
            </a:r>
          </a:p>
          <a:p>
            <a:r>
              <a:rPr lang="ar-SA" dirty="0">
                <a:latin typeface="Gill Sans MT" pitchFamily="34" charset="0"/>
                <a:cs typeface="GE SS Two Medium" pitchFamily="18" charset="-78"/>
              </a:rPr>
              <a:t>والمصفوفة المكونة من تسعة مربعات ترسم وحدات العمل على خلاياها التسعة التي تشير إلى ما إذا كان ينبغي على الشركة الاستثمار في منتج أو حصاده / تجريده أو إجراء مزيد من البحث حول المنتج والاستثمار فيه إذا كان لا يزال هناك بعض الموارد المتبقية؛ ويتم تقييم وحدات العمل على محورين: جاذبية الصناعة وقوة الأعمال</a:t>
            </a:r>
          </a:p>
        </p:txBody>
      </p:sp>
    </p:spTree>
    <p:extLst>
      <p:ext uri="{BB962C8B-B14F-4D97-AF65-F5344CB8AC3E}">
        <p14:creationId xmlns:p14="http://schemas.microsoft.com/office/powerpoint/2010/main" val="161145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5441429" cy="1009651"/>
          </a:xfrm>
        </p:spPr>
        <p:txBody>
          <a:bodyPr/>
          <a:lstStyle/>
          <a:p>
            <a:pPr algn="ctr"/>
            <a:r>
              <a:rPr lang="ar-SA" dirty="0"/>
              <a:t>مزايا مصفوفة جنرال الكتريك</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a:bodyPr>
          <a:lstStyle/>
          <a:p>
            <a:r>
              <a:rPr lang="ar-SA" dirty="0">
                <a:latin typeface="Gill Sans MT" pitchFamily="34" charset="0"/>
                <a:cs typeface="GE SS Two Medium" pitchFamily="18" charset="-78"/>
              </a:rPr>
              <a:t>توفر طريقة لتحديد الأنشطة التجارية التي يجب أن تحصل على الاستثمار</a:t>
            </a:r>
          </a:p>
          <a:p>
            <a:r>
              <a:rPr lang="ar-SA" dirty="0">
                <a:latin typeface="Gill Sans MT" pitchFamily="34" charset="0"/>
                <a:cs typeface="GE SS Two Medium" pitchFamily="18" charset="-78"/>
              </a:rPr>
              <a:t>إنها أداة بسيطة لإظهار محفظة الأعمال بالكامل في صورة واحدة </a:t>
            </a:r>
            <a:r>
              <a:rPr lang="en-US" dirty="0">
                <a:latin typeface="Gill Sans MT" pitchFamily="34" charset="0"/>
                <a:cs typeface="GE SS Two Medium" pitchFamily="18" charset="-78"/>
              </a:rPr>
              <a:t>in one image</a:t>
            </a:r>
          </a:p>
          <a:p>
            <a:r>
              <a:rPr lang="ar-SA" dirty="0">
                <a:latin typeface="Gill Sans MT" pitchFamily="34" charset="0"/>
                <a:cs typeface="GE SS Two Medium" pitchFamily="18" charset="-78"/>
              </a:rPr>
              <a:t>يصبح المدراء أكثر وعيًا بكيفية أداء منتجاتهم أو وحدات أعمالهم.</a:t>
            </a:r>
          </a:p>
          <a:p>
            <a:r>
              <a:rPr lang="ar-SA" dirty="0">
                <a:latin typeface="Gill Sans MT" pitchFamily="34" charset="0"/>
                <a:cs typeface="GE SS Two Medium" pitchFamily="18" charset="-78"/>
              </a:rPr>
              <a:t>تحدد الخطوات الإستراتيجية التي تحتاج الشركة إلى اتخاذها لتحسين أداء محفظة أعمالها.</a:t>
            </a:r>
          </a:p>
          <a:p>
            <a:r>
              <a:rPr lang="ar-SA" dirty="0">
                <a:latin typeface="Gill Sans MT" pitchFamily="34" charset="0"/>
                <a:cs typeface="GE SS Two Medium" pitchFamily="18" charset="-78"/>
              </a:rPr>
              <a:t>تناسب جميع الأعمال التجارية وسهلة الاستخدام</a:t>
            </a:r>
          </a:p>
        </p:txBody>
      </p:sp>
    </p:spTree>
    <p:extLst>
      <p:ext uri="{BB962C8B-B14F-4D97-AF65-F5344CB8AC3E}">
        <p14:creationId xmlns:p14="http://schemas.microsoft.com/office/powerpoint/2010/main" val="259850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5441429" cy="1009651"/>
          </a:xfrm>
        </p:spPr>
        <p:txBody>
          <a:bodyPr/>
          <a:lstStyle/>
          <a:p>
            <a:pPr algn="ctr"/>
            <a:r>
              <a:rPr lang="ar-SA" dirty="0"/>
              <a:t>مصفوفة جنرال الكتريك</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a:bodyPr>
          <a:lstStyle/>
          <a:p>
            <a:r>
              <a:rPr lang="ar-SA" dirty="0">
                <a:latin typeface="Gill Sans MT" pitchFamily="34" charset="0"/>
                <a:cs typeface="GE SS Two Medium" pitchFamily="18" charset="-78"/>
              </a:rPr>
              <a:t>أكتب المنتجات والخدمات أو المحاور التي لديك</a:t>
            </a:r>
          </a:p>
          <a:p>
            <a:r>
              <a:rPr lang="ar-SA" dirty="0">
                <a:latin typeface="Gill Sans MT" pitchFamily="34" charset="0"/>
                <a:cs typeface="GE SS Two Medium" pitchFamily="18" charset="-78"/>
              </a:rPr>
              <a:t>قيمها على حسب الكفاءة (هل تملك منظمتك الكفاءة اللازمة والقدرات الأساسية المطلوبة لهذا المنتج أو الخدمة مقارنة مع المنافسين</a:t>
            </a:r>
          </a:p>
          <a:p>
            <a:r>
              <a:rPr lang="ar-SA" dirty="0">
                <a:latin typeface="Gill Sans MT" pitchFamily="34" charset="0"/>
                <a:cs typeface="GE SS Two Medium" pitchFamily="18" charset="-78"/>
              </a:rPr>
              <a:t>قيمها على حسب الرغبة (ما مدى تقديرك لرغبة الزبائن في هذا المنتج أو الخدمة (حاليا أو في المستقبل القريب)</a:t>
            </a:r>
          </a:p>
          <a:p>
            <a:r>
              <a:rPr lang="ar-SA" dirty="0">
                <a:latin typeface="Gill Sans MT" pitchFamily="34" charset="0"/>
                <a:cs typeface="GE SS Two Medium" pitchFamily="18" charset="-78"/>
              </a:rPr>
              <a:t>أكتب القرار الاستراتيجي بناء على مصفوفة جنرال الكتريك</a:t>
            </a:r>
          </a:p>
        </p:txBody>
      </p:sp>
    </p:spTree>
    <p:extLst>
      <p:ext uri="{BB962C8B-B14F-4D97-AF65-F5344CB8AC3E}">
        <p14:creationId xmlns:p14="http://schemas.microsoft.com/office/powerpoint/2010/main" val="325559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5501DB99-0F3B-4C68-FFAF-627AB8D9CF7B}"/>
              </a:ext>
            </a:extLst>
          </p:cNvPr>
          <p:cNvPicPr>
            <a:picLocks noChangeAspect="1"/>
          </p:cNvPicPr>
          <p:nvPr/>
        </p:nvPicPr>
        <p:blipFill>
          <a:blip r:embed="rId2"/>
          <a:stretch>
            <a:fillRect/>
          </a:stretch>
        </p:blipFill>
        <p:spPr>
          <a:xfrm>
            <a:off x="300790" y="180474"/>
            <a:ext cx="10244526" cy="5967663"/>
          </a:xfrm>
          <a:prstGeom prst="rect">
            <a:avLst/>
          </a:prstGeom>
        </p:spPr>
      </p:pic>
    </p:spTree>
    <p:extLst>
      <p:ext uri="{BB962C8B-B14F-4D97-AF65-F5344CB8AC3E}">
        <p14:creationId xmlns:p14="http://schemas.microsoft.com/office/powerpoint/2010/main" val="331439718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5441429" cy="1009651"/>
          </a:xfrm>
        </p:spPr>
        <p:txBody>
          <a:bodyPr/>
          <a:lstStyle/>
          <a:p>
            <a:pPr algn="ctr"/>
            <a:r>
              <a:rPr lang="ar-SA" dirty="0"/>
              <a:t>دورة </a:t>
            </a:r>
            <a:r>
              <a:rPr lang="ar-SA" dirty="0" err="1"/>
              <a:t>ديمنج</a:t>
            </a:r>
            <a:r>
              <a:rPr lang="ar-SA" dirty="0"/>
              <a:t> للجودة والتطوير المستدام </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a:bodyPr>
          <a:lstStyle/>
          <a:p>
            <a:r>
              <a:rPr lang="ar-SA" dirty="0">
                <a:latin typeface="Gill Sans MT" pitchFamily="34" charset="0"/>
                <a:cs typeface="GE SS Two Medium" pitchFamily="18" charset="-78"/>
              </a:rPr>
              <a:t>عجلة </a:t>
            </a:r>
            <a:r>
              <a:rPr lang="ar-SA" dirty="0" err="1">
                <a:latin typeface="Gill Sans MT" pitchFamily="34" charset="0"/>
                <a:cs typeface="GE SS Two Medium" pitchFamily="18" charset="-78"/>
              </a:rPr>
              <a:t>ديمنج</a:t>
            </a:r>
            <a:r>
              <a:rPr lang="ar-SA" dirty="0">
                <a:latin typeface="Gill Sans MT" pitchFamily="34" charset="0"/>
                <a:cs typeface="GE SS Two Medium" pitchFamily="18" charset="-78"/>
              </a:rPr>
              <a:t> أو دورة </a:t>
            </a:r>
            <a:r>
              <a:rPr lang="ar-SA" dirty="0" err="1">
                <a:latin typeface="Gill Sans MT" pitchFamily="34" charset="0"/>
                <a:cs typeface="GE SS Two Medium" pitchFamily="18" charset="-78"/>
              </a:rPr>
              <a:t>ديمنج</a:t>
            </a:r>
            <a:r>
              <a:rPr lang="ar-SA" dirty="0">
                <a:latin typeface="Gill Sans MT" pitchFamily="34" charset="0"/>
                <a:cs typeface="GE SS Two Medium" pitchFamily="18" charset="-78"/>
              </a:rPr>
              <a:t> </a:t>
            </a:r>
            <a:r>
              <a:rPr lang="en-US" dirty="0" err="1">
                <a:latin typeface="Gill Sans MT" pitchFamily="34" charset="0"/>
                <a:cs typeface="GE SS Two Medium" pitchFamily="18" charset="-78"/>
              </a:rPr>
              <a:t>pdca</a:t>
            </a:r>
            <a:r>
              <a:rPr lang="en-US" dirty="0">
                <a:latin typeface="Gill Sans MT" pitchFamily="34" charset="0"/>
                <a:cs typeface="GE SS Two Medium" pitchFamily="18" charset="-78"/>
              </a:rPr>
              <a:t>، </a:t>
            </a:r>
            <a:r>
              <a:rPr lang="ar-SA" dirty="0">
                <a:latin typeface="Gill Sans MT" pitchFamily="34" charset="0"/>
                <a:cs typeface="GE SS Two Medium" pitchFamily="18" charset="-78"/>
              </a:rPr>
              <a:t>تم تطويرها في عام 1947 من قبل ويليام </a:t>
            </a:r>
            <a:r>
              <a:rPr lang="ar-SA" dirty="0" err="1">
                <a:latin typeface="Gill Sans MT" pitchFamily="34" charset="0"/>
                <a:cs typeface="GE SS Two Medium" pitchFamily="18" charset="-78"/>
              </a:rPr>
              <a:t>إدواردز</a:t>
            </a:r>
            <a:r>
              <a:rPr lang="ar-SA" dirty="0">
                <a:latin typeface="Gill Sans MT" pitchFamily="34" charset="0"/>
                <a:cs typeface="GE SS Two Medium" pitchFamily="18" charset="-78"/>
              </a:rPr>
              <a:t> ديمنغ </a:t>
            </a:r>
            <a:r>
              <a:rPr lang="en-US" dirty="0">
                <a:latin typeface="Gill Sans MT" pitchFamily="34" charset="0"/>
                <a:cs typeface="GE SS Two Medium" pitchFamily="18" charset="-78"/>
              </a:rPr>
              <a:t>Edwards </a:t>
            </a:r>
            <a:r>
              <a:rPr lang="en-US" dirty="0" err="1">
                <a:latin typeface="Gill Sans MT" pitchFamily="34" charset="0"/>
                <a:cs typeface="GE SS Two Medium" pitchFamily="18" charset="-78"/>
              </a:rPr>
              <a:t>deming</a:t>
            </a:r>
            <a:r>
              <a:rPr lang="en-US" dirty="0">
                <a:latin typeface="Gill Sans MT" pitchFamily="34" charset="0"/>
                <a:cs typeface="GE SS Two Medium" pitchFamily="18" charset="-78"/>
              </a:rPr>
              <a:t> </a:t>
            </a:r>
            <a:r>
              <a:rPr lang="ar-SA" dirty="0">
                <a:latin typeface="Gill Sans MT" pitchFamily="34" charset="0"/>
                <a:cs typeface="GE SS Two Medium" pitchFamily="18" charset="-78"/>
              </a:rPr>
              <a:t>الذي يعتبر من الأب الروحي للجودة، وكان مستشارًا للعديد من الشركات الناجحة، بما في ذلك شركة جنرال إلكتريك الأمريكية وشركة تويوتا اليابانية. </a:t>
            </a:r>
          </a:p>
          <a:p>
            <a:r>
              <a:rPr lang="ar-SA" dirty="0">
                <a:latin typeface="Gill Sans MT" pitchFamily="34" charset="0"/>
                <a:cs typeface="GE SS Two Medium" pitchFamily="18" charset="-78"/>
              </a:rPr>
              <a:t>يعتبر </a:t>
            </a:r>
            <a:r>
              <a:rPr lang="ar-SA" dirty="0" err="1">
                <a:latin typeface="Gill Sans MT" pitchFamily="34" charset="0"/>
                <a:cs typeface="GE SS Two Medium" pitchFamily="18" charset="-78"/>
              </a:rPr>
              <a:t>ديمنج</a:t>
            </a:r>
            <a:r>
              <a:rPr lang="ar-SA" dirty="0">
                <a:latin typeface="Gill Sans MT" pitchFamily="34" charset="0"/>
                <a:cs typeface="GE SS Two Medium" pitchFamily="18" charset="-78"/>
              </a:rPr>
              <a:t> أحد أسباب نجاح وتفوق اليابان في مجال الجودة، كما وتعد عجلة </a:t>
            </a:r>
            <a:r>
              <a:rPr lang="ar-SA" dirty="0" err="1">
                <a:latin typeface="Gill Sans MT" pitchFamily="34" charset="0"/>
                <a:cs typeface="GE SS Two Medium" pitchFamily="18" charset="-78"/>
              </a:rPr>
              <a:t>ديمنج</a:t>
            </a:r>
            <a:r>
              <a:rPr lang="ar-SA" dirty="0">
                <a:latin typeface="Gill Sans MT" pitchFamily="34" charset="0"/>
                <a:cs typeface="GE SS Two Medium" pitchFamily="18" charset="-78"/>
              </a:rPr>
              <a:t> إحدى المفاهيم الأساسية في التحسين المستمر والتطوير المستدام</a:t>
            </a:r>
          </a:p>
        </p:txBody>
      </p:sp>
    </p:spTree>
    <p:extLst>
      <p:ext uri="{BB962C8B-B14F-4D97-AF65-F5344CB8AC3E}">
        <p14:creationId xmlns:p14="http://schemas.microsoft.com/office/powerpoint/2010/main" val="176400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6529335" cy="1009651"/>
          </a:xfrm>
        </p:spPr>
        <p:txBody>
          <a:bodyPr/>
          <a:lstStyle/>
          <a:p>
            <a:pPr algn="ctr"/>
            <a:r>
              <a:rPr lang="ar-SA" dirty="0"/>
              <a:t>أهمية دورة  </a:t>
            </a:r>
            <a:r>
              <a:rPr lang="ar-SA" dirty="0" err="1"/>
              <a:t>ديمنج</a:t>
            </a:r>
            <a:r>
              <a:rPr lang="ar-SA" dirty="0"/>
              <a:t> للجودة والتطوير المستدام </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fontScale="62500" lnSpcReduction="20000"/>
          </a:bodyPr>
          <a:lstStyle/>
          <a:p>
            <a:r>
              <a:rPr lang="ar-SA" dirty="0">
                <a:latin typeface="Gill Sans MT" pitchFamily="34" charset="0"/>
                <a:cs typeface="GE SS Two Medium" pitchFamily="18" charset="-78"/>
              </a:rPr>
              <a:t>يحتاجها رائد الأعمال عند بدء مشروع جديد.</a:t>
            </a:r>
          </a:p>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تطوير تصميم جديد لمنتج أو خدمة.</a:t>
            </a:r>
          </a:p>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 تحديد خطة العمل المتجددة.</a:t>
            </a:r>
          </a:p>
          <a:p>
            <a:endParaRPr lang="ar-SA" dirty="0">
              <a:latin typeface="Gill Sans MT" pitchFamily="34" charset="0"/>
              <a:cs typeface="GE SS Two Medium" pitchFamily="18" charset="-78"/>
            </a:endParaRPr>
          </a:p>
          <a:p>
            <a:pPr marL="0" indent="0">
              <a:buNone/>
            </a:pPr>
            <a:r>
              <a:rPr lang="ar-SA" dirty="0">
                <a:latin typeface="Gill Sans MT" pitchFamily="34" charset="0"/>
                <a:cs typeface="GE SS Two Medium" pitchFamily="18" charset="-78"/>
              </a:rPr>
              <a:t> جمع البيانات وتحليلها من أجل التحقق من المشاكل والقيام بحلها حسب الأولوية.</a:t>
            </a:r>
          </a:p>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تنفيذ أي تغيير على الخطط</a:t>
            </a:r>
          </a:p>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التحسين المستمر والتطوير المستدام</a:t>
            </a:r>
          </a:p>
          <a:p>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60849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805791" y="308558"/>
            <a:ext cx="5441429" cy="1009651"/>
          </a:xfrm>
        </p:spPr>
        <p:txBody>
          <a:bodyPr/>
          <a:lstStyle/>
          <a:p>
            <a:pPr algn="ctr"/>
            <a:r>
              <a:rPr lang="ar-SA" dirty="0"/>
              <a:t>مراحل دورة </a:t>
            </a:r>
            <a:r>
              <a:rPr lang="ar-SA" dirty="0" err="1"/>
              <a:t>ديمنج</a:t>
            </a:r>
            <a:r>
              <a:rPr lang="ar-SA" dirty="0"/>
              <a:t> للجودة والتطوير المستدام </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4148722"/>
          </a:xfrm>
        </p:spPr>
        <p:txBody>
          <a:bodyPr>
            <a:normAutofit fontScale="92500" lnSpcReduction="20000"/>
          </a:bodyPr>
          <a:lstStyle/>
          <a:p>
            <a:pPr>
              <a:buFont typeface="Wingdings" panose="05000000000000000000" pitchFamily="2" charset="2"/>
              <a:buChar char="§"/>
            </a:pPr>
            <a:r>
              <a:rPr lang="ar-SA" dirty="0">
                <a:latin typeface="Gill Sans MT" pitchFamily="34" charset="0"/>
                <a:cs typeface="GE SS Two Medium" pitchFamily="18" charset="-78"/>
              </a:rPr>
              <a:t> التخطيط: هو المرحلة الأولى من مراحل تطبيق منهج عجلة </a:t>
            </a:r>
            <a:r>
              <a:rPr lang="ar-SA" dirty="0" err="1">
                <a:latin typeface="Gill Sans MT" pitchFamily="34" charset="0"/>
                <a:cs typeface="GE SS Two Medium" pitchFamily="18" charset="-78"/>
              </a:rPr>
              <a:t>ديمنج</a:t>
            </a:r>
            <a:r>
              <a:rPr lang="ar-SA" dirty="0">
                <a:latin typeface="Gill Sans MT" pitchFamily="34" charset="0"/>
                <a:cs typeface="GE SS Two Medium" pitchFamily="18" charset="-78"/>
              </a:rPr>
              <a:t> للجودة الشاملة، ولتتم هذه المرحلة بالشكل الأمثل، يجب تصميمها على ثلاث مراحل وهي (وضع الأهداف الذكية – اختيار الإجراءات المناسبة لتحقيق الأهداف – تحديد معايير قياس نجاح الوصول للأهداف وتطبيق دورة الجودة).</a:t>
            </a:r>
          </a:p>
          <a:p>
            <a:pPr>
              <a:buFont typeface="Wingdings" panose="05000000000000000000" pitchFamily="2" charset="2"/>
              <a:buChar char="§"/>
            </a:pPr>
            <a:r>
              <a:rPr lang="ar-SA" dirty="0">
                <a:latin typeface="Gill Sans MT" pitchFamily="34" charset="0"/>
                <a:cs typeface="GE SS Two Medium" pitchFamily="18" charset="-78"/>
              </a:rPr>
              <a:t> التطبيق: تكون هذه المرحلة بإجراء دراسة للمنتج أو الخدمة على مستوى صغير ومحدد، واختبار نتائج تطبيق الأهداف التي وضعت في المرحلة الأولى من مراحل عجلة </a:t>
            </a:r>
            <a:r>
              <a:rPr lang="ar-SA" dirty="0" err="1">
                <a:latin typeface="Gill Sans MT" pitchFamily="34" charset="0"/>
                <a:cs typeface="GE SS Two Medium" pitchFamily="18" charset="-78"/>
              </a:rPr>
              <a:t>ديمنج</a:t>
            </a:r>
            <a:r>
              <a:rPr lang="ar-SA" dirty="0">
                <a:latin typeface="Gill Sans MT" pitchFamily="34" charset="0"/>
                <a:cs typeface="GE SS Two Medium" pitchFamily="18" charset="-78"/>
              </a:rPr>
              <a:t> مع تسجيل النتائج وإنشاء تقارير رسمية بها خلال بداية دورة </a:t>
            </a:r>
            <a:r>
              <a:rPr lang="ar-SA" dirty="0" err="1">
                <a:latin typeface="Gill Sans MT" pitchFamily="34" charset="0"/>
                <a:cs typeface="GE SS Two Medium" pitchFamily="18" charset="-78"/>
              </a:rPr>
              <a:t>ديمنج</a:t>
            </a:r>
            <a:r>
              <a:rPr lang="ar-SA" dirty="0">
                <a:latin typeface="Gill Sans MT" pitchFamily="34" charset="0"/>
                <a:cs typeface="GE SS Two Medium" pitchFamily="18" charset="-78"/>
              </a:rPr>
              <a:t> </a:t>
            </a:r>
          </a:p>
          <a:p>
            <a:pPr>
              <a:buFont typeface="Wingdings" panose="05000000000000000000" pitchFamily="2" charset="2"/>
              <a:buChar char="§"/>
            </a:pPr>
            <a:r>
              <a:rPr lang="ar-SA" dirty="0">
                <a:latin typeface="Gill Sans MT" pitchFamily="34" charset="0"/>
                <a:cs typeface="GE SS Two Medium" pitchFamily="18" charset="-78"/>
              </a:rPr>
              <a:t>التحقق: تتضمن هذه المرحلة مراجعة التقارير ومقارنة النتائج بين المرحلتين الأولى والثانية لتطبيق دورة </a:t>
            </a:r>
            <a:r>
              <a:rPr lang="ar-SA" dirty="0" err="1">
                <a:latin typeface="Gill Sans MT" pitchFamily="34" charset="0"/>
                <a:cs typeface="GE SS Two Medium" pitchFamily="18" charset="-78"/>
              </a:rPr>
              <a:t>ديمنج</a:t>
            </a:r>
            <a:r>
              <a:rPr lang="ar-SA" dirty="0">
                <a:latin typeface="Gill Sans MT" pitchFamily="34" charset="0"/>
                <a:cs typeface="GE SS Two Medium" pitchFamily="18" charset="-78"/>
              </a:rPr>
              <a:t>.</a:t>
            </a:r>
          </a:p>
          <a:p>
            <a:pPr>
              <a:buFont typeface="Wingdings" panose="05000000000000000000" pitchFamily="2" charset="2"/>
              <a:buChar char="§"/>
            </a:pPr>
            <a:r>
              <a:rPr lang="ar-SA" dirty="0">
                <a:latin typeface="Gill Sans MT" pitchFamily="34" charset="0"/>
                <a:cs typeface="GE SS Two Medium" pitchFamily="18" charset="-78"/>
              </a:rPr>
              <a:t>التنفيذ : بعد مقارنة النتائج في المراحل الأولى من عجلة </a:t>
            </a:r>
            <a:r>
              <a:rPr lang="ar-SA" dirty="0" err="1">
                <a:latin typeface="Gill Sans MT" pitchFamily="34" charset="0"/>
                <a:cs typeface="GE SS Two Medium" pitchFamily="18" charset="-78"/>
              </a:rPr>
              <a:t>ديمنج</a:t>
            </a:r>
            <a:r>
              <a:rPr lang="ar-SA" dirty="0">
                <a:latin typeface="Gill Sans MT" pitchFamily="34" charset="0"/>
                <a:cs typeface="GE SS Two Medium" pitchFamily="18" charset="-78"/>
              </a:rPr>
              <a:t> تأخذك هذه الخطوة للبدء بتنفيذ الإجراءات الأفضل وذلك للحصول على نتائج ذات جودة عالية وتحقيق النجاح والتميز والتطوير المستدام</a:t>
            </a:r>
          </a:p>
        </p:txBody>
      </p:sp>
    </p:spTree>
    <p:extLst>
      <p:ext uri="{BB962C8B-B14F-4D97-AF65-F5344CB8AC3E}">
        <p14:creationId xmlns:p14="http://schemas.microsoft.com/office/powerpoint/2010/main" val="400065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9B338AD-343A-C84A-1434-13C2332AA449}"/>
              </a:ext>
            </a:extLst>
          </p:cNvPr>
          <p:cNvSpPr>
            <a:spLocks noGrp="1"/>
          </p:cNvSpPr>
          <p:nvPr>
            <p:ph type="title"/>
          </p:nvPr>
        </p:nvSpPr>
        <p:spPr>
          <a:xfrm>
            <a:off x="3375286" y="176211"/>
            <a:ext cx="5441429" cy="1009651"/>
          </a:xfrm>
        </p:spPr>
        <p:txBody>
          <a:bodyPr/>
          <a:lstStyle/>
          <a:p>
            <a:r>
              <a:rPr lang="ar-SA" dirty="0"/>
              <a:t>دورة </a:t>
            </a:r>
            <a:r>
              <a:rPr lang="ar-SA" dirty="0" err="1"/>
              <a:t>ديمنج</a:t>
            </a:r>
            <a:r>
              <a:rPr lang="ar-SA" dirty="0"/>
              <a:t> للجودة والتطوير المستدام </a:t>
            </a:r>
          </a:p>
        </p:txBody>
      </p:sp>
      <p:pic>
        <p:nvPicPr>
          <p:cNvPr id="5" name="صورة 4">
            <a:extLst>
              <a:ext uri="{FF2B5EF4-FFF2-40B4-BE49-F238E27FC236}">
                <a16:creationId xmlns:a16="http://schemas.microsoft.com/office/drawing/2014/main" id="{0BC1DF0E-7FF5-6225-EDFA-ADCE32110C8E}"/>
              </a:ext>
            </a:extLst>
          </p:cNvPr>
          <p:cNvPicPr>
            <a:picLocks noChangeAspect="1"/>
          </p:cNvPicPr>
          <p:nvPr/>
        </p:nvPicPr>
        <p:blipFill>
          <a:blip r:embed="rId2"/>
          <a:stretch>
            <a:fillRect/>
          </a:stretch>
        </p:blipFill>
        <p:spPr>
          <a:xfrm>
            <a:off x="3123942" y="1670435"/>
            <a:ext cx="5944115" cy="4383404"/>
          </a:xfrm>
          <a:prstGeom prst="rect">
            <a:avLst/>
          </a:prstGeom>
        </p:spPr>
      </p:pic>
    </p:spTree>
    <p:extLst>
      <p:ext uri="{BB962C8B-B14F-4D97-AF65-F5344CB8AC3E}">
        <p14:creationId xmlns:p14="http://schemas.microsoft.com/office/powerpoint/2010/main" val="125263774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5842660" y="2613025"/>
            <a:ext cx="6222669" cy="3509963"/>
          </a:xfrm>
        </p:spPr>
        <p:txBody>
          <a:bodyPr/>
          <a:lstStyle/>
          <a:p>
            <a:r>
              <a:rPr lang="ar-SA" sz="2800" dirty="0">
                <a:latin typeface="Gill Sans MT" pitchFamily="34" charset="0"/>
                <a:cs typeface="GE SS Two Medium" pitchFamily="18" charset="-78"/>
              </a:rPr>
              <a:t>ما هي أهم أسباب فشل المشاريع؟</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38110084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5441429" cy="1009651"/>
          </a:xfrm>
        </p:spPr>
        <p:txBody>
          <a:bodyPr/>
          <a:lstStyle/>
          <a:p>
            <a:pPr algn="ctr"/>
            <a:r>
              <a:rPr lang="ar-SA" dirty="0"/>
              <a:t>أهم 20 سبباً لفشل المشاريع الناشئة</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lnSpcReduction="10000"/>
          </a:bodyPr>
          <a:lstStyle/>
          <a:p>
            <a:r>
              <a:rPr lang="ar-SA" dirty="0">
                <a:latin typeface="Gill Sans MT" pitchFamily="34" charset="0"/>
                <a:cs typeface="GE SS Two Medium" pitchFamily="18" charset="-78"/>
              </a:rPr>
              <a:t>لا توجد حاجة في السوق</a:t>
            </a:r>
          </a:p>
          <a:p>
            <a:r>
              <a:rPr lang="ar-SA" dirty="0">
                <a:latin typeface="Gill Sans MT" pitchFamily="34" charset="0"/>
                <a:cs typeface="GE SS Two Medium" pitchFamily="18" charset="-78"/>
              </a:rPr>
              <a:t>نفاد النقود</a:t>
            </a:r>
          </a:p>
          <a:p>
            <a:r>
              <a:rPr lang="ar-SA" dirty="0">
                <a:latin typeface="Gill Sans MT" pitchFamily="34" charset="0"/>
                <a:cs typeface="GE SS Two Medium" pitchFamily="18" charset="-78"/>
              </a:rPr>
              <a:t>الفريق غير المناسب</a:t>
            </a:r>
          </a:p>
          <a:p>
            <a:r>
              <a:rPr lang="ar-SA" dirty="0">
                <a:latin typeface="Gill Sans MT" pitchFamily="34" charset="0"/>
                <a:cs typeface="GE SS Two Medium" pitchFamily="18" charset="-78"/>
              </a:rPr>
              <a:t>تفوق المنافسين</a:t>
            </a:r>
          </a:p>
          <a:p>
            <a:r>
              <a:rPr lang="ar-SA" dirty="0">
                <a:latin typeface="Gill Sans MT" pitchFamily="34" charset="0"/>
                <a:cs typeface="GE SS Two Medium" pitchFamily="18" charset="-78"/>
              </a:rPr>
              <a:t>سوء التسعير أو تقدير التكلفة</a:t>
            </a:r>
          </a:p>
          <a:p>
            <a:r>
              <a:rPr lang="ar-SA" dirty="0">
                <a:latin typeface="Gill Sans MT" pitchFamily="34" charset="0"/>
                <a:cs typeface="GE SS Two Medium" pitchFamily="18" charset="-78"/>
              </a:rPr>
              <a:t>المنتج السيء</a:t>
            </a:r>
          </a:p>
          <a:p>
            <a:r>
              <a:rPr lang="ar-SA" dirty="0">
                <a:latin typeface="Gill Sans MT" pitchFamily="34" charset="0"/>
                <a:cs typeface="GE SS Two Medium" pitchFamily="18" charset="-78"/>
              </a:rPr>
              <a:t>سوء التسويق</a:t>
            </a:r>
          </a:p>
        </p:txBody>
      </p:sp>
    </p:spTree>
    <p:extLst>
      <p:ext uri="{BB962C8B-B14F-4D97-AF65-F5344CB8AC3E}">
        <p14:creationId xmlns:p14="http://schemas.microsoft.com/office/powerpoint/2010/main" val="341489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أهمية ريادة الأعمال</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3375286" y="1912381"/>
            <a:ext cx="8816714" cy="4120284"/>
          </a:xfrm>
        </p:spPr>
        <p:txBody>
          <a:bodyPr>
            <a:normAutofit/>
          </a:bodyPr>
          <a:lstStyle/>
          <a:p>
            <a:r>
              <a:rPr lang="ar-SA" dirty="0">
                <a:latin typeface="Gill Sans MT" pitchFamily="34" charset="0"/>
                <a:cs typeface="GE SS Two Medium" pitchFamily="18" charset="-78"/>
              </a:rPr>
              <a:t>تشجيع المبادرات والأفكار الجديدة</a:t>
            </a:r>
          </a:p>
          <a:p>
            <a:r>
              <a:rPr lang="ar-SA" dirty="0">
                <a:latin typeface="Gill Sans MT" pitchFamily="34" charset="0"/>
                <a:cs typeface="GE SS Two Medium" pitchFamily="18" charset="-78"/>
              </a:rPr>
              <a:t>إتاحة مساحة من الحرية والابتكار</a:t>
            </a:r>
          </a:p>
          <a:p>
            <a:r>
              <a:rPr lang="ar-SA" dirty="0">
                <a:latin typeface="Gill Sans MT" pitchFamily="34" charset="0"/>
                <a:cs typeface="GE SS Two Medium" pitchFamily="18" charset="-78"/>
              </a:rPr>
              <a:t>تقدم فوائد للمجتمع بالابتكارات التي يقدمها الرواد مما يساهم في رفع الاقتصاد وتحسين جودة الحياة</a:t>
            </a:r>
          </a:p>
          <a:p>
            <a:r>
              <a:rPr lang="ar-SA" dirty="0">
                <a:latin typeface="Gill Sans MT" pitchFamily="34" charset="0"/>
                <a:cs typeface="GE SS Two Medium" pitchFamily="18" charset="-78"/>
              </a:rPr>
              <a:t>تعني المسؤولية وهي تعطي هيبة ومكانة لصاحبها وتجعل له شأن في المجتمع</a:t>
            </a: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pic>
        <p:nvPicPr>
          <p:cNvPr id="4" name="صورة 3">
            <a:extLst>
              <a:ext uri="{FF2B5EF4-FFF2-40B4-BE49-F238E27FC236}">
                <a16:creationId xmlns:a16="http://schemas.microsoft.com/office/drawing/2014/main" id="{C9D954F2-DA88-4B47-A228-9A119EC9E041}"/>
              </a:ext>
            </a:extLst>
          </p:cNvPr>
          <p:cNvPicPr>
            <a:picLocks noChangeAspect="1"/>
          </p:cNvPicPr>
          <p:nvPr/>
        </p:nvPicPr>
        <p:blipFill>
          <a:blip r:embed="rId2"/>
          <a:stretch>
            <a:fillRect/>
          </a:stretch>
        </p:blipFill>
        <p:spPr>
          <a:xfrm>
            <a:off x="0" y="1885662"/>
            <a:ext cx="3375286" cy="3798137"/>
          </a:xfrm>
          <a:prstGeom prst="rect">
            <a:avLst/>
          </a:prstGeom>
        </p:spPr>
      </p:pic>
    </p:spTree>
    <p:extLst>
      <p:ext uri="{BB962C8B-B14F-4D97-AF65-F5344CB8AC3E}">
        <p14:creationId xmlns:p14="http://schemas.microsoft.com/office/powerpoint/2010/main" val="345076596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5441429" cy="1009651"/>
          </a:xfrm>
        </p:spPr>
        <p:txBody>
          <a:bodyPr/>
          <a:lstStyle/>
          <a:p>
            <a:pPr algn="ctr"/>
            <a:r>
              <a:rPr lang="ar-SA" dirty="0"/>
              <a:t>أهم 20 سبباً لفشل المشاريع الناشئة (تابع)</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lnSpcReduction="10000"/>
          </a:bodyPr>
          <a:lstStyle/>
          <a:p>
            <a:r>
              <a:rPr lang="ar-SA" dirty="0">
                <a:latin typeface="Gill Sans MT" pitchFamily="34" charset="0"/>
                <a:cs typeface="GE SS Two Medium" pitchFamily="18" charset="-78"/>
              </a:rPr>
              <a:t>اهمال الزبائن</a:t>
            </a:r>
          </a:p>
          <a:p>
            <a:r>
              <a:rPr lang="ar-SA" dirty="0">
                <a:latin typeface="Gill Sans MT" pitchFamily="34" charset="0"/>
                <a:cs typeface="GE SS Two Medium" pitchFamily="18" charset="-78"/>
              </a:rPr>
              <a:t>سوء التوقيت</a:t>
            </a:r>
          </a:p>
          <a:p>
            <a:r>
              <a:rPr lang="ar-SA" dirty="0">
                <a:latin typeface="Gill Sans MT" pitchFamily="34" charset="0"/>
                <a:cs typeface="GE SS Two Medium" pitchFamily="18" charset="-78"/>
              </a:rPr>
              <a:t>عدم التركيز</a:t>
            </a:r>
          </a:p>
          <a:p>
            <a:r>
              <a:rPr lang="ar-SA" dirty="0">
                <a:latin typeface="Gill Sans MT" pitchFamily="34" charset="0"/>
                <a:cs typeface="GE SS Two Medium" pitchFamily="18" charset="-78"/>
              </a:rPr>
              <a:t>عدم الانسجام بين الشركاء</a:t>
            </a:r>
          </a:p>
          <a:p>
            <a:r>
              <a:rPr lang="ar-SA" dirty="0">
                <a:latin typeface="Gill Sans MT" pitchFamily="34" charset="0"/>
                <a:cs typeface="GE SS Two Medium" pitchFamily="18" charset="-78"/>
              </a:rPr>
              <a:t>تطوير المنتج في الاتجاه الخطأ</a:t>
            </a:r>
          </a:p>
          <a:p>
            <a:r>
              <a:rPr lang="ar-SA" dirty="0">
                <a:latin typeface="Gill Sans MT" pitchFamily="34" charset="0"/>
                <a:cs typeface="GE SS Two Medium" pitchFamily="18" charset="-78"/>
              </a:rPr>
              <a:t>ضعف الشغف أو العلم لدى المؤسسين</a:t>
            </a:r>
          </a:p>
          <a:p>
            <a:r>
              <a:rPr lang="ar-SA" dirty="0">
                <a:latin typeface="Gill Sans MT" pitchFamily="34" charset="0"/>
                <a:cs typeface="GE SS Two Medium" pitchFamily="18" charset="-78"/>
              </a:rPr>
              <a:t>الموقع السيء</a:t>
            </a:r>
          </a:p>
        </p:txBody>
      </p:sp>
    </p:spTree>
    <p:extLst>
      <p:ext uri="{BB962C8B-B14F-4D97-AF65-F5344CB8AC3E}">
        <p14:creationId xmlns:p14="http://schemas.microsoft.com/office/powerpoint/2010/main" val="364380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5441429" cy="1009651"/>
          </a:xfrm>
        </p:spPr>
        <p:txBody>
          <a:bodyPr/>
          <a:lstStyle/>
          <a:p>
            <a:pPr algn="ctr"/>
            <a:r>
              <a:rPr lang="ar-SA" dirty="0"/>
              <a:t>أهم 20 سبباً لفشل المشاريع الناشئة (تابع)</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a:bodyPr>
          <a:lstStyle/>
          <a:p>
            <a:r>
              <a:rPr lang="ar-SA" dirty="0">
                <a:latin typeface="Gill Sans MT" pitchFamily="34" charset="0"/>
                <a:cs typeface="GE SS Two Medium" pitchFamily="18" charset="-78"/>
              </a:rPr>
              <a:t>فقدان الاهتمام لدى الممولين</a:t>
            </a:r>
          </a:p>
          <a:p>
            <a:r>
              <a:rPr lang="ar-SA" dirty="0">
                <a:latin typeface="Gill Sans MT" pitchFamily="34" charset="0"/>
                <a:cs typeface="GE SS Two Medium" pitchFamily="18" charset="-78"/>
              </a:rPr>
              <a:t>تحديات قانونية</a:t>
            </a:r>
          </a:p>
          <a:p>
            <a:r>
              <a:rPr lang="ar-SA" dirty="0">
                <a:latin typeface="Gill Sans MT" pitchFamily="34" charset="0"/>
                <a:cs typeface="GE SS Two Medium" pitchFamily="18" charset="-78"/>
              </a:rPr>
              <a:t>عدم الاستشارة أو استعمال العلاقات</a:t>
            </a:r>
          </a:p>
          <a:p>
            <a:r>
              <a:rPr lang="ar-SA" dirty="0">
                <a:latin typeface="Gill Sans MT" pitchFamily="34" charset="0"/>
                <a:cs typeface="GE SS Two Medium" pitchFamily="18" charset="-78"/>
              </a:rPr>
              <a:t>الاجهاد</a:t>
            </a:r>
          </a:p>
          <a:p>
            <a:r>
              <a:rPr lang="ar-SA" dirty="0">
                <a:latin typeface="Gill Sans MT" pitchFamily="34" charset="0"/>
                <a:cs typeface="GE SS Two Medium" pitchFamily="18" charset="-78"/>
              </a:rPr>
              <a:t>التأخر في تطوير المنتج</a:t>
            </a:r>
          </a:p>
        </p:txBody>
      </p:sp>
    </p:spTree>
    <p:extLst>
      <p:ext uri="{BB962C8B-B14F-4D97-AF65-F5344CB8AC3E}">
        <p14:creationId xmlns:p14="http://schemas.microsoft.com/office/powerpoint/2010/main" val="36339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5441429" cy="1009651"/>
          </a:xfrm>
        </p:spPr>
        <p:txBody>
          <a:bodyPr/>
          <a:lstStyle/>
          <a:p>
            <a:pPr algn="ctr"/>
            <a:r>
              <a:rPr lang="ar-SA" dirty="0"/>
              <a:t>أفضل الطرق للاحتياط من الفشل (تابع)</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a:bodyPr>
          <a:lstStyle/>
          <a:p>
            <a:r>
              <a:rPr lang="ar-SA" dirty="0">
                <a:latin typeface="Gill Sans MT" pitchFamily="34" charset="0"/>
                <a:cs typeface="GE SS Two Medium" pitchFamily="18" charset="-78"/>
              </a:rPr>
              <a:t>فقدان الاهتمام لدى الممولين</a:t>
            </a:r>
          </a:p>
          <a:p>
            <a:r>
              <a:rPr lang="ar-SA" dirty="0">
                <a:latin typeface="Gill Sans MT" pitchFamily="34" charset="0"/>
                <a:cs typeface="GE SS Two Medium" pitchFamily="18" charset="-78"/>
              </a:rPr>
              <a:t>تحديات قانونية</a:t>
            </a:r>
          </a:p>
          <a:p>
            <a:r>
              <a:rPr lang="ar-SA" dirty="0">
                <a:latin typeface="Gill Sans MT" pitchFamily="34" charset="0"/>
                <a:cs typeface="GE SS Two Medium" pitchFamily="18" charset="-78"/>
              </a:rPr>
              <a:t>عدم الاستشارة أو استعمال العلاقات</a:t>
            </a:r>
          </a:p>
          <a:p>
            <a:r>
              <a:rPr lang="ar-SA" dirty="0">
                <a:latin typeface="Gill Sans MT" pitchFamily="34" charset="0"/>
                <a:cs typeface="GE SS Two Medium" pitchFamily="18" charset="-78"/>
              </a:rPr>
              <a:t>الاجهاد</a:t>
            </a:r>
          </a:p>
          <a:p>
            <a:r>
              <a:rPr lang="ar-SA" dirty="0">
                <a:latin typeface="Gill Sans MT" pitchFamily="34" charset="0"/>
                <a:cs typeface="GE SS Two Medium" pitchFamily="18" charset="-78"/>
              </a:rPr>
              <a:t>التأخر في تطوير المنتج</a:t>
            </a:r>
          </a:p>
        </p:txBody>
      </p:sp>
    </p:spTree>
    <p:extLst>
      <p:ext uri="{BB962C8B-B14F-4D97-AF65-F5344CB8AC3E}">
        <p14:creationId xmlns:p14="http://schemas.microsoft.com/office/powerpoint/2010/main" val="96885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5441429" cy="1009651"/>
          </a:xfrm>
        </p:spPr>
        <p:txBody>
          <a:bodyPr/>
          <a:lstStyle/>
          <a:p>
            <a:pPr algn="ctr"/>
            <a:r>
              <a:rPr lang="ar-SA" dirty="0"/>
              <a:t>أفضل الطرق للاحتياط من الفشل</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a:bodyPr>
          <a:lstStyle/>
          <a:p>
            <a:pPr marL="0" indent="0">
              <a:buNone/>
            </a:pPr>
            <a:r>
              <a:rPr lang="ar-SA" b="1" u="sng" dirty="0">
                <a:latin typeface="Gill Sans MT" pitchFamily="34" charset="0"/>
                <a:cs typeface="GE SS Two Medium" pitchFamily="18" charset="-78"/>
              </a:rPr>
              <a:t>المعلومات:</a:t>
            </a:r>
          </a:p>
          <a:p>
            <a:pPr marL="0" indent="0">
              <a:buNone/>
            </a:pPr>
            <a:r>
              <a:rPr lang="ar-SA" dirty="0">
                <a:latin typeface="Gill Sans MT" pitchFamily="34" charset="0"/>
                <a:cs typeface="GE SS Two Medium" pitchFamily="18" charset="-78"/>
              </a:rPr>
              <a:t>لا تكتفي بالمعلومات عن الزبائن والسوق التي جمعتها في البداية بل اجمع المعلومات وحللها باستمرار</a:t>
            </a:r>
          </a:p>
          <a:p>
            <a:pPr marL="0" indent="0">
              <a:buNone/>
            </a:pPr>
            <a:endParaRPr lang="ar-SA" dirty="0">
              <a:latin typeface="Gill Sans MT" pitchFamily="34" charset="0"/>
              <a:cs typeface="GE SS Two Medium" pitchFamily="18" charset="-78"/>
            </a:endParaRPr>
          </a:p>
          <a:p>
            <a:pPr marL="0" indent="0">
              <a:buNone/>
            </a:pPr>
            <a:r>
              <a:rPr lang="ar-SA" b="1" u="sng" dirty="0">
                <a:latin typeface="Gill Sans MT" pitchFamily="34" charset="0"/>
                <a:cs typeface="GE SS Two Medium" pitchFamily="18" charset="-78"/>
              </a:rPr>
              <a:t>السيولة النقدية</a:t>
            </a:r>
          </a:p>
          <a:p>
            <a:pPr marL="0" indent="0">
              <a:buNone/>
            </a:pPr>
            <a:r>
              <a:rPr lang="ar-SA" dirty="0">
                <a:latin typeface="Gill Sans MT" pitchFamily="34" charset="0"/>
                <a:cs typeface="GE SS Two Medium" pitchFamily="18" charset="-78"/>
              </a:rPr>
              <a:t>تأكد من أن لديك مصادر تمويل إضافية تستعملها عند الحاجة (ويحبذ أن تكون بمقدار رأس المال الأصلي مرتين) ولا تطلبها الا عندما تضطر اليها</a:t>
            </a:r>
          </a:p>
        </p:txBody>
      </p:sp>
    </p:spTree>
    <p:extLst>
      <p:ext uri="{BB962C8B-B14F-4D97-AF65-F5344CB8AC3E}">
        <p14:creationId xmlns:p14="http://schemas.microsoft.com/office/powerpoint/2010/main" val="93694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5441429" cy="1009651"/>
          </a:xfrm>
        </p:spPr>
        <p:txBody>
          <a:bodyPr/>
          <a:lstStyle/>
          <a:p>
            <a:pPr algn="ctr"/>
            <a:r>
              <a:rPr lang="ar-SA" dirty="0"/>
              <a:t>أفضل الطرق للاحتياط من الفشل (تابع)</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a:bodyPr>
          <a:lstStyle/>
          <a:p>
            <a:pPr marL="0" indent="0">
              <a:buNone/>
            </a:pPr>
            <a:r>
              <a:rPr lang="ar-SA" b="1" u="sng" dirty="0">
                <a:latin typeface="Gill Sans MT" pitchFamily="34" charset="0"/>
                <a:cs typeface="GE SS Two Medium" pitchFamily="18" charset="-78"/>
              </a:rPr>
              <a:t>التسويق:</a:t>
            </a:r>
          </a:p>
          <a:p>
            <a:pPr marL="0" indent="0">
              <a:buNone/>
            </a:pPr>
            <a:r>
              <a:rPr lang="ar-SA" dirty="0">
                <a:latin typeface="Gill Sans MT" pitchFamily="34" charset="0"/>
                <a:cs typeface="GE SS Two Medium" pitchFamily="18" charset="-78"/>
              </a:rPr>
              <a:t>استعمل علاقاتك الشخصية وقم بقياس رضى الزبائن باستمرار وخصص ما بين 10% الى 20% من المصاريف التشغيلية للتسويق</a:t>
            </a:r>
          </a:p>
          <a:p>
            <a:pPr marL="0" indent="0">
              <a:buNone/>
            </a:pPr>
            <a:endParaRPr lang="ar-SA" dirty="0">
              <a:latin typeface="Gill Sans MT" pitchFamily="34" charset="0"/>
              <a:cs typeface="GE SS Two Medium" pitchFamily="18" charset="-78"/>
            </a:endParaRPr>
          </a:p>
          <a:p>
            <a:pPr marL="0" indent="0">
              <a:buNone/>
            </a:pPr>
            <a:r>
              <a:rPr lang="ar-SA" b="1" u="sng" dirty="0">
                <a:latin typeface="Gill Sans MT" pitchFamily="34" charset="0"/>
                <a:cs typeface="GE SS Two Medium" pitchFamily="18" charset="-78"/>
              </a:rPr>
              <a:t>تطوير المنتج</a:t>
            </a:r>
          </a:p>
          <a:p>
            <a:pPr marL="0" indent="0">
              <a:buNone/>
            </a:pPr>
            <a:r>
              <a:rPr lang="ar-SA" dirty="0">
                <a:latin typeface="Gill Sans MT" pitchFamily="34" charset="0"/>
                <a:cs typeface="GE SS Two Medium" pitchFamily="18" charset="-78"/>
              </a:rPr>
              <a:t>لا تكتفي بالمنتج الذي بدأت به بل طوره وغيره باستمرار (كل سنة الى 3 سنوات) واطرح منتجات وخدمات جديدة (كل سنة الى 3 سنوات)</a:t>
            </a:r>
          </a:p>
        </p:txBody>
      </p:sp>
    </p:spTree>
    <p:extLst>
      <p:ext uri="{BB962C8B-B14F-4D97-AF65-F5344CB8AC3E}">
        <p14:creationId xmlns:p14="http://schemas.microsoft.com/office/powerpoint/2010/main" val="16507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5441429" cy="1009651"/>
          </a:xfrm>
        </p:spPr>
        <p:txBody>
          <a:bodyPr/>
          <a:lstStyle/>
          <a:p>
            <a:pPr algn="ctr"/>
            <a:r>
              <a:rPr lang="ar-SA" dirty="0"/>
              <a:t>أفضل الطرق للاحتياط من الفشل (تابع)</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fontScale="92500"/>
          </a:bodyPr>
          <a:lstStyle/>
          <a:p>
            <a:pPr marL="0" indent="0">
              <a:buNone/>
            </a:pPr>
            <a:r>
              <a:rPr lang="ar-SA" b="1" u="sng" dirty="0">
                <a:latin typeface="Gill Sans MT" pitchFamily="34" charset="0"/>
                <a:cs typeface="GE SS Two Medium" pitchFamily="18" charset="-78"/>
              </a:rPr>
              <a:t>التخطيط والتسعير:</a:t>
            </a:r>
          </a:p>
          <a:p>
            <a:pPr marL="0" indent="0">
              <a:buNone/>
            </a:pPr>
            <a:r>
              <a:rPr lang="ar-SA" dirty="0">
                <a:latin typeface="Gill Sans MT" pitchFamily="34" charset="0"/>
                <a:cs typeface="GE SS Two Medium" pitchFamily="18" charset="-78"/>
              </a:rPr>
              <a:t>أعد النظر في خطتك وأسعارك باستمرار واكتب خطة جديدة وأسعار جديدة كل 3 سنوات</a:t>
            </a:r>
          </a:p>
          <a:p>
            <a:pPr marL="0" indent="0">
              <a:buNone/>
            </a:pPr>
            <a:endParaRPr lang="ar-SA" dirty="0">
              <a:latin typeface="Gill Sans MT" pitchFamily="34" charset="0"/>
              <a:cs typeface="GE SS Two Medium" pitchFamily="18" charset="-78"/>
            </a:endParaRPr>
          </a:p>
          <a:p>
            <a:pPr marL="0" indent="0">
              <a:buNone/>
            </a:pPr>
            <a:r>
              <a:rPr lang="ar-SA" b="1" u="sng" dirty="0">
                <a:latin typeface="Gill Sans MT" pitchFamily="34" charset="0"/>
                <a:cs typeface="GE SS Two Medium" pitchFamily="18" charset="-78"/>
              </a:rPr>
              <a:t>المرونة</a:t>
            </a:r>
          </a:p>
          <a:p>
            <a:pPr marL="0" indent="0">
              <a:buNone/>
            </a:pPr>
            <a:r>
              <a:rPr lang="ar-SA" dirty="0">
                <a:latin typeface="Gill Sans MT" pitchFamily="34" charset="0"/>
                <a:cs typeface="GE SS Two Medium" pitchFamily="18" charset="-78"/>
              </a:rPr>
              <a:t>غير الهيكل كلما تغير العمل وزار الموظفون وتغيرت الخطة ولا تجعله هيكلاً ثابتاً وتبنى أي ابداع مناسب. ولكن لا تصبح من الذين يتبعون كل موضة تغيير أو ابداع تظهر في العالم فكن وسطاً في مرونتك (لا تتوسع بسرعة، بل خطط للتوسع)</a:t>
            </a:r>
          </a:p>
        </p:txBody>
      </p:sp>
    </p:spTree>
    <p:extLst>
      <p:ext uri="{BB962C8B-B14F-4D97-AF65-F5344CB8AC3E}">
        <p14:creationId xmlns:p14="http://schemas.microsoft.com/office/powerpoint/2010/main" val="121470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D4ACBD-9959-4FC4-9876-1901AC6BE8FC}"/>
              </a:ext>
            </a:extLst>
          </p:cNvPr>
          <p:cNvSpPr>
            <a:spLocks noGrp="1"/>
          </p:cNvSpPr>
          <p:nvPr>
            <p:ph type="title"/>
          </p:nvPr>
        </p:nvSpPr>
        <p:spPr>
          <a:xfrm>
            <a:off x="3432812" y="176211"/>
            <a:ext cx="5441429" cy="1009651"/>
          </a:xfrm>
        </p:spPr>
        <p:txBody>
          <a:bodyPr/>
          <a:lstStyle/>
          <a:p>
            <a:pPr algn="ctr"/>
            <a:r>
              <a:rPr lang="ar-SA" dirty="0"/>
              <a:t>الجهات المساندة</a:t>
            </a:r>
          </a:p>
        </p:txBody>
      </p:sp>
      <p:sp>
        <p:nvSpPr>
          <p:cNvPr id="3" name="عنصر نائب للمحتوى 2">
            <a:extLst>
              <a:ext uri="{FF2B5EF4-FFF2-40B4-BE49-F238E27FC236}">
                <a16:creationId xmlns:a16="http://schemas.microsoft.com/office/drawing/2014/main" id="{53FB458C-AD58-4DC5-8194-335A42E75212}"/>
              </a:ext>
            </a:extLst>
          </p:cNvPr>
          <p:cNvSpPr>
            <a:spLocks noGrp="1"/>
          </p:cNvSpPr>
          <p:nvPr>
            <p:ph idx="1"/>
          </p:nvPr>
        </p:nvSpPr>
        <p:spPr>
          <a:xfrm>
            <a:off x="240632" y="2047541"/>
            <a:ext cx="11825791" cy="3509963"/>
          </a:xfrm>
        </p:spPr>
        <p:txBody>
          <a:bodyPr>
            <a:normAutofit fontScale="77500" lnSpcReduction="20000"/>
          </a:bodyPr>
          <a:lstStyle/>
          <a:p>
            <a:pPr marL="0" indent="0">
              <a:buNone/>
            </a:pPr>
            <a:r>
              <a:rPr lang="ar-SA" b="1" dirty="0">
                <a:latin typeface="Gill Sans MT" pitchFamily="34" charset="0"/>
                <a:cs typeface="GE SS Two Medium" pitchFamily="18" charset="-78"/>
              </a:rPr>
              <a:t>هناك جهات كثيرة يمكنها أن تمد لك يد العون عند تأسيسك لمشروعك الجديد فابحث عنها:</a:t>
            </a:r>
          </a:p>
          <a:p>
            <a:pPr>
              <a:buFont typeface="Wingdings" panose="05000000000000000000" pitchFamily="2" charset="2"/>
              <a:buChar char="§"/>
            </a:pPr>
            <a:r>
              <a:rPr lang="ar-SA" b="1" dirty="0">
                <a:latin typeface="Gill Sans MT" pitchFamily="34" charset="0"/>
                <a:cs typeface="GE SS Two Medium" pitchFamily="18" charset="-78"/>
              </a:rPr>
              <a:t>حاضنات أعمال المشروعات الصغيرة والمتوسطة</a:t>
            </a:r>
          </a:p>
          <a:p>
            <a:pPr>
              <a:buFont typeface="Wingdings" panose="05000000000000000000" pitchFamily="2" charset="2"/>
              <a:buChar char="§"/>
            </a:pPr>
            <a:r>
              <a:rPr lang="ar-SA" b="1" dirty="0">
                <a:latin typeface="Gill Sans MT" pitchFamily="34" charset="0"/>
                <a:cs typeface="GE SS Two Medium" pitchFamily="18" charset="-78"/>
              </a:rPr>
              <a:t>الجامعات التي لديها معاهد للابتكار وشركات </a:t>
            </a:r>
          </a:p>
          <a:p>
            <a:pPr>
              <a:buFont typeface="Wingdings" panose="05000000000000000000" pitchFamily="2" charset="2"/>
              <a:buChar char="§"/>
            </a:pPr>
            <a:r>
              <a:rPr lang="ar-SA" b="1" dirty="0">
                <a:latin typeface="Gill Sans MT" pitchFamily="34" charset="0"/>
                <a:cs typeface="GE SS Two Medium" pitchFamily="18" charset="-78"/>
              </a:rPr>
              <a:t>شركات الاتصال التي لديها حاضنات أعمال</a:t>
            </a:r>
          </a:p>
          <a:p>
            <a:pPr>
              <a:buFont typeface="Wingdings" panose="05000000000000000000" pitchFamily="2" charset="2"/>
              <a:buChar char="§"/>
            </a:pPr>
            <a:r>
              <a:rPr lang="ar-SA" b="1" dirty="0">
                <a:latin typeface="Gill Sans MT" pitchFamily="34" charset="0"/>
                <a:cs typeface="GE SS Two Medium" pitchFamily="18" charset="-78"/>
              </a:rPr>
              <a:t>غرفة التجارة والصناعة</a:t>
            </a:r>
          </a:p>
          <a:p>
            <a:pPr>
              <a:buFont typeface="Wingdings" panose="05000000000000000000" pitchFamily="2" charset="2"/>
              <a:buChar char="§"/>
            </a:pPr>
            <a:r>
              <a:rPr lang="ar-SA" b="1" dirty="0">
                <a:latin typeface="Gill Sans MT" pitchFamily="34" charset="0"/>
                <a:cs typeface="GE SS Two Medium" pitchFamily="18" charset="-78"/>
              </a:rPr>
              <a:t>الجهات الحكومية الداعمة للمشروعات الصغيرة والمتوسطة</a:t>
            </a:r>
          </a:p>
          <a:p>
            <a:pPr>
              <a:buFont typeface="Wingdings" panose="05000000000000000000" pitchFamily="2" charset="2"/>
              <a:buChar char="§"/>
            </a:pPr>
            <a:r>
              <a:rPr lang="ar-SA" b="1" dirty="0">
                <a:latin typeface="Gill Sans MT" pitchFamily="34" charset="0"/>
                <a:cs typeface="GE SS Two Medium" pitchFamily="18" charset="-78"/>
              </a:rPr>
              <a:t>بعض البنوك</a:t>
            </a:r>
          </a:p>
          <a:p>
            <a:pPr>
              <a:buFont typeface="Wingdings" panose="05000000000000000000" pitchFamily="2" charset="2"/>
              <a:buChar char="§"/>
            </a:pPr>
            <a:r>
              <a:rPr lang="ar-SA" b="1" dirty="0">
                <a:latin typeface="Gill Sans MT" pitchFamily="34" charset="0"/>
                <a:cs typeface="GE SS Two Medium" pitchFamily="18" charset="-78"/>
              </a:rPr>
              <a:t>أصدقاؤك وأقاربك الذين لديهم مشاريع ناجحة</a:t>
            </a:r>
          </a:p>
          <a:p>
            <a:pPr>
              <a:buFont typeface="Wingdings" panose="05000000000000000000" pitchFamily="2" charset="2"/>
              <a:buChar char="§"/>
            </a:pPr>
            <a:r>
              <a:rPr lang="ar-SA" b="1" dirty="0">
                <a:latin typeface="Gill Sans MT" pitchFamily="34" charset="0"/>
                <a:cs typeface="GE SS Two Medium" pitchFamily="18" charset="-78"/>
              </a:rPr>
              <a:t>الدورات المتخصصة في الإدارة والمال</a:t>
            </a:r>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47831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46D842-4F88-4B8B-A74B-B195A75C179D}"/>
              </a:ext>
            </a:extLst>
          </p:cNvPr>
          <p:cNvSpPr>
            <a:spLocks noGrp="1"/>
          </p:cNvSpPr>
          <p:nvPr>
            <p:ph type="title"/>
          </p:nvPr>
        </p:nvSpPr>
        <p:spPr/>
        <p:txBody>
          <a:bodyPr/>
          <a:lstStyle/>
          <a:p>
            <a:pPr algn="ctr"/>
            <a:r>
              <a:rPr lang="ar-SA" dirty="0"/>
              <a:t>مرجع</a:t>
            </a:r>
          </a:p>
        </p:txBody>
      </p:sp>
      <p:pic>
        <p:nvPicPr>
          <p:cNvPr id="6" name="عنصر نائب للمحتوى 5">
            <a:extLst>
              <a:ext uri="{FF2B5EF4-FFF2-40B4-BE49-F238E27FC236}">
                <a16:creationId xmlns:a16="http://schemas.microsoft.com/office/drawing/2014/main" id="{C0815DAD-3B9C-052A-4861-414F6182C6C0}"/>
              </a:ext>
            </a:extLst>
          </p:cNvPr>
          <p:cNvPicPr>
            <a:picLocks noGrp="1" noChangeAspect="1"/>
          </p:cNvPicPr>
          <p:nvPr>
            <p:ph idx="1"/>
          </p:nvPr>
        </p:nvPicPr>
        <p:blipFill>
          <a:blip r:embed="rId2"/>
          <a:stretch>
            <a:fillRect/>
          </a:stretch>
        </p:blipFill>
        <p:spPr>
          <a:xfrm>
            <a:off x="4306423" y="2138012"/>
            <a:ext cx="3127891" cy="3509963"/>
          </a:xfrm>
          <a:prstGeom prst="rect">
            <a:avLst/>
          </a:prstGeom>
        </p:spPr>
      </p:pic>
    </p:spTree>
    <p:extLst>
      <p:ext uri="{BB962C8B-B14F-4D97-AF65-F5344CB8AC3E}">
        <p14:creationId xmlns:p14="http://schemas.microsoft.com/office/powerpoint/2010/main" val="85214188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46D842-4F88-4B8B-A74B-B195A75C179D}"/>
              </a:ext>
            </a:extLst>
          </p:cNvPr>
          <p:cNvSpPr>
            <a:spLocks noGrp="1"/>
          </p:cNvSpPr>
          <p:nvPr>
            <p:ph type="title"/>
          </p:nvPr>
        </p:nvSpPr>
        <p:spPr/>
        <p:txBody>
          <a:bodyPr/>
          <a:lstStyle/>
          <a:p>
            <a:pPr algn="ctr"/>
            <a:r>
              <a:rPr lang="ar-SA" dirty="0"/>
              <a:t>مرجع</a:t>
            </a:r>
          </a:p>
        </p:txBody>
      </p:sp>
      <p:pic>
        <p:nvPicPr>
          <p:cNvPr id="5" name="عنصر نائب للمحتوى 4">
            <a:extLst>
              <a:ext uri="{FF2B5EF4-FFF2-40B4-BE49-F238E27FC236}">
                <a16:creationId xmlns:a16="http://schemas.microsoft.com/office/drawing/2014/main" id="{58F35AF6-950E-99C3-DBF2-236E019FEE4D}"/>
              </a:ext>
            </a:extLst>
          </p:cNvPr>
          <p:cNvPicPr>
            <a:picLocks noGrp="1" noChangeAspect="1"/>
          </p:cNvPicPr>
          <p:nvPr>
            <p:ph idx="1"/>
          </p:nvPr>
        </p:nvPicPr>
        <p:blipFill>
          <a:blip r:embed="rId2"/>
          <a:stretch>
            <a:fillRect/>
          </a:stretch>
        </p:blipFill>
        <p:spPr>
          <a:xfrm>
            <a:off x="4418488" y="2613025"/>
            <a:ext cx="3355023" cy="3509963"/>
          </a:xfrm>
          <a:prstGeom prst="rect">
            <a:avLst/>
          </a:prstGeom>
        </p:spPr>
      </p:pic>
    </p:spTree>
    <p:extLst>
      <p:ext uri="{BB962C8B-B14F-4D97-AF65-F5344CB8AC3E}">
        <p14:creationId xmlns:p14="http://schemas.microsoft.com/office/powerpoint/2010/main" val="130234259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46D842-4F88-4B8B-A74B-B195A75C179D}"/>
              </a:ext>
            </a:extLst>
          </p:cNvPr>
          <p:cNvSpPr>
            <a:spLocks noGrp="1"/>
          </p:cNvSpPr>
          <p:nvPr>
            <p:ph type="title"/>
          </p:nvPr>
        </p:nvSpPr>
        <p:spPr/>
        <p:txBody>
          <a:bodyPr/>
          <a:lstStyle/>
          <a:p>
            <a:pPr algn="ctr"/>
            <a:r>
              <a:rPr lang="ar-SA" dirty="0"/>
              <a:t>مرجع</a:t>
            </a:r>
          </a:p>
        </p:txBody>
      </p:sp>
      <p:pic>
        <p:nvPicPr>
          <p:cNvPr id="5" name="عنصر نائب للمحتوى 4">
            <a:extLst>
              <a:ext uri="{FF2B5EF4-FFF2-40B4-BE49-F238E27FC236}">
                <a16:creationId xmlns:a16="http://schemas.microsoft.com/office/drawing/2014/main" id="{989A9FB7-7486-F3F0-1F78-FE9F5F80A042}"/>
              </a:ext>
            </a:extLst>
          </p:cNvPr>
          <p:cNvPicPr>
            <a:picLocks noGrp="1" noChangeAspect="1"/>
          </p:cNvPicPr>
          <p:nvPr>
            <p:ph idx="1"/>
          </p:nvPr>
        </p:nvPicPr>
        <p:blipFill>
          <a:blip r:embed="rId2"/>
          <a:stretch>
            <a:fillRect/>
          </a:stretch>
        </p:blipFill>
        <p:spPr>
          <a:xfrm>
            <a:off x="4820165" y="2613025"/>
            <a:ext cx="2551669" cy="3509963"/>
          </a:xfrm>
          <a:prstGeom prst="rect">
            <a:avLst/>
          </a:prstGeom>
        </p:spPr>
      </p:pic>
    </p:spTree>
    <p:extLst>
      <p:ext uri="{BB962C8B-B14F-4D97-AF65-F5344CB8AC3E}">
        <p14:creationId xmlns:p14="http://schemas.microsoft.com/office/powerpoint/2010/main" val="1567728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5842660" y="2613025"/>
            <a:ext cx="6222669" cy="3509963"/>
          </a:xfrm>
        </p:spPr>
        <p:txBody>
          <a:bodyPr/>
          <a:lstStyle/>
          <a:p>
            <a:r>
              <a:rPr lang="ar-SA" sz="2800" dirty="0">
                <a:latin typeface="Gill Sans MT" pitchFamily="34" charset="0"/>
                <a:cs typeface="GE SS Two Medium" pitchFamily="18" charset="-78"/>
              </a:rPr>
              <a:t>ما هي الخصائص والصفات المشتركة للمبتكرين ورواد الأعمال؟</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267286222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46D842-4F88-4B8B-A74B-B195A75C179D}"/>
              </a:ext>
            </a:extLst>
          </p:cNvPr>
          <p:cNvSpPr>
            <a:spLocks noGrp="1"/>
          </p:cNvSpPr>
          <p:nvPr>
            <p:ph type="title"/>
          </p:nvPr>
        </p:nvSpPr>
        <p:spPr/>
        <p:txBody>
          <a:bodyPr/>
          <a:lstStyle/>
          <a:p>
            <a:pPr algn="ctr"/>
            <a:r>
              <a:rPr lang="ar-SA" dirty="0"/>
              <a:t>مرجع</a:t>
            </a:r>
          </a:p>
        </p:txBody>
      </p:sp>
      <p:pic>
        <p:nvPicPr>
          <p:cNvPr id="7" name="عنصر نائب للمحتوى 6" descr="صورة تحتوي على نص, الوجه الإنساني, ملصق, رجل&#10;&#10;تم إنشاء الوصف تلقائياً">
            <a:extLst>
              <a:ext uri="{FF2B5EF4-FFF2-40B4-BE49-F238E27FC236}">
                <a16:creationId xmlns:a16="http://schemas.microsoft.com/office/drawing/2014/main" id="{0D410DD0-08BE-3D63-BF2D-6F13F86C3349}"/>
              </a:ext>
            </a:extLst>
          </p:cNvPr>
          <p:cNvPicPr>
            <a:picLocks noGrp="1" noChangeAspect="1"/>
          </p:cNvPicPr>
          <p:nvPr>
            <p:ph idx="1"/>
          </p:nvPr>
        </p:nvPicPr>
        <p:blipFill>
          <a:blip r:embed="rId2"/>
          <a:stretch>
            <a:fillRect/>
          </a:stretch>
        </p:blipFill>
        <p:spPr>
          <a:xfrm>
            <a:off x="1246772" y="2179888"/>
            <a:ext cx="4239627" cy="3509963"/>
          </a:xfrm>
        </p:spPr>
      </p:pic>
      <p:pic>
        <p:nvPicPr>
          <p:cNvPr id="9" name="صورة 8" descr="صورة تحتوي على نص, تصميم الجرافيك, رجل, الرسومات&#10;&#10;تم إنشاء الوصف تلقائياً">
            <a:extLst>
              <a:ext uri="{FF2B5EF4-FFF2-40B4-BE49-F238E27FC236}">
                <a16:creationId xmlns:a16="http://schemas.microsoft.com/office/drawing/2014/main" id="{8B31C6C3-F783-4607-0D16-91FE3123EA0F}"/>
              </a:ext>
            </a:extLst>
          </p:cNvPr>
          <p:cNvPicPr>
            <a:picLocks noChangeAspect="1"/>
          </p:cNvPicPr>
          <p:nvPr/>
        </p:nvPicPr>
        <p:blipFill rotWithShape="1">
          <a:blip r:embed="rId3"/>
          <a:srcRect l="15853" r="16037"/>
          <a:stretch/>
        </p:blipFill>
        <p:spPr>
          <a:xfrm>
            <a:off x="6540670" y="2179888"/>
            <a:ext cx="4239627" cy="3509963"/>
          </a:xfrm>
          <a:prstGeom prst="rect">
            <a:avLst/>
          </a:prstGeom>
        </p:spPr>
      </p:pic>
    </p:spTree>
    <p:extLst>
      <p:ext uri="{BB962C8B-B14F-4D97-AF65-F5344CB8AC3E}">
        <p14:creationId xmlns:p14="http://schemas.microsoft.com/office/powerpoint/2010/main" val="247445770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46D842-4F88-4B8B-A74B-B195A75C179D}"/>
              </a:ext>
            </a:extLst>
          </p:cNvPr>
          <p:cNvSpPr>
            <a:spLocks noGrp="1"/>
          </p:cNvSpPr>
          <p:nvPr>
            <p:ph type="title"/>
          </p:nvPr>
        </p:nvSpPr>
        <p:spPr/>
        <p:txBody>
          <a:bodyPr/>
          <a:lstStyle/>
          <a:p>
            <a:pPr algn="ctr"/>
            <a:r>
              <a:rPr lang="ar-SA" dirty="0"/>
              <a:t>مرجع</a:t>
            </a:r>
          </a:p>
        </p:txBody>
      </p:sp>
      <p:pic>
        <p:nvPicPr>
          <p:cNvPr id="7" name="عنصر نائب للمحتوى 6">
            <a:extLst>
              <a:ext uri="{FF2B5EF4-FFF2-40B4-BE49-F238E27FC236}">
                <a16:creationId xmlns:a16="http://schemas.microsoft.com/office/drawing/2014/main" id="{70BBC4BF-3551-5315-872E-8F447204EC2E}"/>
              </a:ext>
            </a:extLst>
          </p:cNvPr>
          <p:cNvPicPr>
            <a:picLocks noGrp="1" noChangeAspect="1"/>
          </p:cNvPicPr>
          <p:nvPr>
            <p:ph idx="1"/>
          </p:nvPr>
        </p:nvPicPr>
        <p:blipFill>
          <a:blip r:embed="rId2"/>
          <a:stretch>
            <a:fillRect/>
          </a:stretch>
        </p:blipFill>
        <p:spPr>
          <a:xfrm>
            <a:off x="2895949" y="1790612"/>
            <a:ext cx="6113271" cy="4055649"/>
          </a:xfrm>
        </p:spPr>
      </p:pic>
    </p:spTree>
    <p:extLst>
      <p:ext uri="{BB962C8B-B14F-4D97-AF65-F5344CB8AC3E}">
        <p14:creationId xmlns:p14="http://schemas.microsoft.com/office/powerpoint/2010/main" val="315042148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46D842-4F88-4B8B-A74B-B195A75C179D}"/>
              </a:ext>
            </a:extLst>
          </p:cNvPr>
          <p:cNvSpPr>
            <a:spLocks noGrp="1"/>
          </p:cNvSpPr>
          <p:nvPr>
            <p:ph type="title"/>
          </p:nvPr>
        </p:nvSpPr>
        <p:spPr/>
        <p:txBody>
          <a:bodyPr/>
          <a:lstStyle/>
          <a:p>
            <a:pPr algn="ctr"/>
            <a:r>
              <a:rPr lang="ar-SA" dirty="0"/>
              <a:t>مرجع</a:t>
            </a:r>
          </a:p>
        </p:txBody>
      </p:sp>
      <p:pic>
        <p:nvPicPr>
          <p:cNvPr id="6" name="عنصر نائب للمحتوى 6" descr="dddd.jpg">
            <a:extLst>
              <a:ext uri="{FF2B5EF4-FFF2-40B4-BE49-F238E27FC236}">
                <a16:creationId xmlns:a16="http://schemas.microsoft.com/office/drawing/2014/main" id="{E74C2B74-6DEC-4A9A-890C-B2955598590C}"/>
              </a:ext>
            </a:extLst>
          </p:cNvPr>
          <p:cNvPicPr>
            <a:picLocks noGrp="1" noChangeAspect="1"/>
          </p:cNvPicPr>
          <p:nvPr>
            <p:ph idx="1"/>
          </p:nvPr>
        </p:nvPicPr>
        <p:blipFill>
          <a:blip r:embed="rId2" cstate="print"/>
          <a:stretch>
            <a:fillRect/>
          </a:stretch>
        </p:blipFill>
        <p:spPr>
          <a:xfrm>
            <a:off x="4368140" y="2078183"/>
            <a:ext cx="3455719" cy="3561412"/>
          </a:xfrm>
          <a:prstGeom prst="roundRect">
            <a:avLst>
              <a:gd name="adj" fmla="val 8594"/>
            </a:avLst>
          </a:prstGeom>
          <a:solidFill>
            <a:srgbClr val="FFFFFF">
              <a:shade val="85000"/>
            </a:srgbClr>
          </a:solidFill>
          <a:ln w="28575">
            <a:solidFill>
              <a:schemeClr val="accent4">
                <a:lumMod val="50000"/>
              </a:schemeClr>
            </a:solidFill>
          </a:ln>
          <a:effectLst>
            <a:reflection blurRad="38100" stA="35000" endPos="3000" dist="101600" dir="5400000" sy="-100000" algn="bl" rotWithShape="0"/>
          </a:effectLst>
        </p:spPr>
      </p:pic>
    </p:spTree>
    <p:extLst>
      <p:ext uri="{BB962C8B-B14F-4D97-AF65-F5344CB8AC3E}">
        <p14:creationId xmlns:p14="http://schemas.microsoft.com/office/powerpoint/2010/main" val="38060513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11F41A2-E1C2-4AAF-AA57-338ADF02F048}"/>
              </a:ext>
            </a:extLst>
          </p:cNvPr>
          <p:cNvSpPr>
            <a:spLocks noGrp="1"/>
          </p:cNvSpPr>
          <p:nvPr>
            <p:ph type="title"/>
          </p:nvPr>
        </p:nvSpPr>
        <p:spPr/>
        <p:txBody>
          <a:bodyPr/>
          <a:lstStyle/>
          <a:p>
            <a:pPr algn="ctr"/>
            <a:r>
              <a:rPr lang="ar-SA" dirty="0"/>
              <a:t>للتواصل</a:t>
            </a:r>
          </a:p>
        </p:txBody>
      </p:sp>
      <p:sp>
        <p:nvSpPr>
          <p:cNvPr id="3" name="عنصر نائب للمحتوى 2">
            <a:extLst>
              <a:ext uri="{FF2B5EF4-FFF2-40B4-BE49-F238E27FC236}">
                <a16:creationId xmlns:a16="http://schemas.microsoft.com/office/drawing/2014/main" id="{F1CCEBC5-2598-47FD-82F0-EB31F717349F}"/>
              </a:ext>
            </a:extLst>
          </p:cNvPr>
          <p:cNvSpPr>
            <a:spLocks noGrp="1"/>
          </p:cNvSpPr>
          <p:nvPr>
            <p:ph idx="1"/>
          </p:nvPr>
        </p:nvSpPr>
        <p:spPr>
          <a:xfrm>
            <a:off x="83127" y="2613025"/>
            <a:ext cx="4381995" cy="3509963"/>
          </a:xfrm>
        </p:spPr>
        <p:txBody>
          <a:bodyPr>
            <a:normAutofit fontScale="85000" lnSpcReduction="20000"/>
          </a:bodyPr>
          <a:lstStyle/>
          <a:p>
            <a:pPr algn="l" rtl="0"/>
            <a:r>
              <a:rPr lang="en-US" dirty="0"/>
              <a:t>johargy@gmail.com</a:t>
            </a:r>
          </a:p>
          <a:p>
            <a:pPr>
              <a:buNone/>
            </a:pPr>
            <a:endParaRPr lang="en-US" dirty="0"/>
          </a:p>
          <a:p>
            <a:pPr>
              <a:buNone/>
            </a:pPr>
            <a:endParaRPr lang="en-US" dirty="0"/>
          </a:p>
          <a:p>
            <a:pPr algn="l" rtl="0"/>
            <a:r>
              <a:rPr lang="en-US" dirty="0"/>
              <a:t>Ayman </a:t>
            </a:r>
            <a:r>
              <a:rPr lang="en-US" dirty="0" err="1"/>
              <a:t>johargy</a:t>
            </a:r>
            <a:endParaRPr lang="ar-SA" dirty="0"/>
          </a:p>
          <a:p>
            <a:pPr>
              <a:buNone/>
            </a:pPr>
            <a:endParaRPr lang="en-US" dirty="0"/>
          </a:p>
          <a:p>
            <a:endParaRPr lang="en-US" dirty="0"/>
          </a:p>
          <a:p>
            <a:pPr algn="l" rtl="0"/>
            <a:r>
              <a:rPr lang="en-US" dirty="0"/>
              <a:t>Ayman </a:t>
            </a:r>
            <a:r>
              <a:rPr lang="en-US" dirty="0" err="1"/>
              <a:t>johargy</a:t>
            </a:r>
            <a:endParaRPr lang="en-US" dirty="0"/>
          </a:p>
          <a:p>
            <a:pPr algn="l" rtl="0"/>
            <a:endParaRPr lang="en-US" dirty="0"/>
          </a:p>
          <a:p>
            <a:pPr algn="l" rtl="0"/>
            <a:r>
              <a:rPr lang="en-US" dirty="0"/>
              <a:t>0555368678</a:t>
            </a:r>
            <a:endParaRPr lang="ar-SA" dirty="0"/>
          </a:p>
          <a:p>
            <a:endParaRPr lang="ar-SA" dirty="0"/>
          </a:p>
        </p:txBody>
      </p:sp>
      <p:pic>
        <p:nvPicPr>
          <p:cNvPr id="5" name="صورة 4" descr="dddddaa.jpg">
            <a:extLst>
              <a:ext uri="{FF2B5EF4-FFF2-40B4-BE49-F238E27FC236}">
                <a16:creationId xmlns:a16="http://schemas.microsoft.com/office/drawing/2014/main" id="{ACE314E9-5968-4368-8E72-542F38CDFBEA}"/>
              </a:ext>
            </a:extLst>
          </p:cNvPr>
          <p:cNvPicPr>
            <a:picLocks noChangeAspect="1"/>
          </p:cNvPicPr>
          <p:nvPr/>
        </p:nvPicPr>
        <p:blipFill>
          <a:blip r:embed="rId2" cstate="print"/>
          <a:stretch>
            <a:fillRect/>
          </a:stretch>
        </p:blipFill>
        <p:spPr>
          <a:xfrm>
            <a:off x="10186553" y="2040522"/>
            <a:ext cx="1689956" cy="1145006"/>
          </a:xfrm>
          <a:prstGeom prst="rect">
            <a:avLst/>
          </a:prstGeom>
        </p:spPr>
      </p:pic>
      <p:pic>
        <p:nvPicPr>
          <p:cNvPr id="6" name="صورة 5" descr="fb_icon_325x325.png">
            <a:extLst>
              <a:ext uri="{FF2B5EF4-FFF2-40B4-BE49-F238E27FC236}">
                <a16:creationId xmlns:a16="http://schemas.microsoft.com/office/drawing/2014/main" id="{2A04C5A1-3AA6-441F-B17E-EE946642936A}"/>
              </a:ext>
            </a:extLst>
          </p:cNvPr>
          <p:cNvPicPr>
            <a:picLocks noChangeAspect="1"/>
          </p:cNvPicPr>
          <p:nvPr/>
        </p:nvPicPr>
        <p:blipFill>
          <a:blip r:embed="rId3" cstate="print"/>
          <a:stretch>
            <a:fillRect/>
          </a:stretch>
        </p:blipFill>
        <p:spPr>
          <a:xfrm>
            <a:off x="10186554" y="3373903"/>
            <a:ext cx="1689956" cy="994103"/>
          </a:xfrm>
          <a:prstGeom prst="rect">
            <a:avLst/>
          </a:prstGeom>
        </p:spPr>
      </p:pic>
      <p:pic>
        <p:nvPicPr>
          <p:cNvPr id="7" name="صورة 6" descr="sssss.png">
            <a:extLst>
              <a:ext uri="{FF2B5EF4-FFF2-40B4-BE49-F238E27FC236}">
                <a16:creationId xmlns:a16="http://schemas.microsoft.com/office/drawing/2014/main" id="{AE441075-D5A7-47C0-B083-572E61BEC739}"/>
              </a:ext>
            </a:extLst>
          </p:cNvPr>
          <p:cNvPicPr>
            <a:picLocks noChangeAspect="1"/>
          </p:cNvPicPr>
          <p:nvPr/>
        </p:nvPicPr>
        <p:blipFill>
          <a:blip r:embed="rId4" cstate="print"/>
          <a:stretch>
            <a:fillRect/>
          </a:stretch>
        </p:blipFill>
        <p:spPr>
          <a:xfrm>
            <a:off x="10186553" y="4556381"/>
            <a:ext cx="1689955" cy="1216569"/>
          </a:xfrm>
          <a:prstGeom prst="rect">
            <a:avLst/>
          </a:prstGeom>
        </p:spPr>
      </p:pic>
    </p:spTree>
    <p:extLst>
      <p:ext uri="{BB962C8B-B14F-4D97-AF65-F5344CB8AC3E}">
        <p14:creationId xmlns:p14="http://schemas.microsoft.com/office/powerpoint/2010/main" val="133285375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85E725C0-4781-D344-A21A-C78C0E4D3F26}"/>
              </a:ext>
            </a:extLst>
          </p:cNvPr>
          <p:cNvSpPr txBox="1"/>
          <p:nvPr/>
        </p:nvSpPr>
        <p:spPr>
          <a:xfrm>
            <a:off x="140527" y="5273048"/>
            <a:ext cx="6161800" cy="1107996"/>
          </a:xfrm>
          <a:prstGeom prst="rect">
            <a:avLst/>
          </a:prstGeom>
          <a:noFill/>
        </p:spPr>
        <p:txBody>
          <a:bodyPr wrap="square" rtlCol="1">
            <a:spAutoFit/>
          </a:bodyPr>
          <a:lstStyle/>
          <a:p>
            <a:pPr marL="0" algn="ctr" defTabSz="914400" eaLnBrk="1" latinLnBrk="0" hangingPunct="1"/>
            <a:r>
              <a:rPr lang="ar-SA" sz="6600" dirty="0">
                <a:solidFill>
                  <a:srgbClr val="A9894C"/>
                </a:solidFill>
                <a:cs typeface="TS Safaa Medium" panose="00000600000000000000" pitchFamily="50" charset="-78"/>
              </a:rPr>
              <a:t>شكرا لكم</a:t>
            </a:r>
          </a:p>
        </p:txBody>
      </p:sp>
      <p:pic>
        <p:nvPicPr>
          <p:cNvPr id="3" name="صورة 2">
            <a:extLst>
              <a:ext uri="{FF2B5EF4-FFF2-40B4-BE49-F238E27FC236}">
                <a16:creationId xmlns:a16="http://schemas.microsoft.com/office/drawing/2014/main" id="{20A6157F-498C-2A41-B216-EE0995667EA0}"/>
              </a:ext>
            </a:extLst>
          </p:cNvPr>
          <p:cNvPicPr>
            <a:picLocks noChangeAspect="1"/>
          </p:cNvPicPr>
          <p:nvPr/>
        </p:nvPicPr>
        <p:blipFill>
          <a:blip r:embed="rId2"/>
          <a:stretch>
            <a:fillRect/>
          </a:stretch>
        </p:blipFill>
        <p:spPr>
          <a:xfrm>
            <a:off x="8344731" y="2354972"/>
            <a:ext cx="2508250" cy="2148057"/>
          </a:xfrm>
          <a:prstGeom prst="rect">
            <a:avLst/>
          </a:prstGeom>
        </p:spPr>
      </p:pic>
    </p:spTree>
    <p:extLst>
      <p:ext uri="{BB962C8B-B14F-4D97-AF65-F5344CB8AC3E}">
        <p14:creationId xmlns:p14="http://schemas.microsoft.com/office/powerpoint/2010/main" val="782942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الصفات الشخصية لرواد الأعمال</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3375286" y="1912381"/>
            <a:ext cx="8816714" cy="4120284"/>
          </a:xfrm>
        </p:spPr>
        <p:txBody>
          <a:bodyPr>
            <a:normAutofit fontScale="92500" lnSpcReduction="10000"/>
          </a:bodyPr>
          <a:lstStyle/>
          <a:p>
            <a:r>
              <a:rPr lang="ar-SA" dirty="0">
                <a:latin typeface="Gill Sans MT" pitchFamily="34" charset="0"/>
                <a:cs typeface="GE SS Two Medium" pitchFamily="18" charset="-78"/>
              </a:rPr>
              <a:t>الرغبة والشغف</a:t>
            </a:r>
          </a:p>
          <a:p>
            <a:r>
              <a:rPr lang="ar-SA" dirty="0">
                <a:latin typeface="Gill Sans MT" pitchFamily="34" charset="0"/>
                <a:cs typeface="GE SS Two Medium" pitchFamily="18" charset="-78"/>
              </a:rPr>
              <a:t>الإيجابية</a:t>
            </a:r>
          </a:p>
          <a:p>
            <a:r>
              <a:rPr lang="ar-SA" dirty="0">
                <a:latin typeface="Gill Sans MT" pitchFamily="34" charset="0"/>
                <a:cs typeface="GE SS Two Medium" pitchFamily="18" charset="-78"/>
              </a:rPr>
              <a:t>الطموح</a:t>
            </a:r>
          </a:p>
          <a:p>
            <a:r>
              <a:rPr lang="ar-SA" dirty="0">
                <a:latin typeface="Gill Sans MT" pitchFamily="34" charset="0"/>
                <a:cs typeface="GE SS Two Medium" pitchFamily="18" charset="-78"/>
              </a:rPr>
              <a:t>المرونة</a:t>
            </a:r>
          </a:p>
          <a:p>
            <a:r>
              <a:rPr lang="ar-SA" dirty="0">
                <a:latin typeface="Gill Sans MT" pitchFamily="34" charset="0"/>
                <a:cs typeface="GE SS Two Medium" pitchFamily="18" charset="-78"/>
              </a:rPr>
              <a:t>الاعتماد على النفس</a:t>
            </a:r>
          </a:p>
          <a:p>
            <a:r>
              <a:rPr lang="ar-SA" dirty="0">
                <a:latin typeface="Gill Sans MT" pitchFamily="34" charset="0"/>
                <a:cs typeface="GE SS Two Medium" pitchFamily="18" charset="-78"/>
              </a:rPr>
              <a:t>المثابرة</a:t>
            </a:r>
          </a:p>
          <a:p>
            <a:r>
              <a:rPr lang="ar-SA" dirty="0">
                <a:latin typeface="Gill Sans MT" pitchFamily="34" charset="0"/>
                <a:cs typeface="GE SS Two Medium" pitchFamily="18" charset="-78"/>
              </a:rPr>
              <a:t>قوة الشخصية</a:t>
            </a:r>
          </a:p>
          <a:p>
            <a:r>
              <a:rPr lang="ar-SA" dirty="0">
                <a:latin typeface="Gill Sans MT" pitchFamily="34" charset="0"/>
                <a:cs typeface="GE SS Two Medium" pitchFamily="18" charset="-78"/>
              </a:rPr>
              <a:t>المخاطرة</a:t>
            </a:r>
          </a:p>
          <a:p>
            <a:r>
              <a:rPr lang="ar-SA" dirty="0">
                <a:latin typeface="Gill Sans MT" pitchFamily="34" charset="0"/>
                <a:cs typeface="GE SS Two Medium" pitchFamily="18" charset="-78"/>
              </a:rPr>
              <a:t>الذكاء العاطفي</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pic>
        <p:nvPicPr>
          <p:cNvPr id="5" name="صورة 4">
            <a:extLst>
              <a:ext uri="{FF2B5EF4-FFF2-40B4-BE49-F238E27FC236}">
                <a16:creationId xmlns:a16="http://schemas.microsoft.com/office/drawing/2014/main" id="{656CC7FC-D385-0264-D39A-1BF292D97FC7}"/>
              </a:ext>
            </a:extLst>
          </p:cNvPr>
          <p:cNvPicPr>
            <a:picLocks noChangeAspect="1"/>
          </p:cNvPicPr>
          <p:nvPr/>
        </p:nvPicPr>
        <p:blipFill>
          <a:blip r:embed="rId2"/>
          <a:stretch>
            <a:fillRect/>
          </a:stretch>
        </p:blipFill>
        <p:spPr>
          <a:xfrm>
            <a:off x="107749" y="1939331"/>
            <a:ext cx="4566300" cy="4066384"/>
          </a:xfrm>
          <a:prstGeom prst="rect">
            <a:avLst/>
          </a:prstGeom>
        </p:spPr>
      </p:pic>
    </p:spTree>
    <p:extLst>
      <p:ext uri="{BB962C8B-B14F-4D97-AF65-F5344CB8AC3E}">
        <p14:creationId xmlns:p14="http://schemas.microsoft.com/office/powerpoint/2010/main" val="470253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المهارات الأساسية لرواد الأعمال</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a:bodyPr>
          <a:lstStyle/>
          <a:p>
            <a:r>
              <a:rPr lang="ar-SA" dirty="0">
                <a:latin typeface="Gill Sans MT" pitchFamily="34" charset="0"/>
                <a:cs typeface="GE SS Two Medium" pitchFamily="18" charset="-78"/>
              </a:rPr>
              <a:t>الابداع للفكرة والتطوير المستمر</a:t>
            </a:r>
          </a:p>
          <a:p>
            <a:r>
              <a:rPr lang="ar-SA" dirty="0">
                <a:latin typeface="Gill Sans MT" pitchFamily="34" charset="0"/>
                <a:cs typeface="GE SS Two Medium" pitchFamily="18" charset="-78"/>
              </a:rPr>
              <a:t>اتخاذ القرارات</a:t>
            </a:r>
          </a:p>
          <a:p>
            <a:r>
              <a:rPr lang="ar-SA" dirty="0">
                <a:latin typeface="Gill Sans MT" pitchFamily="34" charset="0"/>
                <a:cs typeface="GE SS Two Medium" pitchFamily="18" charset="-78"/>
              </a:rPr>
              <a:t>حل المشكلات</a:t>
            </a:r>
          </a:p>
          <a:p>
            <a:r>
              <a:rPr lang="ar-SA" dirty="0">
                <a:latin typeface="Gill Sans MT" pitchFamily="34" charset="0"/>
                <a:cs typeface="GE SS Two Medium" pitchFamily="18" charset="-78"/>
              </a:rPr>
              <a:t>إدارة الوقت</a:t>
            </a:r>
          </a:p>
          <a:p>
            <a:r>
              <a:rPr lang="ar-SA" dirty="0">
                <a:latin typeface="Gill Sans MT" pitchFamily="34" charset="0"/>
                <a:cs typeface="GE SS Two Medium" pitchFamily="18" charset="-78"/>
              </a:rPr>
              <a:t>الاقناع والتفاوض</a:t>
            </a:r>
          </a:p>
          <a:p>
            <a:r>
              <a:rPr lang="ar-SA" dirty="0">
                <a:latin typeface="Gill Sans MT" pitchFamily="34" charset="0"/>
                <a:cs typeface="GE SS Two Medium" pitchFamily="18" charset="-78"/>
              </a:rPr>
              <a:t>معلومات كافية عن المجال الذي ستدخل فيه</a:t>
            </a:r>
          </a:p>
          <a:p>
            <a:r>
              <a:rPr lang="ar-SA" dirty="0">
                <a:latin typeface="Gill Sans MT" pitchFamily="34" charset="0"/>
                <a:cs typeface="GE SS Two Medium" pitchFamily="18" charset="-78"/>
              </a:rPr>
              <a:t>أساسيات التسويق</a:t>
            </a:r>
          </a:p>
          <a:p>
            <a:endParaRPr lang="ar-SA" dirty="0">
              <a:latin typeface="Gill Sans MT" pitchFamily="34" charset="0"/>
              <a:cs typeface="GE SS Two Medium" pitchFamily="18" charset="-78"/>
            </a:endParaRP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pic>
        <p:nvPicPr>
          <p:cNvPr id="5" name="صورة 4">
            <a:extLst>
              <a:ext uri="{FF2B5EF4-FFF2-40B4-BE49-F238E27FC236}">
                <a16:creationId xmlns:a16="http://schemas.microsoft.com/office/drawing/2014/main" id="{656CC7FC-D385-0264-D39A-1BF292D97FC7}"/>
              </a:ext>
            </a:extLst>
          </p:cNvPr>
          <p:cNvPicPr>
            <a:picLocks noChangeAspect="1"/>
          </p:cNvPicPr>
          <p:nvPr/>
        </p:nvPicPr>
        <p:blipFill>
          <a:blip r:embed="rId2"/>
          <a:stretch>
            <a:fillRect/>
          </a:stretch>
        </p:blipFill>
        <p:spPr>
          <a:xfrm>
            <a:off x="107749" y="1939331"/>
            <a:ext cx="4566300" cy="4066384"/>
          </a:xfrm>
          <a:prstGeom prst="rect">
            <a:avLst/>
          </a:prstGeom>
        </p:spPr>
      </p:pic>
    </p:spTree>
    <p:extLst>
      <p:ext uri="{BB962C8B-B14F-4D97-AF65-F5344CB8AC3E}">
        <p14:creationId xmlns:p14="http://schemas.microsoft.com/office/powerpoint/2010/main" val="2370103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AE0D0D1-DD56-4C3F-BC01-0C20FD93328F}"/>
              </a:ext>
            </a:extLst>
          </p:cNvPr>
          <p:cNvSpPr>
            <a:spLocks noGrp="1"/>
          </p:cNvSpPr>
          <p:nvPr>
            <p:ph type="title"/>
          </p:nvPr>
        </p:nvSpPr>
        <p:spPr/>
        <p:txBody>
          <a:bodyPr/>
          <a:lstStyle/>
          <a:p>
            <a:pPr algn="ctr"/>
            <a:r>
              <a:rPr lang="ar-SA" dirty="0"/>
              <a:t>البرنامج والتوقيت</a:t>
            </a:r>
          </a:p>
        </p:txBody>
      </p:sp>
      <p:pic>
        <p:nvPicPr>
          <p:cNvPr id="13" name="Picture 2" descr="C:\Users\user\Downloads\2000px-Clock_12-00.svg.png">
            <a:extLst>
              <a:ext uri="{FF2B5EF4-FFF2-40B4-BE49-F238E27FC236}">
                <a16:creationId xmlns:a16="http://schemas.microsoft.com/office/drawing/2014/main" id="{17A9DC2B-6B3F-46BE-8EA7-EE9735A9FD74}"/>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1005" y="2659531"/>
            <a:ext cx="3109771" cy="28668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جدول 3">
            <a:extLst>
              <a:ext uri="{FF2B5EF4-FFF2-40B4-BE49-F238E27FC236}">
                <a16:creationId xmlns:a16="http://schemas.microsoft.com/office/drawing/2014/main" id="{42FFB8C3-1B76-AA4A-8766-EAA99D243AD1}"/>
              </a:ext>
            </a:extLst>
          </p:cNvPr>
          <p:cNvGraphicFramePr>
            <a:graphicFrameLocks noGrp="1"/>
          </p:cNvGraphicFramePr>
          <p:nvPr>
            <p:extLst>
              <p:ext uri="{D42A27DB-BD31-4B8C-83A1-F6EECF244321}">
                <p14:modId xmlns:p14="http://schemas.microsoft.com/office/powerpoint/2010/main" val="885768098"/>
              </p:ext>
            </p:extLst>
          </p:nvPr>
        </p:nvGraphicFramePr>
        <p:xfrm>
          <a:off x="3884550" y="2987853"/>
          <a:ext cx="8128000" cy="148336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1572533892"/>
                    </a:ext>
                  </a:extLst>
                </a:gridCol>
                <a:gridCol w="4064000">
                  <a:extLst>
                    <a:ext uri="{9D8B030D-6E8A-4147-A177-3AD203B41FA5}">
                      <a16:colId xmlns:a16="http://schemas.microsoft.com/office/drawing/2014/main" val="1021402706"/>
                    </a:ext>
                  </a:extLst>
                </a:gridCol>
              </a:tblGrid>
              <a:tr h="370840">
                <a:tc>
                  <a:txBody>
                    <a:bodyPr/>
                    <a:lstStyle/>
                    <a:p>
                      <a:pPr algn="ctr" rtl="1"/>
                      <a:r>
                        <a:rPr lang="ar-SA" dirty="0"/>
                        <a:t>اليوم</a:t>
                      </a:r>
                    </a:p>
                  </a:txBody>
                  <a:tcPr/>
                </a:tc>
                <a:tc>
                  <a:txBody>
                    <a:bodyPr/>
                    <a:lstStyle/>
                    <a:p>
                      <a:pPr algn="ctr" rtl="1"/>
                      <a:r>
                        <a:rPr lang="ar-SA" dirty="0"/>
                        <a:t>الفترة</a:t>
                      </a:r>
                    </a:p>
                  </a:txBody>
                  <a:tcPr/>
                </a:tc>
                <a:extLst>
                  <a:ext uri="{0D108BD9-81ED-4DB2-BD59-A6C34878D82A}">
                    <a16:rowId xmlns:a16="http://schemas.microsoft.com/office/drawing/2014/main" val="3037370988"/>
                  </a:ext>
                </a:extLst>
              </a:tr>
              <a:tr h="370840">
                <a:tc>
                  <a:txBody>
                    <a:bodyPr/>
                    <a:lstStyle/>
                    <a:p>
                      <a:pPr algn="ctr" rtl="1"/>
                      <a:r>
                        <a:rPr lang="ar-SA" dirty="0"/>
                        <a:t>الاثنين</a:t>
                      </a:r>
                    </a:p>
                  </a:txBody>
                  <a:tcPr/>
                </a:tc>
                <a:tc>
                  <a:txBody>
                    <a:bodyPr/>
                    <a:lstStyle/>
                    <a:p>
                      <a:pPr algn="ctr" rtl="1"/>
                      <a:r>
                        <a:rPr lang="ar-SA" dirty="0"/>
                        <a:t>من 5 الى 8 م</a:t>
                      </a:r>
                    </a:p>
                  </a:txBody>
                  <a:tcPr/>
                </a:tc>
                <a:extLst>
                  <a:ext uri="{0D108BD9-81ED-4DB2-BD59-A6C34878D82A}">
                    <a16:rowId xmlns:a16="http://schemas.microsoft.com/office/drawing/2014/main" val="1300694553"/>
                  </a:ext>
                </a:extLst>
              </a:tr>
              <a:tr h="370840">
                <a:tc>
                  <a:txBody>
                    <a:bodyPr/>
                    <a:lstStyle/>
                    <a:p>
                      <a:pPr algn="ctr" rtl="1"/>
                      <a:r>
                        <a:rPr lang="ar-SA" dirty="0"/>
                        <a:t>الثلاثاء</a:t>
                      </a:r>
                    </a:p>
                  </a:txBody>
                  <a:tcPr/>
                </a:tc>
                <a:tc>
                  <a:txBody>
                    <a:bodyPr/>
                    <a:lstStyle/>
                    <a:p>
                      <a:pPr algn="ctr" rtl="1"/>
                      <a:r>
                        <a:rPr lang="ar-SA" dirty="0"/>
                        <a:t>من 5 الى 8 م</a:t>
                      </a:r>
                    </a:p>
                  </a:txBody>
                  <a:tcPr/>
                </a:tc>
                <a:extLst>
                  <a:ext uri="{0D108BD9-81ED-4DB2-BD59-A6C34878D82A}">
                    <a16:rowId xmlns:a16="http://schemas.microsoft.com/office/drawing/2014/main" val="3054824865"/>
                  </a:ext>
                </a:extLst>
              </a:tr>
              <a:tr h="370840">
                <a:tc gridSpan="2">
                  <a:txBody>
                    <a:bodyPr/>
                    <a:lstStyle/>
                    <a:p>
                      <a:pPr algn="ctr" rtl="1"/>
                      <a:r>
                        <a:rPr lang="ar-SA" dirty="0"/>
                        <a:t>مدة أربعة أسابيع</a:t>
                      </a:r>
                    </a:p>
                  </a:txBody>
                  <a:tcPr/>
                </a:tc>
                <a:tc hMerge="1">
                  <a:txBody>
                    <a:bodyPr/>
                    <a:lstStyle/>
                    <a:p>
                      <a:pPr rtl="1"/>
                      <a:endParaRPr lang="ar-SA" dirty="0"/>
                    </a:p>
                  </a:txBody>
                  <a:tcPr/>
                </a:tc>
                <a:extLst>
                  <a:ext uri="{0D108BD9-81ED-4DB2-BD59-A6C34878D82A}">
                    <a16:rowId xmlns:a16="http://schemas.microsoft.com/office/drawing/2014/main" val="2029351699"/>
                  </a:ext>
                </a:extLst>
              </a:tr>
            </a:tbl>
          </a:graphicData>
        </a:graphic>
      </p:graphicFrame>
    </p:spTree>
    <p:extLst>
      <p:ext uri="{BB962C8B-B14F-4D97-AF65-F5344CB8AC3E}">
        <p14:creationId xmlns:p14="http://schemas.microsoft.com/office/powerpoint/2010/main" val="35590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المهارات الأساسية لرواد الأعمال (تابع)</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a:bodyPr>
          <a:lstStyle/>
          <a:p>
            <a:r>
              <a:rPr lang="ar-SA" dirty="0">
                <a:latin typeface="Gill Sans MT" pitchFamily="34" charset="0"/>
                <a:cs typeface="GE SS Two Medium" pitchFamily="18" charset="-78"/>
              </a:rPr>
              <a:t>إدارة الموارد البشرية وفرق العمل</a:t>
            </a:r>
          </a:p>
          <a:p>
            <a:r>
              <a:rPr lang="ar-SA" dirty="0">
                <a:latin typeface="Gill Sans MT" pitchFamily="34" charset="0"/>
                <a:cs typeface="GE SS Two Medium" pitchFamily="18" charset="-78"/>
              </a:rPr>
              <a:t>إدارة الأرشيف أو المعلومات (ويفضل بالكومبيوتر)</a:t>
            </a:r>
          </a:p>
          <a:p>
            <a:r>
              <a:rPr lang="ar-SA" dirty="0">
                <a:latin typeface="Gill Sans MT" pitchFamily="34" charset="0"/>
                <a:cs typeface="GE SS Two Medium" pitchFamily="18" charset="-78"/>
              </a:rPr>
              <a:t>المهارات الأساسية لاستعمال الكومبيوتر</a:t>
            </a:r>
          </a:p>
          <a:p>
            <a:r>
              <a:rPr lang="ar-SA" dirty="0">
                <a:latin typeface="Gill Sans MT" pitchFamily="34" charset="0"/>
                <a:cs typeface="GE SS Two Medium" pitchFamily="18" charset="-78"/>
              </a:rPr>
              <a:t>الاشتراطات القانونية للمشروع والمعرفة بقوانين العمل من ضرائب وتراخيص وميزانيات</a:t>
            </a:r>
          </a:p>
          <a:p>
            <a:r>
              <a:rPr lang="ar-SA" dirty="0">
                <a:latin typeface="Gill Sans MT" pitchFamily="34" charset="0"/>
                <a:cs typeface="GE SS Two Medium" pitchFamily="18" charset="-78"/>
              </a:rPr>
              <a:t>اعداد دراسة الجدوى</a:t>
            </a:r>
          </a:p>
          <a:p>
            <a:endParaRPr lang="ar-SA" dirty="0">
              <a:latin typeface="Gill Sans MT" pitchFamily="34" charset="0"/>
              <a:cs typeface="GE SS Two Medium" pitchFamily="18" charset="-78"/>
            </a:endParaRP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pic>
        <p:nvPicPr>
          <p:cNvPr id="5" name="صورة 4">
            <a:extLst>
              <a:ext uri="{FF2B5EF4-FFF2-40B4-BE49-F238E27FC236}">
                <a16:creationId xmlns:a16="http://schemas.microsoft.com/office/drawing/2014/main" id="{656CC7FC-D385-0264-D39A-1BF292D97FC7}"/>
              </a:ext>
            </a:extLst>
          </p:cNvPr>
          <p:cNvPicPr>
            <a:picLocks noChangeAspect="1"/>
          </p:cNvPicPr>
          <p:nvPr/>
        </p:nvPicPr>
        <p:blipFill>
          <a:blip r:embed="rId2"/>
          <a:stretch>
            <a:fillRect/>
          </a:stretch>
        </p:blipFill>
        <p:spPr>
          <a:xfrm>
            <a:off x="107749" y="1939331"/>
            <a:ext cx="4566300" cy="4066384"/>
          </a:xfrm>
          <a:prstGeom prst="rect">
            <a:avLst/>
          </a:prstGeom>
        </p:spPr>
      </p:pic>
    </p:spTree>
    <p:extLst>
      <p:ext uri="{BB962C8B-B14F-4D97-AF65-F5344CB8AC3E}">
        <p14:creationId xmlns:p14="http://schemas.microsoft.com/office/powerpoint/2010/main" val="1095771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615917" y="67426"/>
            <a:ext cx="5441429" cy="1009651"/>
          </a:xfrm>
        </p:spPr>
        <p:txBody>
          <a:bodyPr/>
          <a:lstStyle/>
          <a:p>
            <a:pPr algn="ctr"/>
            <a:r>
              <a:rPr lang="ar-SA" sz="3200" dirty="0">
                <a:latin typeface="Gill Sans MT" pitchFamily="34" charset="0"/>
                <a:cs typeface="GE SS Two Medium" pitchFamily="18" charset="-78"/>
              </a:rPr>
              <a:t>تمرين صفات المبدعين</a:t>
            </a:r>
            <a:endParaRPr lang="ar-SA" dirty="0"/>
          </a:p>
        </p:txBody>
      </p:sp>
      <p:graphicFrame>
        <p:nvGraphicFramePr>
          <p:cNvPr id="7" name="جدول 6">
            <a:extLst>
              <a:ext uri="{FF2B5EF4-FFF2-40B4-BE49-F238E27FC236}">
                <a16:creationId xmlns:a16="http://schemas.microsoft.com/office/drawing/2014/main" id="{407F5DF2-EA23-6777-189C-0031AB7983DE}"/>
              </a:ext>
            </a:extLst>
          </p:cNvPr>
          <p:cNvGraphicFramePr>
            <a:graphicFrameLocks noGrp="1"/>
          </p:cNvGraphicFramePr>
          <p:nvPr>
            <p:extLst>
              <p:ext uri="{D42A27DB-BD31-4B8C-83A1-F6EECF244321}">
                <p14:modId xmlns:p14="http://schemas.microsoft.com/office/powerpoint/2010/main" val="4267302537"/>
              </p:ext>
            </p:extLst>
          </p:nvPr>
        </p:nvGraphicFramePr>
        <p:xfrm>
          <a:off x="2450431" y="904374"/>
          <a:ext cx="8229601" cy="5227320"/>
        </p:xfrm>
        <a:graphic>
          <a:graphicData uri="http://schemas.openxmlformats.org/drawingml/2006/table">
            <a:tbl>
              <a:tblPr rtl="1" firstRow="1" bandRow="1"/>
              <a:tblGrid>
                <a:gridCol w="833718">
                  <a:extLst>
                    <a:ext uri="{9D8B030D-6E8A-4147-A177-3AD203B41FA5}">
                      <a16:colId xmlns:a16="http://schemas.microsoft.com/office/drawing/2014/main" val="615813373"/>
                    </a:ext>
                  </a:extLst>
                </a:gridCol>
                <a:gridCol w="6329082">
                  <a:extLst>
                    <a:ext uri="{9D8B030D-6E8A-4147-A177-3AD203B41FA5}">
                      <a16:colId xmlns:a16="http://schemas.microsoft.com/office/drawing/2014/main" val="2250612090"/>
                    </a:ext>
                  </a:extLst>
                </a:gridCol>
                <a:gridCol w="1066801">
                  <a:extLst>
                    <a:ext uri="{9D8B030D-6E8A-4147-A177-3AD203B41FA5}">
                      <a16:colId xmlns:a16="http://schemas.microsoft.com/office/drawing/2014/main" val="3699409537"/>
                    </a:ext>
                  </a:extLst>
                </a:gridCol>
              </a:tblGrid>
              <a:tr h="38100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2400" dirty="0">
                          <a:solidFill>
                            <a:schemeClr val="tx1"/>
                          </a:solidFill>
                        </a:rPr>
                        <a:t>م</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2400" dirty="0">
                          <a:solidFill>
                            <a:schemeClr val="tx1"/>
                          </a:solidFill>
                        </a:rPr>
                        <a:t>الصفة</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2400" dirty="0">
                          <a:solidFill>
                            <a:schemeClr val="tx1"/>
                          </a:solidFill>
                        </a:rPr>
                        <a:t>نعم أم لا</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val="1401893715"/>
                  </a:ext>
                </a:extLst>
              </a:tr>
              <a:tr h="381000">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1</a:t>
                      </a:r>
                    </a:p>
                  </a:txBody>
                  <a:tcPr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يحلون المشاكل بدون التأكد من طريقة الحل</a:t>
                      </a:r>
                    </a:p>
                  </a:txBody>
                  <a:tcPr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2828097831"/>
                  </a:ext>
                </a:extLst>
              </a:tr>
              <a:tr h="381000">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2</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يسأل كثيرا</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2086206362"/>
                  </a:ext>
                </a:extLst>
              </a:tr>
              <a:tr h="381000">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3</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لديه شعور بأنه متميز</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2603083344"/>
                  </a:ext>
                </a:extLst>
              </a:tr>
              <a:tr h="381000">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4</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صبور</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82781275"/>
                  </a:ext>
                </a:extLst>
              </a:tr>
              <a:tr h="685800">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5</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يفكرون</a:t>
                      </a:r>
                      <a:r>
                        <a:rPr lang="ar-SA" sz="2400" baseline="0" dirty="0">
                          <a:solidFill>
                            <a:schemeClr val="tx1"/>
                          </a:solidFill>
                        </a:rPr>
                        <a:t> بشكل أكبر في فترات الهدوء والفراغ وليس وقت الاجتماعات</a:t>
                      </a:r>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2790994066"/>
                  </a:ext>
                </a:extLst>
              </a:tr>
              <a:tr h="381000">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6</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يعتمد كثيرا على أحاسيسه ومشاعره</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993110393"/>
                  </a:ext>
                </a:extLst>
              </a:tr>
              <a:tr h="381000">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7</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بطيء في تحليل المعلومات وسريع في الوصول الى الحل</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3798688293"/>
                  </a:ext>
                </a:extLst>
              </a:tr>
              <a:tr h="381000">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8</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لا يحب هوايات جمع الأشياء</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464079177"/>
                  </a:ext>
                </a:extLst>
              </a:tr>
              <a:tr h="381000">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9</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لديه الكثير من أحلام اليقظة</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140500113"/>
                  </a:ext>
                </a:extLst>
              </a:tr>
              <a:tr h="381000">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10</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يحب السفر والتجوال كثيرا ولكن يكره السفر لنفس المكان </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2476802850"/>
                  </a:ext>
                </a:extLst>
              </a:tr>
            </a:tbl>
          </a:graphicData>
        </a:graphic>
      </p:graphicFrame>
    </p:spTree>
    <p:extLst>
      <p:ext uri="{BB962C8B-B14F-4D97-AF65-F5344CB8AC3E}">
        <p14:creationId xmlns:p14="http://schemas.microsoft.com/office/powerpoint/2010/main" val="1348834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375286" y="67426"/>
            <a:ext cx="5441429" cy="1009651"/>
          </a:xfrm>
        </p:spPr>
        <p:txBody>
          <a:bodyPr/>
          <a:lstStyle/>
          <a:p>
            <a:pPr algn="ctr"/>
            <a:r>
              <a:rPr lang="ar-SA" sz="3200" dirty="0">
                <a:latin typeface="Gill Sans MT" pitchFamily="34" charset="0"/>
                <a:cs typeface="GE SS Two Medium" pitchFamily="18" charset="-78"/>
              </a:rPr>
              <a:t>تمرين صفات المبدعين (تابع)</a:t>
            </a:r>
            <a:endParaRPr lang="ar-SA" dirty="0"/>
          </a:p>
        </p:txBody>
      </p:sp>
      <p:graphicFrame>
        <p:nvGraphicFramePr>
          <p:cNvPr id="7" name="جدول 6">
            <a:extLst>
              <a:ext uri="{FF2B5EF4-FFF2-40B4-BE49-F238E27FC236}">
                <a16:creationId xmlns:a16="http://schemas.microsoft.com/office/drawing/2014/main" id="{761B39D2-0454-349B-3C04-16A200C7A7C4}"/>
              </a:ext>
            </a:extLst>
          </p:cNvPr>
          <p:cNvGraphicFramePr>
            <a:graphicFrameLocks noGrp="1"/>
          </p:cNvGraphicFramePr>
          <p:nvPr>
            <p:extLst>
              <p:ext uri="{D42A27DB-BD31-4B8C-83A1-F6EECF244321}">
                <p14:modId xmlns:p14="http://schemas.microsoft.com/office/powerpoint/2010/main" val="3393572681"/>
              </p:ext>
            </p:extLst>
          </p:nvPr>
        </p:nvGraphicFramePr>
        <p:xfrm>
          <a:off x="2510589" y="947319"/>
          <a:ext cx="8229601" cy="5200822"/>
        </p:xfrm>
        <a:graphic>
          <a:graphicData uri="http://schemas.openxmlformats.org/drawingml/2006/table">
            <a:tbl>
              <a:tblPr rtl="1" firstRow="1" bandRow="1"/>
              <a:tblGrid>
                <a:gridCol w="833718">
                  <a:extLst>
                    <a:ext uri="{9D8B030D-6E8A-4147-A177-3AD203B41FA5}">
                      <a16:colId xmlns:a16="http://schemas.microsoft.com/office/drawing/2014/main" val="3309305837"/>
                    </a:ext>
                  </a:extLst>
                </a:gridCol>
                <a:gridCol w="6329082">
                  <a:extLst>
                    <a:ext uri="{9D8B030D-6E8A-4147-A177-3AD203B41FA5}">
                      <a16:colId xmlns:a16="http://schemas.microsoft.com/office/drawing/2014/main" val="1158284879"/>
                    </a:ext>
                  </a:extLst>
                </a:gridCol>
                <a:gridCol w="1066801">
                  <a:extLst>
                    <a:ext uri="{9D8B030D-6E8A-4147-A177-3AD203B41FA5}">
                      <a16:colId xmlns:a16="http://schemas.microsoft.com/office/drawing/2014/main" val="2796867613"/>
                    </a:ext>
                  </a:extLst>
                </a:gridCol>
              </a:tblGrid>
              <a:tr h="472802">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2400" dirty="0">
                          <a:solidFill>
                            <a:schemeClr val="tx1"/>
                          </a:solidFill>
                        </a:rPr>
                        <a:t>م</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2400" dirty="0">
                          <a:solidFill>
                            <a:schemeClr val="tx1"/>
                          </a:solidFill>
                        </a:rPr>
                        <a:t>الصفة</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2400" dirty="0">
                          <a:solidFill>
                            <a:schemeClr val="tx1"/>
                          </a:solidFill>
                        </a:rPr>
                        <a:t>نعم أم لا</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val="1003398505"/>
                  </a:ext>
                </a:extLst>
              </a:tr>
              <a:tr h="472802">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11</a:t>
                      </a:r>
                    </a:p>
                  </a:txBody>
                  <a:tcPr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لديه احساس بالجمال</a:t>
                      </a:r>
                    </a:p>
                  </a:txBody>
                  <a:tcPr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3010199452"/>
                  </a:ext>
                </a:extLst>
              </a:tr>
              <a:tr h="472802">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12</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يحب اللعب والتسلية</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044387879"/>
                  </a:ext>
                </a:extLst>
              </a:tr>
              <a:tr h="472802">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13</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لا يتبع التفكير المنطقي دائما أي طريقة تفكيره مختلفة</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4163730456"/>
                  </a:ext>
                </a:extLst>
              </a:tr>
              <a:tr h="472802">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14</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لديهم أفكار غريبة</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310929568"/>
                  </a:ext>
                </a:extLst>
              </a:tr>
              <a:tr h="472802">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15</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يستمتع بتجريب الأمور الجديدة</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429932391"/>
                  </a:ext>
                </a:extLst>
              </a:tr>
              <a:tr h="472802">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16</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لا يعمل إلا في ما يحب</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2824004243"/>
                  </a:ext>
                </a:extLst>
              </a:tr>
              <a:tr h="472802">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17</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يحب الكلام الغامض والاستعارات والتشبيهات</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3892287041"/>
                  </a:ext>
                </a:extLst>
              </a:tr>
              <a:tr h="472802">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18</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كثير النسيان</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4164991140"/>
                  </a:ext>
                </a:extLst>
              </a:tr>
              <a:tr h="472802">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19</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يؤدون التكاليف في الوقت والطريقة التي تناسبهم</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3651458161"/>
                  </a:ext>
                </a:extLst>
              </a:tr>
              <a:tr h="472802">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20</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يفكر في الأمور الفلسفية ولغز الحياة</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3799586603"/>
                  </a:ext>
                </a:extLst>
              </a:tr>
            </a:tbl>
          </a:graphicData>
        </a:graphic>
      </p:graphicFrame>
    </p:spTree>
    <p:extLst>
      <p:ext uri="{BB962C8B-B14F-4D97-AF65-F5344CB8AC3E}">
        <p14:creationId xmlns:p14="http://schemas.microsoft.com/office/powerpoint/2010/main" val="1919495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652012" y="-4763"/>
            <a:ext cx="5441429" cy="1009651"/>
          </a:xfrm>
        </p:spPr>
        <p:txBody>
          <a:bodyPr/>
          <a:lstStyle/>
          <a:p>
            <a:pPr algn="ctr"/>
            <a:r>
              <a:rPr lang="ar-SA" sz="3200" dirty="0">
                <a:latin typeface="Gill Sans MT" pitchFamily="34" charset="0"/>
                <a:cs typeface="GE SS Two Medium" pitchFamily="18" charset="-78"/>
              </a:rPr>
              <a:t>تمرين صفات المبدعين (تابع)</a:t>
            </a:r>
            <a:endParaRPr lang="ar-SA" dirty="0"/>
          </a:p>
        </p:txBody>
      </p:sp>
      <p:graphicFrame>
        <p:nvGraphicFramePr>
          <p:cNvPr id="7" name="جدول 6">
            <a:extLst>
              <a:ext uri="{FF2B5EF4-FFF2-40B4-BE49-F238E27FC236}">
                <a16:creationId xmlns:a16="http://schemas.microsoft.com/office/drawing/2014/main" id="{12FB2430-D7CC-5915-05AC-B78AFA37D7FC}"/>
              </a:ext>
            </a:extLst>
          </p:cNvPr>
          <p:cNvGraphicFramePr>
            <a:graphicFrameLocks noGrp="1"/>
          </p:cNvGraphicFramePr>
          <p:nvPr>
            <p:extLst>
              <p:ext uri="{D42A27DB-BD31-4B8C-83A1-F6EECF244321}">
                <p14:modId xmlns:p14="http://schemas.microsoft.com/office/powerpoint/2010/main" val="1267724931"/>
              </p:ext>
            </p:extLst>
          </p:nvPr>
        </p:nvGraphicFramePr>
        <p:xfrm>
          <a:off x="2486525" y="839035"/>
          <a:ext cx="8229601" cy="5248947"/>
        </p:xfrm>
        <a:graphic>
          <a:graphicData uri="http://schemas.openxmlformats.org/drawingml/2006/table">
            <a:tbl>
              <a:tblPr rtl="1" firstRow="1" bandRow="1"/>
              <a:tblGrid>
                <a:gridCol w="833718">
                  <a:extLst>
                    <a:ext uri="{9D8B030D-6E8A-4147-A177-3AD203B41FA5}">
                      <a16:colId xmlns:a16="http://schemas.microsoft.com/office/drawing/2014/main" val="1576889064"/>
                    </a:ext>
                  </a:extLst>
                </a:gridCol>
                <a:gridCol w="6329082">
                  <a:extLst>
                    <a:ext uri="{9D8B030D-6E8A-4147-A177-3AD203B41FA5}">
                      <a16:colId xmlns:a16="http://schemas.microsoft.com/office/drawing/2014/main" val="1204771460"/>
                    </a:ext>
                  </a:extLst>
                </a:gridCol>
                <a:gridCol w="1066801">
                  <a:extLst>
                    <a:ext uri="{9D8B030D-6E8A-4147-A177-3AD203B41FA5}">
                      <a16:colId xmlns:a16="http://schemas.microsoft.com/office/drawing/2014/main" val="4021980009"/>
                    </a:ext>
                  </a:extLst>
                </a:gridCol>
              </a:tblGrid>
              <a:tr h="477177">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2400" dirty="0">
                          <a:solidFill>
                            <a:schemeClr val="tx1"/>
                          </a:solidFill>
                        </a:rPr>
                        <a:t>م</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2400" dirty="0">
                          <a:solidFill>
                            <a:schemeClr val="tx1"/>
                          </a:solidFill>
                        </a:rPr>
                        <a:t>الصفة</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2400" dirty="0">
                          <a:solidFill>
                            <a:schemeClr val="tx1"/>
                          </a:solidFill>
                        </a:rPr>
                        <a:t>نعم أم لا</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40000"/>
                        <a:lumOff val="60000"/>
                      </a:srgbClr>
                    </a:solidFill>
                  </a:tcPr>
                </a:tc>
                <a:extLst>
                  <a:ext uri="{0D108BD9-81ED-4DB2-BD59-A6C34878D82A}">
                    <a16:rowId xmlns:a16="http://schemas.microsoft.com/office/drawing/2014/main" val="1196573002"/>
                  </a:ext>
                </a:extLst>
              </a:tr>
              <a:tr h="477177">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21</a:t>
                      </a:r>
                    </a:p>
                  </a:txBody>
                  <a:tcPr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متعدد الميول والهوايات</a:t>
                      </a:r>
                    </a:p>
                  </a:txBody>
                  <a:tcPr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040406638"/>
                  </a:ext>
                </a:extLst>
              </a:tr>
              <a:tr h="477177">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22</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متفائل بطبيعته</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528429283"/>
                  </a:ext>
                </a:extLst>
              </a:tr>
              <a:tr h="477177">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23</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يتميز بطموح عالي جدا</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828398902"/>
                  </a:ext>
                </a:extLst>
              </a:tr>
              <a:tr h="477177">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24</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لا يحب العمل الروتيني</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2195437881"/>
                  </a:ext>
                </a:extLst>
              </a:tr>
              <a:tr h="477177">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25</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لا</a:t>
                      </a:r>
                      <a:r>
                        <a:rPr lang="ar-SA" sz="2400" baseline="0" dirty="0">
                          <a:solidFill>
                            <a:schemeClr val="tx1"/>
                          </a:solidFill>
                        </a:rPr>
                        <a:t> يهتم كثيرا بالرسميات التنظيمية</a:t>
                      </a:r>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50378658"/>
                  </a:ext>
                </a:extLst>
              </a:tr>
              <a:tr h="477177">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26</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أوراقه فيها فوضى وعدم ترتيب</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049568404"/>
                  </a:ext>
                </a:extLst>
              </a:tr>
              <a:tr h="477177">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27</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قادر على</a:t>
                      </a:r>
                      <a:r>
                        <a:rPr lang="ar-SA" sz="2400" baseline="0" dirty="0">
                          <a:solidFill>
                            <a:schemeClr val="tx1"/>
                          </a:solidFill>
                        </a:rPr>
                        <a:t> مقاومة ضغوط الجماعة</a:t>
                      </a:r>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231666116"/>
                  </a:ext>
                </a:extLst>
              </a:tr>
              <a:tr h="477177">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28</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يحب الثناء والمدح</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654447173"/>
                  </a:ext>
                </a:extLst>
              </a:tr>
              <a:tr h="477177">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29</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مغامر</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355594593"/>
                  </a:ext>
                </a:extLst>
              </a:tr>
              <a:tr h="477177">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30</a:t>
                      </a: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r>
                        <a:rPr lang="ar-SA" sz="2400" dirty="0">
                          <a:solidFill>
                            <a:schemeClr val="tx1"/>
                          </a:solidFill>
                        </a:rPr>
                        <a:t>تعجبهم الألعاب</a:t>
                      </a:r>
                      <a:r>
                        <a:rPr lang="ar-SA" sz="2400" baseline="0" dirty="0">
                          <a:solidFill>
                            <a:schemeClr val="tx1"/>
                          </a:solidFill>
                        </a:rPr>
                        <a:t> السحرية والحيل العبقرية</a:t>
                      </a:r>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L="0" algn="r" defTabSz="914400" rtl="1" eaLnBrk="1" latinLnBrk="0" hangingPunct="1">
                        <a:defRPr sz="1800" kern="1200">
                          <a:solidFill>
                            <a:schemeClr val="dk1"/>
                          </a:solidFill>
                          <a:latin typeface="Calibri"/>
                        </a:defRPr>
                      </a:lvl1pPr>
                      <a:lvl2pPr marL="457200" algn="r" defTabSz="914400" rtl="1" eaLnBrk="1" latinLnBrk="0" hangingPunct="1">
                        <a:defRPr sz="1800" kern="1200">
                          <a:solidFill>
                            <a:schemeClr val="dk1"/>
                          </a:solidFill>
                          <a:latin typeface="Calibri"/>
                        </a:defRPr>
                      </a:lvl2pPr>
                      <a:lvl3pPr marL="914400" algn="r" defTabSz="914400" rtl="1" eaLnBrk="1" latinLnBrk="0" hangingPunct="1">
                        <a:defRPr sz="1800" kern="1200">
                          <a:solidFill>
                            <a:schemeClr val="dk1"/>
                          </a:solidFill>
                          <a:latin typeface="Calibri"/>
                        </a:defRPr>
                      </a:lvl3pPr>
                      <a:lvl4pPr marL="1371600" algn="r" defTabSz="914400" rtl="1" eaLnBrk="1" latinLnBrk="0" hangingPunct="1">
                        <a:defRPr sz="1800" kern="1200">
                          <a:solidFill>
                            <a:schemeClr val="dk1"/>
                          </a:solidFill>
                          <a:latin typeface="Calibri"/>
                        </a:defRPr>
                      </a:lvl4pPr>
                      <a:lvl5pPr marL="1828800" algn="r" defTabSz="914400" rtl="1" eaLnBrk="1" latinLnBrk="0" hangingPunct="1">
                        <a:defRPr sz="1800" kern="1200">
                          <a:solidFill>
                            <a:schemeClr val="dk1"/>
                          </a:solidFill>
                          <a:latin typeface="Calibri"/>
                        </a:defRPr>
                      </a:lvl5pPr>
                      <a:lvl6pPr marL="2286000" algn="r" defTabSz="914400" rtl="1" eaLnBrk="1" latinLnBrk="0" hangingPunct="1">
                        <a:defRPr sz="1800" kern="1200">
                          <a:solidFill>
                            <a:schemeClr val="dk1"/>
                          </a:solidFill>
                          <a:latin typeface="Calibri"/>
                        </a:defRPr>
                      </a:lvl6pPr>
                      <a:lvl7pPr marL="2743200" algn="r" defTabSz="914400" rtl="1" eaLnBrk="1" latinLnBrk="0" hangingPunct="1">
                        <a:defRPr sz="1800" kern="1200">
                          <a:solidFill>
                            <a:schemeClr val="dk1"/>
                          </a:solidFill>
                          <a:latin typeface="Calibri"/>
                        </a:defRPr>
                      </a:lvl7pPr>
                      <a:lvl8pPr marL="3200400" algn="r" defTabSz="914400" rtl="1" eaLnBrk="1" latinLnBrk="0" hangingPunct="1">
                        <a:defRPr sz="1800" kern="1200">
                          <a:solidFill>
                            <a:schemeClr val="dk1"/>
                          </a:solidFill>
                          <a:latin typeface="Calibri"/>
                        </a:defRPr>
                      </a:lvl8pPr>
                      <a:lvl9pPr marL="3657600" algn="r" defTabSz="914400" rtl="1" eaLnBrk="1" latinLnBrk="0" hangingPunct="1">
                        <a:defRPr sz="1800" kern="1200">
                          <a:solidFill>
                            <a:schemeClr val="dk1"/>
                          </a:solidFill>
                          <a:latin typeface="Calibri"/>
                        </a:defRPr>
                      </a:lvl9pPr>
                    </a:lstStyle>
                    <a:p>
                      <a:pPr algn="ctr" rtl="1"/>
                      <a:endParaRPr lang="ar-SA" sz="2400" dirty="0">
                        <a:solidFill>
                          <a:schemeClr val="tx1"/>
                        </a:solidFill>
                      </a:endParaRPr>
                    </a:p>
                  </a:txBody>
                  <a:tcPr marT="38100" marB="381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755815543"/>
                  </a:ext>
                </a:extLst>
              </a:tr>
            </a:tbl>
          </a:graphicData>
        </a:graphic>
      </p:graphicFrame>
    </p:spTree>
    <p:extLst>
      <p:ext uri="{BB962C8B-B14F-4D97-AF65-F5344CB8AC3E}">
        <p14:creationId xmlns:p14="http://schemas.microsoft.com/office/powerpoint/2010/main" val="4097075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نتيجة تمرين صفات المبدعين</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5702968" y="1912381"/>
            <a:ext cx="6489032" cy="842851"/>
          </a:xfrm>
        </p:spPr>
        <p:txBody>
          <a:bodyPr>
            <a:normAutofit/>
          </a:bodyPr>
          <a:lstStyle/>
          <a:p>
            <a:r>
              <a:rPr lang="ar-SA" dirty="0">
                <a:latin typeface="Gill Sans MT" pitchFamily="34" charset="0"/>
                <a:cs typeface="GE SS Two Medium" pitchFamily="18" charset="-78"/>
              </a:rPr>
              <a:t>الرقم الفاصل للإبداع هو 23 أو أكثر</a:t>
            </a:r>
          </a:p>
          <a:p>
            <a:endParaRPr lang="ar-SA" dirty="0">
              <a:latin typeface="Gill Sans MT" pitchFamily="34" charset="0"/>
              <a:cs typeface="GE SS Two Medium" pitchFamily="18" charset="-78"/>
            </a:endParaRPr>
          </a:p>
          <a:p>
            <a:pPr marL="0" indent="0">
              <a:buNone/>
            </a:pPr>
            <a:endParaRPr lang="ar-SA" dirty="0">
              <a:latin typeface="Gill Sans MT" pitchFamily="34" charset="0"/>
              <a:cs typeface="GE SS Two Medium" pitchFamily="18" charset="-78"/>
            </a:endParaRP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pic>
        <p:nvPicPr>
          <p:cNvPr id="5" name="صورة 4">
            <a:extLst>
              <a:ext uri="{FF2B5EF4-FFF2-40B4-BE49-F238E27FC236}">
                <a16:creationId xmlns:a16="http://schemas.microsoft.com/office/drawing/2014/main" id="{656CC7FC-D385-0264-D39A-1BF292D97FC7}"/>
              </a:ext>
            </a:extLst>
          </p:cNvPr>
          <p:cNvPicPr>
            <a:picLocks noChangeAspect="1"/>
          </p:cNvPicPr>
          <p:nvPr/>
        </p:nvPicPr>
        <p:blipFill>
          <a:blip r:embed="rId2"/>
          <a:stretch>
            <a:fillRect/>
          </a:stretch>
        </p:blipFill>
        <p:spPr>
          <a:xfrm>
            <a:off x="107749" y="1939331"/>
            <a:ext cx="4566300" cy="4066384"/>
          </a:xfrm>
          <a:prstGeom prst="rect">
            <a:avLst/>
          </a:prstGeom>
        </p:spPr>
      </p:pic>
    </p:spTree>
    <p:extLst>
      <p:ext uri="{BB962C8B-B14F-4D97-AF65-F5344CB8AC3E}">
        <p14:creationId xmlns:p14="http://schemas.microsoft.com/office/powerpoint/2010/main" val="939205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5842660" y="2613025"/>
            <a:ext cx="6222669" cy="3509963"/>
          </a:xfrm>
        </p:spPr>
        <p:txBody>
          <a:bodyPr/>
          <a:lstStyle/>
          <a:p>
            <a:r>
              <a:rPr lang="ar-SA" sz="2800" dirty="0">
                <a:latin typeface="Gill Sans MT" pitchFamily="34" charset="0"/>
                <a:cs typeface="GE SS Two Medium" pitchFamily="18" charset="-78"/>
              </a:rPr>
              <a:t>ان كنت تشعر أنك تفتقد للابتكار فكيف </a:t>
            </a:r>
            <a:r>
              <a:rPr lang="ar-SA" dirty="0">
                <a:latin typeface="Gill Sans MT" pitchFamily="34" charset="0"/>
                <a:cs typeface="GE SS Two Medium" pitchFamily="18" charset="-78"/>
              </a:rPr>
              <a:t>ت</a:t>
            </a:r>
            <a:r>
              <a:rPr lang="ar-SA" sz="2800" dirty="0">
                <a:latin typeface="Gill Sans MT" pitchFamily="34" charset="0"/>
                <a:cs typeface="GE SS Two Medium" pitchFamily="18" charset="-78"/>
              </a:rPr>
              <a:t>حفز نفسك على التفكير الابتكاري ؟</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3973831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تحفيز التفكير الابتكاري والقدرة على التخطيط</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57200" y="1912381"/>
            <a:ext cx="11734800" cy="4120284"/>
          </a:xfrm>
        </p:spPr>
        <p:txBody>
          <a:bodyPr>
            <a:normAutofit/>
          </a:bodyPr>
          <a:lstStyle/>
          <a:p>
            <a:r>
              <a:rPr lang="ar-SA" dirty="0">
                <a:latin typeface="Gill Sans MT" pitchFamily="34" charset="0"/>
                <a:cs typeface="GE SS Two Medium" pitchFamily="18" charset="-78"/>
              </a:rPr>
              <a:t>تنمية الابتكار في النفس من خلال الفضول اكتشاف المخاطر</a:t>
            </a:r>
          </a:p>
          <a:p>
            <a:r>
              <a:rPr lang="ar-SA" dirty="0">
                <a:latin typeface="Gill Sans MT" pitchFamily="34" charset="0"/>
                <a:cs typeface="GE SS Two Medium" pitchFamily="18" charset="-78"/>
              </a:rPr>
              <a:t>استخدام كلا جانبي الدماغ وعمل بعض الحركات الجسدية لتنمية ذلك مثل تمشيط الشعر بمسك الفرشاة باليد اليسرى</a:t>
            </a:r>
          </a:p>
          <a:p>
            <a:r>
              <a:rPr lang="ar-SA" dirty="0">
                <a:latin typeface="Gill Sans MT" pitchFamily="34" charset="0"/>
                <a:cs typeface="GE SS Two Medium" pitchFamily="18" charset="-78"/>
              </a:rPr>
              <a:t>احاطة نفسك بمحفزات للإلهام (اللون الأزرق محفز)</a:t>
            </a:r>
          </a:p>
          <a:p>
            <a:r>
              <a:rPr lang="ar-SA" dirty="0">
                <a:latin typeface="Gill Sans MT" pitchFamily="34" charset="0"/>
                <a:cs typeface="GE SS Two Medium" pitchFamily="18" charset="-78"/>
              </a:rPr>
              <a:t>تطوير حبك للمعرفة مثل المواظبة على القراءة</a:t>
            </a:r>
          </a:p>
          <a:p>
            <a:r>
              <a:rPr lang="ar-SA" dirty="0">
                <a:latin typeface="Gill Sans MT" pitchFamily="34" charset="0"/>
                <a:cs typeface="GE SS Two Medium" pitchFamily="18" charset="-78"/>
              </a:rPr>
              <a:t>حضور معارض الاختراعات والابتكارات </a:t>
            </a:r>
            <a:r>
              <a:rPr lang="ar-SA" dirty="0" err="1">
                <a:latin typeface="Gill Sans MT" pitchFamily="34" charset="0"/>
                <a:cs typeface="GE SS Two Medium" pitchFamily="18" charset="-78"/>
              </a:rPr>
              <a:t>والهاكثونات</a:t>
            </a: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2796474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تحفيز التفكير الابتكاري والقدرة على التخطيط (تابع)</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0" y="1912381"/>
            <a:ext cx="12192000" cy="4120284"/>
          </a:xfrm>
        </p:spPr>
        <p:txBody>
          <a:bodyPr>
            <a:normAutofit/>
          </a:bodyPr>
          <a:lstStyle/>
          <a:p>
            <a:r>
              <a:rPr lang="ar-SA" dirty="0">
                <a:latin typeface="Gill Sans MT" pitchFamily="34" charset="0"/>
                <a:cs typeface="GE SS Two Medium" pitchFamily="18" charset="-78"/>
              </a:rPr>
              <a:t>تمضية الوقت مع أشخاص ايجابيين ونشطين يساعدونك على الخروج من منطقة الراحة ومراقبة المبدعين والمفكرين وكيف يفكرون ويتصرفون</a:t>
            </a:r>
          </a:p>
          <a:p>
            <a:r>
              <a:rPr lang="ar-SA" dirty="0">
                <a:latin typeface="Gill Sans MT" pitchFamily="34" charset="0"/>
                <a:cs typeface="GE SS Two Medium" pitchFamily="18" charset="-78"/>
              </a:rPr>
              <a:t>ممارسة التأمل والتفكير العميق في الأمور وممارسة التحليل النقدي بعد قراءة كتاب أو مشاهدة فيلم</a:t>
            </a:r>
          </a:p>
          <a:p>
            <a:r>
              <a:rPr lang="ar-SA" dirty="0">
                <a:latin typeface="Gill Sans MT" pitchFamily="34" charset="0"/>
                <a:cs typeface="GE SS Two Medium" pitchFamily="18" charset="-78"/>
              </a:rPr>
              <a:t>كسر الروتين اليومي وتجربة هوايات جديدة</a:t>
            </a:r>
          </a:p>
          <a:p>
            <a:r>
              <a:rPr lang="ar-SA" dirty="0">
                <a:latin typeface="Gill Sans MT" pitchFamily="34" charset="0"/>
                <a:cs typeface="GE SS Two Medium" pitchFamily="18" charset="-78"/>
              </a:rPr>
              <a:t>حضور دورات تدريبية في مجالات مختلفة</a:t>
            </a:r>
          </a:p>
          <a:p>
            <a:r>
              <a:rPr lang="ar-SA" dirty="0">
                <a:latin typeface="Gill Sans MT" pitchFamily="34" charset="0"/>
                <a:cs typeface="GE SS Two Medium" pitchFamily="18" charset="-78"/>
              </a:rPr>
              <a:t>السفر واكتشاف أماكن جديدة</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1221647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تحفيز التفكير الابتكاري والقدرة على التخطيط (تابع)</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300789" y="1912381"/>
            <a:ext cx="11891211" cy="4120284"/>
          </a:xfrm>
        </p:spPr>
        <p:txBody>
          <a:bodyPr>
            <a:normAutofit/>
          </a:bodyPr>
          <a:lstStyle/>
          <a:p>
            <a:r>
              <a:rPr lang="ar-SA" dirty="0">
                <a:latin typeface="Gill Sans MT" pitchFamily="34" charset="0"/>
                <a:cs typeface="GE SS Two Medium" pitchFamily="18" charset="-78"/>
              </a:rPr>
              <a:t>كتابة خطة لحياتك وأهداف سنوية وشهرية ويومية</a:t>
            </a:r>
          </a:p>
          <a:p>
            <a:r>
              <a:rPr lang="ar-SA" dirty="0">
                <a:latin typeface="Gill Sans MT" pitchFamily="34" charset="0"/>
                <a:cs typeface="GE SS Two Medium" pitchFamily="18" charset="-78"/>
              </a:rPr>
              <a:t>تسجيل أي أفكار تخطر في بالك في صفحة الملاحظات بالجوال أو في كتيب صغير تحمله معك دائماً</a:t>
            </a:r>
          </a:p>
          <a:p>
            <a:r>
              <a:rPr lang="ar-SA" dirty="0">
                <a:latin typeface="Gill Sans MT" pitchFamily="34" charset="0"/>
                <a:cs typeface="GE SS Two Medium" pitchFamily="18" charset="-78"/>
              </a:rPr>
              <a:t>الدخول في نقاشات علمية مع أشخاص بمعتقدات وأفكار عميقة</a:t>
            </a:r>
          </a:p>
          <a:p>
            <a:r>
              <a:rPr lang="ar-SA" dirty="0">
                <a:latin typeface="Gill Sans MT" pitchFamily="34" charset="0"/>
                <a:cs typeface="GE SS Two Medium" pitchFamily="18" charset="-78"/>
              </a:rPr>
              <a:t>قراءة الأبحاث والمنشورات المتعلقة بالتطورات الحديثة</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585574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519665" y="0"/>
            <a:ext cx="5441429" cy="1009651"/>
          </a:xfrm>
        </p:spPr>
        <p:txBody>
          <a:bodyPr/>
          <a:lstStyle/>
          <a:p>
            <a:pPr algn="ctr"/>
            <a:r>
              <a:rPr lang="ar-SA" sz="3200" dirty="0">
                <a:latin typeface="Gill Sans MT" pitchFamily="34" charset="0"/>
                <a:cs typeface="GE SS Two Medium" pitchFamily="18" charset="-78"/>
              </a:rPr>
              <a:t>أين ومتى تأتي الأفكار الإبداعية؟</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2382253" y="1395663"/>
            <a:ext cx="9809747" cy="4637002"/>
          </a:xfrm>
        </p:spPr>
        <p:txBody>
          <a:bodyPr>
            <a:normAutofit fontScale="85000" lnSpcReduction="20000"/>
          </a:bodyPr>
          <a:lstStyle/>
          <a:p>
            <a:r>
              <a:rPr lang="ar-SA" dirty="0">
                <a:latin typeface="Gill Sans MT" pitchFamily="34" charset="0"/>
                <a:cs typeface="GE SS Two Medium" pitchFamily="18" charset="-78"/>
              </a:rPr>
              <a:t>(حسب دراسة تشير إلى أين ومتى تأتي الفكرة الجديدة، بالترتيب الأخير إلى الأول)</a:t>
            </a:r>
          </a:p>
          <a:p>
            <a:r>
              <a:rPr lang="ar-SA" dirty="0">
                <a:latin typeface="Gill Sans MT" pitchFamily="34" charset="0"/>
                <a:cs typeface="GE SS Two Medium" pitchFamily="18" charset="-78"/>
              </a:rPr>
              <a:t>اثناء العمل</a:t>
            </a:r>
          </a:p>
          <a:p>
            <a:r>
              <a:rPr lang="ar-SA" dirty="0">
                <a:latin typeface="Gill Sans MT" pitchFamily="34" charset="0"/>
                <a:cs typeface="GE SS Two Medium" pitchFamily="18" charset="-78"/>
              </a:rPr>
              <a:t>أثناء الاستماع الى خطبة</a:t>
            </a:r>
          </a:p>
          <a:p>
            <a:r>
              <a:rPr lang="ar-SA" dirty="0">
                <a:latin typeface="Gill Sans MT" pitchFamily="34" charset="0"/>
                <a:cs typeface="GE SS Two Medium" pitchFamily="18" charset="-78"/>
              </a:rPr>
              <a:t>المشي ليلا</a:t>
            </a:r>
          </a:p>
          <a:p>
            <a:r>
              <a:rPr lang="ar-SA" dirty="0">
                <a:latin typeface="Gill Sans MT" pitchFamily="34" charset="0"/>
                <a:cs typeface="GE SS Two Medium" pitchFamily="18" charset="-78"/>
              </a:rPr>
              <a:t>أثناء التمارين الرياضية</a:t>
            </a:r>
          </a:p>
          <a:p>
            <a:r>
              <a:rPr lang="ar-SA" dirty="0">
                <a:latin typeface="Gill Sans MT" pitchFamily="34" charset="0"/>
                <a:cs typeface="GE SS Two Medium" pitchFamily="18" charset="-78"/>
              </a:rPr>
              <a:t>أثناء القراءة</a:t>
            </a:r>
          </a:p>
          <a:p>
            <a:r>
              <a:rPr lang="ar-SA" dirty="0">
                <a:latin typeface="Gill Sans MT" pitchFamily="34" charset="0"/>
                <a:cs typeface="GE SS Two Medium" pitchFamily="18" charset="-78"/>
              </a:rPr>
              <a:t>أثناء اجتماع ممل</a:t>
            </a:r>
          </a:p>
          <a:p>
            <a:r>
              <a:rPr lang="ar-SA" dirty="0">
                <a:latin typeface="Gill Sans MT" pitchFamily="34" charset="0"/>
                <a:cs typeface="GE SS Two Medium" pitchFamily="18" charset="-78"/>
              </a:rPr>
              <a:t>قبل او بعد النوم</a:t>
            </a:r>
          </a:p>
          <a:p>
            <a:r>
              <a:rPr lang="ar-SA" dirty="0">
                <a:latin typeface="Gill Sans MT" pitchFamily="34" charset="0"/>
                <a:cs typeface="GE SS Two Medium" pitchFamily="18" charset="-78"/>
              </a:rPr>
              <a:t>أثناء الذهاب الى العمل</a:t>
            </a:r>
          </a:p>
          <a:p>
            <a:r>
              <a:rPr lang="ar-SA" dirty="0">
                <a:latin typeface="Gill Sans MT" pitchFamily="34" charset="0"/>
                <a:cs typeface="GE SS Two Medium" pitchFamily="18" charset="-78"/>
              </a:rPr>
              <a:t>أثناء الاستحمام</a:t>
            </a:r>
          </a:p>
          <a:p>
            <a:r>
              <a:rPr lang="ar-SA" dirty="0">
                <a:latin typeface="Gill Sans MT" pitchFamily="34" charset="0"/>
                <a:cs typeface="GE SS Two Medium" pitchFamily="18" charset="-78"/>
              </a:rPr>
              <a:t>في الحمام</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609778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F485D86-9005-4A7F-A2DA-2BC67D7D83A8}"/>
              </a:ext>
            </a:extLst>
          </p:cNvPr>
          <p:cNvSpPr>
            <a:spLocks noGrp="1"/>
          </p:cNvSpPr>
          <p:nvPr>
            <p:ph type="title"/>
          </p:nvPr>
        </p:nvSpPr>
        <p:spPr/>
        <p:txBody>
          <a:bodyPr/>
          <a:lstStyle/>
          <a:p>
            <a:pPr algn="ctr"/>
            <a:r>
              <a:rPr lang="ar-SA" sz="3200" dirty="0"/>
              <a:t>مخرجات</a:t>
            </a:r>
            <a:r>
              <a:rPr lang="ar-SA" dirty="0">
                <a:solidFill>
                  <a:schemeClr val="tx1"/>
                </a:solidFill>
                <a:latin typeface="Gill Sans MT" pitchFamily="34" charset="0"/>
              </a:rPr>
              <a:t> </a:t>
            </a:r>
            <a:r>
              <a:rPr lang="ar-SA" sz="3200" dirty="0"/>
              <a:t>التعلم</a:t>
            </a:r>
            <a:r>
              <a:rPr lang="ar-SA" dirty="0">
                <a:solidFill>
                  <a:schemeClr val="tx1"/>
                </a:solidFill>
                <a:latin typeface="Gill Sans MT" pitchFamily="34" charset="0"/>
              </a:rPr>
              <a:t> </a:t>
            </a:r>
            <a:endParaRPr lang="ar-SA" dirty="0"/>
          </a:p>
        </p:txBody>
      </p:sp>
      <p:sp>
        <p:nvSpPr>
          <p:cNvPr id="3" name="عنصر نائب للمحتوى 2">
            <a:extLst>
              <a:ext uri="{FF2B5EF4-FFF2-40B4-BE49-F238E27FC236}">
                <a16:creationId xmlns:a16="http://schemas.microsoft.com/office/drawing/2014/main" id="{B907158D-B417-411A-8BFA-3AECC8A7327D}"/>
              </a:ext>
            </a:extLst>
          </p:cNvPr>
          <p:cNvSpPr>
            <a:spLocks noGrp="1"/>
          </p:cNvSpPr>
          <p:nvPr>
            <p:ph idx="1"/>
          </p:nvPr>
        </p:nvSpPr>
        <p:spPr>
          <a:xfrm>
            <a:off x="3291897" y="1876755"/>
            <a:ext cx="8816975" cy="3509963"/>
          </a:xfrm>
        </p:spPr>
        <p:txBody>
          <a:bodyPr>
            <a:normAutofit lnSpcReduction="10000"/>
          </a:bodyPr>
          <a:lstStyle/>
          <a:p>
            <a:pPr algn="justLow" rtl="1">
              <a:buNone/>
            </a:pPr>
            <a:r>
              <a:rPr lang="ar-SA" sz="3200" b="1" u="sng" dirty="0">
                <a:latin typeface="Gill Sans MT" pitchFamily="34" charset="0"/>
                <a:cs typeface="GE SS Two Medium" pitchFamily="18" charset="-78"/>
              </a:rPr>
              <a:t>بنهاية هذه الدورة سيتمكن المتدرب من:</a:t>
            </a:r>
            <a:endParaRPr lang="en-US" sz="3200" b="1" u="sng" dirty="0">
              <a:latin typeface="Gill Sans MT" pitchFamily="34" charset="0"/>
              <a:cs typeface="GE SS Two Medium" pitchFamily="18" charset="-78"/>
            </a:endParaRPr>
          </a:p>
          <a:p>
            <a:pPr algn="justLow" rtl="1">
              <a:buFont typeface="Wingdings" panose="05000000000000000000" pitchFamily="2" charset="2"/>
              <a:buChar char="q"/>
            </a:pPr>
            <a:r>
              <a:rPr lang="ar-SA" sz="2800" dirty="0">
                <a:cs typeface="GE SS Two Medium" pitchFamily="18" charset="-78"/>
              </a:rPr>
              <a:t>فهم أساسيات الابتكار وريادة الأعمال وتطبيقها في الواقع العملي</a:t>
            </a:r>
          </a:p>
          <a:p>
            <a:pPr algn="justLow" rtl="1">
              <a:buFont typeface="Wingdings" panose="05000000000000000000" pitchFamily="2" charset="2"/>
              <a:buChar char="q"/>
            </a:pPr>
            <a:r>
              <a:rPr lang="ar-SA" sz="2800" dirty="0">
                <a:cs typeface="GE SS Two Medium" pitchFamily="18" charset="-78"/>
              </a:rPr>
              <a:t> تنمية المهارات اللازمة لتحليل الفرص وتطوير الأفكار المبتكرة</a:t>
            </a:r>
          </a:p>
          <a:p>
            <a:pPr algn="justLow" rtl="1">
              <a:buFont typeface="Wingdings" panose="05000000000000000000" pitchFamily="2" charset="2"/>
              <a:buChar char="q"/>
            </a:pPr>
            <a:r>
              <a:rPr lang="ar-SA" sz="2800" dirty="0">
                <a:cs typeface="GE SS Two Medium" pitchFamily="18" charset="-78"/>
              </a:rPr>
              <a:t>اكتساب القدرة على تصميم منتجات وخدمات جديدة وتحسينها بناءً على احتياجات العملاء</a:t>
            </a:r>
          </a:p>
          <a:p>
            <a:pPr>
              <a:buFont typeface="Wingdings" panose="05000000000000000000" pitchFamily="2" charset="2"/>
              <a:buChar char="q"/>
            </a:pPr>
            <a:r>
              <a:rPr lang="ar-SA" sz="2800" dirty="0">
                <a:latin typeface="Gill Sans MT" pitchFamily="34" charset="0"/>
                <a:cs typeface="GE SS Two Medium" pitchFamily="18" charset="-78"/>
              </a:rPr>
              <a:t>تعلم إدارة المشروعات الابتكارية وتخطيط الموارد</a:t>
            </a:r>
          </a:p>
          <a:p>
            <a:pPr algn="justLow" rtl="1"/>
            <a:endParaRPr lang="ar-SA" sz="2800" dirty="0">
              <a:cs typeface="GE SS Two Medium" pitchFamily="18" charset="-78"/>
            </a:endParaRPr>
          </a:p>
          <a:p>
            <a:endParaRPr lang="ar-SA" dirty="0"/>
          </a:p>
        </p:txBody>
      </p:sp>
      <p:pic>
        <p:nvPicPr>
          <p:cNvPr id="5" name="Picture 2" descr="C:\Users\user\Downloads\folder-icon.png">
            <a:extLst>
              <a:ext uri="{FF2B5EF4-FFF2-40B4-BE49-F238E27FC236}">
                <a16:creationId xmlns:a16="http://schemas.microsoft.com/office/drawing/2014/main" id="{D1E83AF1-46E7-4A24-8773-F738C3D97819}"/>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005" y="22098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21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519665" y="0"/>
            <a:ext cx="5441429" cy="1009651"/>
          </a:xfrm>
        </p:spPr>
        <p:txBody>
          <a:bodyPr/>
          <a:lstStyle/>
          <a:p>
            <a:pPr algn="ctr"/>
            <a:r>
              <a:rPr lang="ar-SA" sz="3200" dirty="0">
                <a:latin typeface="Gill Sans MT" pitchFamily="34" charset="0"/>
                <a:cs typeface="GE SS Two Medium" pitchFamily="18" charset="-78"/>
              </a:rPr>
              <a:t>9 عادات تضعف الابداع</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2382253" y="1395663"/>
            <a:ext cx="9809747" cy="4637002"/>
          </a:xfrm>
        </p:spPr>
        <p:txBody>
          <a:bodyPr>
            <a:normAutofit/>
          </a:bodyPr>
          <a:lstStyle/>
          <a:p>
            <a:r>
              <a:rPr lang="ar-SA" dirty="0">
                <a:latin typeface="Gill Sans MT" pitchFamily="34" charset="0"/>
                <a:cs typeface="GE SS Two Medium" pitchFamily="18" charset="-78"/>
              </a:rPr>
              <a:t>الأسئلة القليلة</a:t>
            </a:r>
          </a:p>
          <a:p>
            <a:r>
              <a:rPr lang="ar-SA" dirty="0">
                <a:latin typeface="Gill Sans MT" pitchFamily="34" charset="0"/>
                <a:cs typeface="GE SS Two Medium" pitchFamily="18" charset="-78"/>
              </a:rPr>
              <a:t>عدم كتابة الأفكار</a:t>
            </a:r>
          </a:p>
          <a:p>
            <a:r>
              <a:rPr lang="ar-SA" dirty="0">
                <a:latin typeface="Gill Sans MT" pitchFamily="34" charset="0"/>
                <a:cs typeface="GE SS Two Medium" pitchFamily="18" charset="-78"/>
              </a:rPr>
              <a:t>عدم مراجعة الأفكار المكتوبة سابقا</a:t>
            </a:r>
          </a:p>
          <a:p>
            <a:r>
              <a:rPr lang="ar-SA" dirty="0">
                <a:latin typeface="Gill Sans MT" pitchFamily="34" charset="0"/>
                <a:cs typeface="GE SS Two Medium" pitchFamily="18" charset="-78"/>
              </a:rPr>
              <a:t>عدم النقاش والحوار حول الأفكار</a:t>
            </a:r>
          </a:p>
          <a:p>
            <a:r>
              <a:rPr lang="ar-SA" dirty="0">
                <a:latin typeface="Gill Sans MT" pitchFamily="34" charset="0"/>
                <a:cs typeface="GE SS Two Medium" pitchFamily="18" charset="-78"/>
              </a:rPr>
              <a:t>التفكير بطريقة واحدة</a:t>
            </a:r>
          </a:p>
          <a:p>
            <a:r>
              <a:rPr lang="ar-SA" dirty="0">
                <a:latin typeface="Gill Sans MT" pitchFamily="34" charset="0"/>
                <a:cs typeface="GE SS Two Medium" pitchFamily="18" charset="-78"/>
              </a:rPr>
              <a:t>الرضا بالواقع</a:t>
            </a:r>
          </a:p>
          <a:p>
            <a:r>
              <a:rPr lang="ar-SA" dirty="0">
                <a:latin typeface="Gill Sans MT" pitchFamily="34" charset="0"/>
                <a:cs typeface="GE SS Two Medium" pitchFamily="18" charset="-78"/>
              </a:rPr>
              <a:t>عدم ممارسة الابداع والتفكير الابداعي</a:t>
            </a:r>
          </a:p>
          <a:p>
            <a:r>
              <a:rPr lang="ar-SA" dirty="0">
                <a:latin typeface="Gill Sans MT" pitchFamily="34" charset="0"/>
                <a:cs typeface="GE SS Two Medium" pitchFamily="18" charset="-78"/>
              </a:rPr>
              <a:t>اليأس أو الاستسلام بسرعة</a:t>
            </a:r>
          </a:p>
          <a:p>
            <a:r>
              <a:rPr lang="ar-SA" dirty="0">
                <a:latin typeface="Gill Sans MT" pitchFamily="34" charset="0"/>
                <a:cs typeface="GE SS Two Medium" pitchFamily="18" charset="-78"/>
              </a:rPr>
              <a:t>النظر للمبدعين باستغراب</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626190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E5C499C0-F695-2681-5E04-88EB4585CDA3}"/>
              </a:ext>
            </a:extLst>
          </p:cNvPr>
          <p:cNvPicPr>
            <a:picLocks noChangeAspect="1"/>
          </p:cNvPicPr>
          <p:nvPr/>
        </p:nvPicPr>
        <p:blipFill>
          <a:blip r:embed="rId2"/>
          <a:stretch>
            <a:fillRect/>
          </a:stretch>
        </p:blipFill>
        <p:spPr>
          <a:xfrm>
            <a:off x="3080085" y="745956"/>
            <a:ext cx="6521116" cy="5017170"/>
          </a:xfrm>
          <a:prstGeom prst="rect">
            <a:avLst/>
          </a:prstGeom>
        </p:spPr>
      </p:pic>
    </p:spTree>
    <p:extLst>
      <p:ext uri="{BB962C8B-B14F-4D97-AF65-F5344CB8AC3E}">
        <p14:creationId xmlns:p14="http://schemas.microsoft.com/office/powerpoint/2010/main" val="3608898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519665" y="0"/>
            <a:ext cx="5441429" cy="1009651"/>
          </a:xfrm>
        </p:spPr>
        <p:txBody>
          <a:bodyPr/>
          <a:lstStyle/>
          <a:p>
            <a:pPr algn="ctr"/>
            <a:r>
              <a:rPr lang="ar-SA" sz="3200" dirty="0">
                <a:latin typeface="Gill Sans MT" pitchFamily="34" charset="0"/>
                <a:cs typeface="GE SS Two Medium" pitchFamily="18" charset="-78"/>
              </a:rPr>
              <a:t>جمل قاتلة </a:t>
            </a:r>
            <a:r>
              <a:rPr lang="ar-SA" sz="3200" dirty="0" err="1">
                <a:latin typeface="Gill Sans MT" pitchFamily="34" charset="0"/>
                <a:cs typeface="GE SS Two Medium" pitchFamily="18" charset="-78"/>
              </a:rPr>
              <a:t>للابداع</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2382253" y="1395663"/>
            <a:ext cx="9809747" cy="4637002"/>
          </a:xfrm>
        </p:spPr>
        <p:txBody>
          <a:bodyPr>
            <a:normAutofit/>
          </a:bodyPr>
          <a:lstStyle/>
          <a:p>
            <a:r>
              <a:rPr lang="ar-SA" dirty="0">
                <a:latin typeface="Gill Sans MT" pitchFamily="34" charset="0"/>
                <a:cs typeface="GE SS Two Medium" pitchFamily="18" charset="-78"/>
              </a:rPr>
              <a:t>هل تظن نفسك اينشتاين؟</a:t>
            </a:r>
          </a:p>
          <a:p>
            <a:r>
              <a:rPr lang="ar-SA" dirty="0">
                <a:latin typeface="Gill Sans MT" pitchFamily="34" charset="0"/>
                <a:cs typeface="GE SS Two Medium" pitchFamily="18" charset="-78"/>
              </a:rPr>
              <a:t>اقتراحك غير معقول</a:t>
            </a:r>
          </a:p>
          <a:p>
            <a:r>
              <a:rPr lang="ar-SA" dirty="0">
                <a:latin typeface="Gill Sans MT" pitchFamily="34" charset="0"/>
                <a:cs typeface="GE SS Two Medium" pitchFamily="18" charset="-78"/>
              </a:rPr>
              <a:t>المخاطر كبيرة في هذه الفكرة</a:t>
            </a:r>
          </a:p>
          <a:p>
            <a:r>
              <a:rPr lang="ar-SA" dirty="0">
                <a:latin typeface="Gill Sans MT" pitchFamily="34" charset="0"/>
                <a:cs typeface="GE SS Two Medium" pitchFamily="18" charset="-78"/>
              </a:rPr>
              <a:t>الادارة العليا لن توافق</a:t>
            </a:r>
          </a:p>
          <a:p>
            <a:r>
              <a:rPr lang="ar-SA" dirty="0">
                <a:latin typeface="Gill Sans MT" pitchFamily="34" charset="0"/>
                <a:cs typeface="GE SS Two Medium" pitchFamily="18" charset="-78"/>
              </a:rPr>
              <a:t>الوضع الحالي لا يتحمل هذه الفكرة</a:t>
            </a:r>
          </a:p>
          <a:p>
            <a:r>
              <a:rPr lang="ar-SA" dirty="0">
                <a:latin typeface="Gill Sans MT" pitchFamily="34" charset="0"/>
                <a:cs typeface="GE SS Two Medium" pitchFamily="18" charset="-78"/>
              </a:rPr>
              <a:t>أمورنا حسنة بدون هذا الاقتراح</a:t>
            </a:r>
          </a:p>
          <a:p>
            <a:r>
              <a:rPr lang="ar-SA" dirty="0">
                <a:latin typeface="Gill Sans MT" pitchFamily="34" charset="0"/>
                <a:cs typeface="GE SS Two Medium" pitchFamily="18" charset="-78"/>
              </a:rPr>
              <a:t>هذه الفكرة تصلح في الغرب وليس لنا</a:t>
            </a:r>
          </a:p>
          <a:p>
            <a:r>
              <a:rPr lang="ar-SA" dirty="0">
                <a:latin typeface="Gill Sans MT" pitchFamily="34" charset="0"/>
                <a:cs typeface="GE SS Two Medium" pitchFamily="18" charset="-78"/>
              </a:rPr>
              <a:t>جربنا هذه الفكرة من قبل</a:t>
            </a:r>
          </a:p>
          <a:p>
            <a:r>
              <a:rPr lang="ar-SA" dirty="0">
                <a:latin typeface="Gill Sans MT" pitchFamily="34" charset="0"/>
                <a:cs typeface="GE SS Two Medium" pitchFamily="18" charset="-78"/>
              </a:rPr>
              <a:t>لا توجد لدينا الامكانات البشرية والمادية</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3516143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519665" y="0"/>
            <a:ext cx="5441429" cy="1009651"/>
          </a:xfrm>
        </p:spPr>
        <p:txBody>
          <a:bodyPr/>
          <a:lstStyle/>
          <a:p>
            <a:pPr algn="ctr"/>
            <a:r>
              <a:rPr lang="ar-SA" sz="3200" dirty="0">
                <a:latin typeface="Gill Sans MT" pitchFamily="34" charset="0"/>
                <a:cs typeface="GE SS Two Medium" pitchFamily="18" charset="-78"/>
              </a:rPr>
              <a:t>خرافات حول الابداع</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2382253" y="1395663"/>
            <a:ext cx="9809747" cy="4637002"/>
          </a:xfrm>
        </p:spPr>
        <p:txBody>
          <a:bodyPr>
            <a:normAutofit lnSpcReduction="10000"/>
          </a:bodyPr>
          <a:lstStyle/>
          <a:p>
            <a:r>
              <a:rPr lang="ar-SA" dirty="0">
                <a:latin typeface="Gill Sans MT" pitchFamily="34" charset="0"/>
                <a:cs typeface="GE SS Two Medium" pitchFamily="18" charset="-78"/>
              </a:rPr>
              <a:t>الابداع يقوم به الجانب الأيمن من العقل بينما يقوم الجانب الأيسر بالأمور المنطقية (علميا لا يوجد دليل على ذلك)</a:t>
            </a:r>
          </a:p>
          <a:p>
            <a:r>
              <a:rPr lang="ar-SA" dirty="0">
                <a:latin typeface="Gill Sans MT" pitchFamily="34" charset="0"/>
                <a:cs typeface="GE SS Two Medium" pitchFamily="18" charset="-78"/>
              </a:rPr>
              <a:t>الابداع فطري فإما أن يولد معك أو أنك لا تملكه</a:t>
            </a:r>
          </a:p>
          <a:p>
            <a:r>
              <a:rPr lang="ar-SA" dirty="0">
                <a:latin typeface="Gill Sans MT" pitchFamily="34" charset="0"/>
                <a:cs typeface="GE SS Two Medium" pitchFamily="18" charset="-78"/>
              </a:rPr>
              <a:t>الأذكياء فقط هم المبدعون (لا يوجد رابط علمي بينهما)</a:t>
            </a:r>
          </a:p>
          <a:p>
            <a:r>
              <a:rPr lang="ar-SA" dirty="0">
                <a:latin typeface="Gill Sans MT" pitchFamily="34" charset="0"/>
                <a:cs typeface="GE SS Two Medium" pitchFamily="18" charset="-78"/>
              </a:rPr>
              <a:t>المبدعون حساسون وعاطفيون (ليس شرطا)</a:t>
            </a:r>
          </a:p>
          <a:p>
            <a:r>
              <a:rPr lang="ar-SA" dirty="0">
                <a:latin typeface="Gill Sans MT" pitchFamily="34" charset="0"/>
                <a:cs typeface="GE SS Two Medium" pitchFamily="18" charset="-78"/>
              </a:rPr>
              <a:t>الابداع يتناقص مع العمر (اذا لم تستعمله فسيتناقص وان استعملته فسيزداد)</a:t>
            </a:r>
          </a:p>
          <a:p>
            <a:r>
              <a:rPr lang="ar-SA" dirty="0">
                <a:latin typeface="Gill Sans MT" pitchFamily="34" charset="0"/>
                <a:cs typeface="GE SS Two Medium" pitchFamily="18" charset="-78"/>
              </a:rPr>
              <a:t>المبدع مبدع دائما (قد تأتي فترات على المبدع يتوقف فيها الابداع)</a:t>
            </a:r>
          </a:p>
          <a:p>
            <a:r>
              <a:rPr lang="ar-SA" dirty="0">
                <a:latin typeface="Gill Sans MT" pitchFamily="34" charset="0"/>
                <a:cs typeface="GE SS Two Medium" pitchFamily="18" charset="-78"/>
              </a:rPr>
              <a:t>المبدع مبدع في كل المجالات (لا يوجد من هو مبدع في كل المجالات)</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599927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قائمة الأعذار عن الدخول في المشاريع الريادية</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6650182" y="1912381"/>
            <a:ext cx="5541818" cy="4120284"/>
          </a:xfrm>
        </p:spPr>
        <p:txBody>
          <a:bodyPr>
            <a:normAutofit/>
          </a:bodyPr>
          <a:lstStyle/>
          <a:p>
            <a:r>
              <a:rPr lang="ar-SA" dirty="0">
                <a:latin typeface="Gill Sans MT" pitchFamily="34" charset="0"/>
                <a:cs typeface="GE SS Two Medium" pitchFamily="18" charset="-78"/>
              </a:rPr>
              <a:t>لا أعرف ماذا أريد</a:t>
            </a:r>
          </a:p>
          <a:p>
            <a:r>
              <a:rPr lang="ar-SA" dirty="0">
                <a:latin typeface="Gill Sans MT" pitchFamily="34" charset="0"/>
                <a:cs typeface="GE SS Two Medium" pitchFamily="18" charset="-78"/>
              </a:rPr>
              <a:t>أخشى المخاطرة</a:t>
            </a:r>
          </a:p>
          <a:p>
            <a:r>
              <a:rPr lang="ar-SA" dirty="0">
                <a:latin typeface="Gill Sans MT" pitchFamily="34" charset="0"/>
                <a:cs typeface="GE SS Two Medium" pitchFamily="18" charset="-78"/>
              </a:rPr>
              <a:t>عدم توفر الوقت</a:t>
            </a:r>
          </a:p>
          <a:p>
            <a:r>
              <a:rPr lang="ar-SA" dirty="0">
                <a:latin typeface="Gill Sans MT" pitchFamily="34" charset="0"/>
                <a:cs typeface="GE SS Two Medium" pitchFamily="18" charset="-78"/>
              </a:rPr>
              <a:t>عدم توفر المال</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pic>
        <p:nvPicPr>
          <p:cNvPr id="4" name="صورة 3">
            <a:extLst>
              <a:ext uri="{FF2B5EF4-FFF2-40B4-BE49-F238E27FC236}">
                <a16:creationId xmlns:a16="http://schemas.microsoft.com/office/drawing/2014/main" id="{34E1E5BC-92C8-9F8D-E989-FF6D18531454}"/>
              </a:ext>
            </a:extLst>
          </p:cNvPr>
          <p:cNvPicPr>
            <a:picLocks noChangeAspect="1"/>
          </p:cNvPicPr>
          <p:nvPr/>
        </p:nvPicPr>
        <p:blipFill>
          <a:blip r:embed="rId2"/>
          <a:stretch>
            <a:fillRect/>
          </a:stretch>
        </p:blipFill>
        <p:spPr>
          <a:xfrm>
            <a:off x="-113196" y="1358931"/>
            <a:ext cx="6029467" cy="5499069"/>
          </a:xfrm>
          <a:prstGeom prst="rect">
            <a:avLst/>
          </a:prstGeom>
        </p:spPr>
      </p:pic>
    </p:spTree>
    <p:extLst>
      <p:ext uri="{BB962C8B-B14F-4D97-AF65-F5344CB8AC3E}">
        <p14:creationId xmlns:p14="http://schemas.microsoft.com/office/powerpoint/2010/main" val="323497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5842660" y="2613025"/>
            <a:ext cx="6222669" cy="3509963"/>
          </a:xfrm>
        </p:spPr>
        <p:txBody>
          <a:bodyPr/>
          <a:lstStyle/>
          <a:p>
            <a:r>
              <a:rPr lang="ar-SA" sz="2800" dirty="0">
                <a:latin typeface="Gill Sans MT" pitchFamily="34" charset="0"/>
                <a:cs typeface="GE SS Two Medium" pitchFamily="18" charset="-78"/>
              </a:rPr>
              <a:t>ما هي النصائح التي تنصحها لمن يتحجج بهذه الأعذار؟</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1212528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لا أعرف ماذ</a:t>
            </a:r>
            <a:r>
              <a:rPr lang="ar-SA" dirty="0">
                <a:latin typeface="Gill Sans MT" pitchFamily="34" charset="0"/>
                <a:cs typeface="GE SS Two Medium" pitchFamily="18" charset="-78"/>
              </a:rPr>
              <a:t>ا أريد؟</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228600" y="1912381"/>
            <a:ext cx="11963400" cy="4120284"/>
          </a:xfrm>
        </p:spPr>
        <p:txBody>
          <a:bodyPr>
            <a:normAutofit/>
          </a:bodyPr>
          <a:lstStyle/>
          <a:p>
            <a:r>
              <a:rPr lang="ar-SA" dirty="0">
                <a:latin typeface="Gill Sans MT" pitchFamily="34" charset="0"/>
                <a:cs typeface="GE SS Two Medium" pitchFamily="18" charset="-78"/>
              </a:rPr>
              <a:t>راقب نفسك لمعرفة ما هي الأمور التي اذا عملتها سوف تستمتع بها وسيمر الوقت بسرعة دون أن تشعر فهي إشارة لمواهبك ورغباتك</a:t>
            </a:r>
          </a:p>
          <a:p>
            <a:r>
              <a:rPr lang="ar-SA" dirty="0">
                <a:latin typeface="Gill Sans MT" pitchFamily="34" charset="0"/>
                <a:cs typeface="GE SS Two Medium" pitchFamily="18" charset="-78"/>
              </a:rPr>
              <a:t>يمكنك القيام بمشروع مشترك بالمشاركة مع بعض المقربين اليك وسوف تصلوا بحوار جماعي الى المشروع المناسب</a:t>
            </a:r>
          </a:p>
          <a:p>
            <a:r>
              <a:rPr lang="ar-SA" dirty="0">
                <a:latin typeface="Gill Sans MT" pitchFamily="34" charset="0"/>
                <a:cs typeface="GE SS Two Medium" pitchFamily="18" charset="-78"/>
              </a:rPr>
              <a:t>خذ دورة أو اقرأ كتاباً حول المشاريع الصغيرة وركز على موضوع (اختيار الفكرة)</a:t>
            </a:r>
          </a:p>
          <a:p>
            <a:endParaRPr lang="ar-SA" dirty="0">
              <a:latin typeface="Gill Sans MT" pitchFamily="34" charset="0"/>
              <a:cs typeface="GE SS Two Medium" pitchFamily="18" charset="-78"/>
            </a:endParaRP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3339446101"/>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منهجية بناء المبادرة</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2613025"/>
            <a:ext cx="8595302" cy="3509963"/>
          </a:xfrm>
        </p:spPr>
        <p:txBody>
          <a:bodyPr>
            <a:normAutofit/>
          </a:bodyPr>
          <a:lstStyle/>
          <a:p>
            <a:pPr algn="justLow" rtl="1">
              <a:lnSpc>
                <a:spcPct val="150000"/>
              </a:lnSpc>
              <a:buFont typeface="Wingdings" panose="05000000000000000000" pitchFamily="2" charset="2"/>
              <a:buChar char="q"/>
            </a:pPr>
            <a:r>
              <a:rPr lang="ar-SA" sz="2800" dirty="0">
                <a:latin typeface="Gill Sans MT" pitchFamily="34" charset="0"/>
                <a:cs typeface="GE SS Two Medium" pitchFamily="18" charset="-78"/>
              </a:rPr>
              <a:t>رؤية المملكة 2030</a:t>
            </a:r>
          </a:p>
          <a:p>
            <a:pPr algn="justLow" rtl="1">
              <a:lnSpc>
                <a:spcPct val="150000"/>
              </a:lnSpc>
              <a:buFont typeface="Wingdings" panose="05000000000000000000" pitchFamily="2" charset="2"/>
              <a:buChar char="q"/>
            </a:pPr>
            <a:r>
              <a:rPr lang="ar-SA" dirty="0">
                <a:latin typeface="Gill Sans MT" pitchFamily="34" charset="0"/>
                <a:cs typeface="GE SS Two Medium" pitchFamily="18" charset="-78"/>
              </a:rPr>
              <a:t>الأهداف الاستراتيجية للمنظمة</a:t>
            </a:r>
            <a:endParaRPr lang="ar-SA" sz="2800" dirty="0">
              <a:latin typeface="Gill Sans MT" pitchFamily="34" charset="0"/>
              <a:cs typeface="GE SS Two Medium" pitchFamily="18" charset="-78"/>
            </a:endParaRPr>
          </a:p>
          <a:p>
            <a:pPr algn="justLow" rtl="1">
              <a:lnSpc>
                <a:spcPct val="150000"/>
              </a:lnSpc>
              <a:buFont typeface="Wingdings" panose="05000000000000000000" pitchFamily="2" charset="2"/>
              <a:buChar char="q"/>
            </a:pPr>
            <a:r>
              <a:rPr lang="ar-SA" sz="2800" dirty="0">
                <a:latin typeface="Gill Sans MT" pitchFamily="34" charset="0"/>
                <a:cs typeface="GE SS Two Medium" pitchFamily="18" charset="-78"/>
              </a:rPr>
              <a:t>منهجية التفكير التصميمي</a:t>
            </a:r>
          </a:p>
          <a:p>
            <a:pPr algn="justLow" rtl="1">
              <a:lnSpc>
                <a:spcPct val="150000"/>
              </a:lnSpc>
              <a:buFont typeface="Wingdings" panose="05000000000000000000" pitchFamily="2" charset="2"/>
              <a:buChar char="q"/>
            </a:pPr>
            <a:r>
              <a:rPr lang="ar-SA" dirty="0">
                <a:latin typeface="Gill Sans MT" pitchFamily="34" charset="0"/>
                <a:cs typeface="GE SS Two Medium" pitchFamily="18" charset="-78"/>
              </a:rPr>
              <a:t>منهجية مخطط نموذج العمل</a:t>
            </a:r>
            <a:endParaRPr lang="ar-SA" sz="2800" dirty="0">
              <a:latin typeface="Gill Sans MT" pitchFamily="34" charset="0"/>
              <a:cs typeface="GE SS Two Medium" pitchFamily="18" charset="-78"/>
            </a:endParaRPr>
          </a:p>
          <a:p>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82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أخشى المخاطرة</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385011" y="1912381"/>
            <a:ext cx="11806989" cy="4120284"/>
          </a:xfrm>
        </p:spPr>
        <p:txBody>
          <a:bodyPr>
            <a:normAutofit/>
          </a:bodyPr>
          <a:lstStyle/>
          <a:p>
            <a:r>
              <a:rPr lang="ar-SA" dirty="0">
                <a:latin typeface="Gill Sans MT" pitchFamily="34" charset="0"/>
                <a:cs typeface="GE SS Two Medium" pitchFamily="18" charset="-78"/>
              </a:rPr>
              <a:t>طبيعي أن تخشى المخاطرة فهذا تخوف جيد يمنعك من التهور والدخول في مشاريع فاشلة</a:t>
            </a:r>
          </a:p>
          <a:p>
            <a:r>
              <a:rPr lang="ar-SA" dirty="0">
                <a:latin typeface="Gill Sans MT" pitchFamily="34" charset="0"/>
                <a:cs typeface="GE SS Two Medium" pitchFamily="18" charset="-78"/>
              </a:rPr>
              <a:t>تعلم دراسة الجدوى المالية ستساعدك على تخفيف المخاطرة</a:t>
            </a:r>
          </a:p>
          <a:p>
            <a:r>
              <a:rPr lang="ar-SA" dirty="0">
                <a:latin typeface="Gill Sans MT" pitchFamily="34" charset="0"/>
                <a:cs typeface="GE SS Two Medium" pitchFamily="18" charset="-78"/>
              </a:rPr>
              <a:t>الله تعالى هو الرزاق سواء بقيت في الوظيفة أو انتقلت الى العمل الحر فالتوكل الصحيح على الله عز وجل سيقلل المخاطرة عليك</a:t>
            </a:r>
          </a:p>
          <a:p>
            <a:endParaRPr lang="ar-SA" dirty="0">
              <a:latin typeface="Gill Sans MT" pitchFamily="34" charset="0"/>
              <a:cs typeface="GE SS Two Medium" pitchFamily="18" charset="-78"/>
            </a:endParaRP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2690375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عدم توفر الوقت</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216568" y="1912381"/>
            <a:ext cx="11975432" cy="4120284"/>
          </a:xfrm>
        </p:spPr>
        <p:txBody>
          <a:bodyPr>
            <a:normAutofit/>
          </a:bodyPr>
          <a:lstStyle/>
          <a:p>
            <a:r>
              <a:rPr lang="ar-SA" dirty="0">
                <a:latin typeface="Gill Sans MT" pitchFamily="34" charset="0"/>
                <a:cs typeface="GE SS Two Medium" pitchFamily="18" charset="-78"/>
              </a:rPr>
              <a:t>تخصيص ساعة واحدة في اليوم أو 5 ساعات أسبوعياً )لمدة 3 سنوات) لتأسيس مشروعك</a:t>
            </a:r>
          </a:p>
          <a:p>
            <a:r>
              <a:rPr lang="ar-SA" dirty="0">
                <a:latin typeface="Gill Sans MT" pitchFamily="34" charset="0"/>
                <a:cs typeface="GE SS Two Medium" pitchFamily="18" charset="-78"/>
              </a:rPr>
              <a:t>تعلم التخطيط الشخصي فسيعلمك كيف توفر أوقاتك</a:t>
            </a:r>
          </a:p>
          <a:p>
            <a:r>
              <a:rPr lang="ar-SA" dirty="0">
                <a:latin typeface="Gill Sans MT" pitchFamily="34" charset="0"/>
                <a:cs typeface="GE SS Two Medium" pitchFamily="18" charset="-78"/>
              </a:rPr>
              <a:t>التفويض أي تحويل الأعمال الى من حولك حتى لو أدرها بجودة أقل منك (اقبل 80%)</a:t>
            </a:r>
          </a:p>
          <a:p>
            <a:endParaRPr lang="ar-SA" dirty="0">
              <a:latin typeface="Gill Sans MT" pitchFamily="34" charset="0"/>
              <a:cs typeface="GE SS Two Medium" pitchFamily="18" charset="-78"/>
            </a:endParaRP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2454299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عدم توفر المال</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312821" y="1912381"/>
            <a:ext cx="11879179" cy="4120284"/>
          </a:xfrm>
        </p:spPr>
        <p:txBody>
          <a:bodyPr>
            <a:normAutofit/>
          </a:bodyPr>
          <a:lstStyle/>
          <a:p>
            <a:r>
              <a:rPr lang="ar-SA" dirty="0">
                <a:latin typeface="Gill Sans MT" pitchFamily="34" charset="0"/>
                <a:cs typeface="GE SS Two Medium" pitchFamily="18" charset="-78"/>
              </a:rPr>
              <a:t>في الغالب لن تحتاج أكثر من 20% من رأس المال (يمكن تدبيرها بقرض من قروض بنك التنمية أو من أموالك الخاصة أو أحد المعارف)</a:t>
            </a:r>
          </a:p>
          <a:p>
            <a:r>
              <a:rPr lang="ar-SA" dirty="0">
                <a:latin typeface="Gill Sans MT" pitchFamily="34" charset="0"/>
                <a:cs typeface="GE SS Two Medium" pitchFamily="18" charset="-78"/>
              </a:rPr>
              <a:t>تعلم طرق تصغير رأس المال بطرق فعالة تجدها في الدورات المتخصصة والكتب المتميزة</a:t>
            </a:r>
          </a:p>
          <a:p>
            <a:r>
              <a:rPr lang="ar-SA" dirty="0">
                <a:latin typeface="Gill Sans MT" pitchFamily="34" charset="0"/>
                <a:cs typeface="GE SS Two Medium" pitchFamily="18" charset="-78"/>
              </a:rPr>
              <a:t>تعلم قواعد الاقتراض بطرق علمية</a:t>
            </a:r>
          </a:p>
          <a:p>
            <a:endParaRPr lang="ar-SA" dirty="0">
              <a:latin typeface="Gill Sans MT" pitchFamily="34" charset="0"/>
              <a:cs typeface="GE SS Two Medium" pitchFamily="18" charset="-78"/>
            </a:endParaRP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3802153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F485D86-9005-4A7F-A2DA-2BC67D7D83A8}"/>
              </a:ext>
            </a:extLst>
          </p:cNvPr>
          <p:cNvSpPr>
            <a:spLocks noGrp="1"/>
          </p:cNvSpPr>
          <p:nvPr>
            <p:ph type="title"/>
          </p:nvPr>
        </p:nvSpPr>
        <p:spPr/>
        <p:txBody>
          <a:bodyPr/>
          <a:lstStyle/>
          <a:p>
            <a:pPr algn="ctr"/>
            <a:r>
              <a:rPr lang="ar-SA" sz="3200" dirty="0"/>
              <a:t>مخرجات</a:t>
            </a:r>
            <a:r>
              <a:rPr lang="ar-SA" dirty="0">
                <a:solidFill>
                  <a:schemeClr val="tx1"/>
                </a:solidFill>
                <a:latin typeface="Gill Sans MT" pitchFamily="34" charset="0"/>
              </a:rPr>
              <a:t> </a:t>
            </a:r>
            <a:r>
              <a:rPr lang="ar-SA" dirty="0"/>
              <a:t>التعلم (تابع)</a:t>
            </a:r>
          </a:p>
        </p:txBody>
      </p:sp>
      <p:sp>
        <p:nvSpPr>
          <p:cNvPr id="3" name="عنصر نائب للمحتوى 2">
            <a:extLst>
              <a:ext uri="{FF2B5EF4-FFF2-40B4-BE49-F238E27FC236}">
                <a16:creationId xmlns:a16="http://schemas.microsoft.com/office/drawing/2014/main" id="{B907158D-B417-411A-8BFA-3AECC8A7327D}"/>
              </a:ext>
            </a:extLst>
          </p:cNvPr>
          <p:cNvSpPr>
            <a:spLocks noGrp="1"/>
          </p:cNvSpPr>
          <p:nvPr>
            <p:ph idx="1"/>
          </p:nvPr>
        </p:nvSpPr>
        <p:spPr>
          <a:xfrm>
            <a:off x="3291897" y="1876755"/>
            <a:ext cx="8816975" cy="3509963"/>
          </a:xfrm>
        </p:spPr>
        <p:txBody>
          <a:bodyPr>
            <a:normAutofit/>
          </a:bodyPr>
          <a:lstStyle/>
          <a:p>
            <a:pPr algn="justLow" rtl="1">
              <a:buNone/>
            </a:pPr>
            <a:r>
              <a:rPr lang="ar-SA" sz="3200" b="1" u="sng" dirty="0">
                <a:latin typeface="Gill Sans MT" pitchFamily="34" charset="0"/>
                <a:cs typeface="GE SS Two Medium" pitchFamily="18" charset="-78"/>
              </a:rPr>
              <a:t>بنهاية هذه الدورة سيتمكن المتدرب من:</a:t>
            </a:r>
            <a:endParaRPr lang="en-US" sz="3200" b="1" u="sng" dirty="0">
              <a:latin typeface="Gill Sans MT" pitchFamily="34" charset="0"/>
              <a:cs typeface="GE SS Two Medium" pitchFamily="18" charset="-78"/>
            </a:endParaRPr>
          </a:p>
          <a:p>
            <a:pPr algn="justLow" rtl="1">
              <a:buFont typeface="Wingdings" panose="05000000000000000000" pitchFamily="2" charset="2"/>
              <a:buChar char="q"/>
            </a:pPr>
            <a:r>
              <a:rPr lang="ar-SA" sz="2800" dirty="0">
                <a:cs typeface="GE SS Two Medium" pitchFamily="18" charset="-78"/>
              </a:rPr>
              <a:t>اكتشاف استراتيجيات التسويق والتوزيع المناسبة لنجاح المشروع</a:t>
            </a:r>
          </a:p>
          <a:p>
            <a:pPr algn="justLow" rtl="1">
              <a:buFont typeface="Wingdings" panose="05000000000000000000" pitchFamily="2" charset="2"/>
              <a:buChar char="q"/>
            </a:pPr>
            <a:r>
              <a:rPr lang="ar-SA" sz="2800" dirty="0">
                <a:cs typeface="GE SS Two Medium" pitchFamily="18" charset="-78"/>
              </a:rPr>
              <a:t> فهم خيارات التمويل المتاحة وإدارة المال بشكل فعال</a:t>
            </a:r>
          </a:p>
          <a:p>
            <a:pPr algn="justLow" rtl="1">
              <a:buFont typeface="Wingdings" panose="05000000000000000000" pitchFamily="2" charset="2"/>
              <a:buChar char="q"/>
            </a:pPr>
            <a:r>
              <a:rPr lang="ar-SA" sz="2800" dirty="0">
                <a:cs typeface="GE SS Two Medium" pitchFamily="18" charset="-78"/>
              </a:rPr>
              <a:t>تعزيز قدرة المشاركين على التوسع وتحقيق النمو المستدام في مشاريعهم</a:t>
            </a:r>
          </a:p>
          <a:p>
            <a:pPr marL="0" indent="0" algn="justLow" rtl="1">
              <a:buNone/>
            </a:pPr>
            <a:endParaRPr lang="ar-SA" sz="2800" dirty="0">
              <a:cs typeface="GE SS Two Medium" pitchFamily="18" charset="-78"/>
            </a:endParaRPr>
          </a:p>
          <a:p>
            <a:endParaRPr lang="ar-SA" dirty="0"/>
          </a:p>
        </p:txBody>
      </p:sp>
      <p:pic>
        <p:nvPicPr>
          <p:cNvPr id="5" name="Picture 2" descr="C:\Users\user\Downloads\folder-icon.png">
            <a:extLst>
              <a:ext uri="{FF2B5EF4-FFF2-40B4-BE49-F238E27FC236}">
                <a16:creationId xmlns:a16="http://schemas.microsoft.com/office/drawing/2014/main" id="{D1E83AF1-46E7-4A24-8773-F738C3D97819}"/>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005" y="22098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25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F1F8C2A-BD9B-40BA-956D-6E808CE86848}"/>
              </a:ext>
            </a:extLst>
          </p:cNvPr>
          <p:cNvSpPr>
            <a:spLocks noGrp="1"/>
          </p:cNvSpPr>
          <p:nvPr>
            <p:ph idx="1"/>
          </p:nvPr>
        </p:nvSpPr>
        <p:spPr>
          <a:xfrm>
            <a:off x="4488872" y="3664060"/>
            <a:ext cx="6948055" cy="706060"/>
          </a:xfrm>
        </p:spPr>
        <p:txBody>
          <a:bodyPr/>
          <a:lstStyle/>
          <a:p>
            <a:r>
              <a:rPr lang="ar-SA" dirty="0"/>
              <a:t>تحليل الفرص</a:t>
            </a:r>
          </a:p>
        </p:txBody>
      </p:sp>
      <p:pic>
        <p:nvPicPr>
          <p:cNvPr id="6" name="صورة 5">
            <a:extLst>
              <a:ext uri="{FF2B5EF4-FFF2-40B4-BE49-F238E27FC236}">
                <a16:creationId xmlns:a16="http://schemas.microsoft.com/office/drawing/2014/main" id="{D5CF8AE8-FFE5-42CF-950F-4D48C4EB673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863" y="2512177"/>
            <a:ext cx="3411940" cy="3200400"/>
          </a:xfrm>
          <a:prstGeom prst="rect">
            <a:avLst/>
          </a:prstGeom>
        </p:spPr>
      </p:pic>
      <p:sp>
        <p:nvSpPr>
          <p:cNvPr id="9" name="مربع نص 8">
            <a:extLst>
              <a:ext uri="{FF2B5EF4-FFF2-40B4-BE49-F238E27FC236}">
                <a16:creationId xmlns:a16="http://schemas.microsoft.com/office/drawing/2014/main" id="{B632215E-9594-4582-8D0E-14D1728584B9}"/>
              </a:ext>
            </a:extLst>
          </p:cNvPr>
          <p:cNvSpPr txBox="1"/>
          <p:nvPr/>
        </p:nvSpPr>
        <p:spPr>
          <a:xfrm>
            <a:off x="4067803" y="776091"/>
            <a:ext cx="6097978" cy="523220"/>
          </a:xfrm>
          <a:prstGeom prst="rect">
            <a:avLst/>
          </a:prstGeom>
          <a:noFill/>
        </p:spPr>
        <p:txBody>
          <a:bodyPr wrap="square">
            <a:spAutoFit/>
          </a:bodyPr>
          <a:lstStyle/>
          <a:p>
            <a:pPr algn="ctr"/>
            <a:r>
              <a:rPr lang="ar-SA" sz="2800" dirty="0">
                <a:solidFill>
                  <a:schemeClr val="bg1"/>
                </a:solidFill>
                <a:latin typeface="TS Safaa" panose="00000500000000000000" pitchFamily="50" charset="-78"/>
                <a:cs typeface="TS Safaa" panose="00000500000000000000" pitchFamily="50" charset="-78"/>
              </a:rPr>
              <a:t>المحور الثاني</a:t>
            </a:r>
          </a:p>
        </p:txBody>
      </p:sp>
    </p:spTree>
    <p:extLst>
      <p:ext uri="{BB962C8B-B14F-4D97-AF65-F5344CB8AC3E}">
        <p14:creationId xmlns:p14="http://schemas.microsoft.com/office/powerpoint/2010/main" val="78433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تحليل السوق والفرص والمنافسين</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fontScale="92500" lnSpcReduction="20000"/>
          </a:bodyPr>
          <a:lstStyle/>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من المهم جداً قبل بداية أي مشروع القيام بتحليل السوق وتحديد المنافسين وتحديد الفجوات</a:t>
            </a:r>
          </a:p>
          <a:p>
            <a:r>
              <a:rPr lang="ar-SA" dirty="0">
                <a:latin typeface="Gill Sans MT" pitchFamily="34" charset="0"/>
                <a:cs typeface="GE SS Two Medium" pitchFamily="18" charset="-78"/>
              </a:rPr>
              <a:t>وفي تحليل المنافسين فمن المهم جمع معلومات عن وتحليل التالي:</a:t>
            </a:r>
          </a:p>
          <a:p>
            <a:pPr>
              <a:buFont typeface="Wingdings" panose="05000000000000000000" pitchFamily="2" charset="2"/>
              <a:buChar char="ü"/>
            </a:pPr>
            <a:r>
              <a:rPr lang="ar-SA" dirty="0">
                <a:latin typeface="Gill Sans MT" pitchFamily="34" charset="0"/>
                <a:cs typeface="GE SS Two Medium" pitchFamily="18" charset="-78"/>
              </a:rPr>
              <a:t>اسم المنافس</a:t>
            </a:r>
          </a:p>
          <a:p>
            <a:pPr>
              <a:buFont typeface="Wingdings" panose="05000000000000000000" pitchFamily="2" charset="2"/>
              <a:buChar char="ü"/>
            </a:pPr>
            <a:r>
              <a:rPr lang="ar-SA" dirty="0">
                <a:latin typeface="Gill Sans MT" pitchFamily="34" charset="0"/>
                <a:cs typeface="GE SS Two Medium" pitchFamily="18" charset="-78"/>
              </a:rPr>
              <a:t>موقعه الالكتروني</a:t>
            </a:r>
          </a:p>
          <a:p>
            <a:pPr>
              <a:buFont typeface="Wingdings" panose="05000000000000000000" pitchFamily="2" charset="2"/>
              <a:buChar char="ü"/>
            </a:pPr>
            <a:r>
              <a:rPr lang="ar-SA" dirty="0">
                <a:latin typeface="Gill Sans MT" pitchFamily="34" charset="0"/>
                <a:cs typeface="GE SS Two Medium" pitchFamily="18" charset="-78"/>
              </a:rPr>
              <a:t>موقعه الفعلي</a:t>
            </a:r>
          </a:p>
          <a:p>
            <a:pPr>
              <a:buFont typeface="Wingdings" panose="05000000000000000000" pitchFamily="2" charset="2"/>
              <a:buChar char="ü"/>
            </a:pPr>
            <a:r>
              <a:rPr lang="ar-SA" dirty="0">
                <a:latin typeface="Gill Sans MT" pitchFamily="34" charset="0"/>
                <a:cs typeface="GE SS Two Medium" pitchFamily="18" charset="-78"/>
              </a:rPr>
              <a:t>أهم ما يبيع</a:t>
            </a:r>
          </a:p>
          <a:p>
            <a:pPr>
              <a:buFont typeface="Wingdings" panose="05000000000000000000" pitchFamily="2" charset="2"/>
              <a:buChar char="ü"/>
            </a:pPr>
            <a:r>
              <a:rPr lang="ar-SA" dirty="0">
                <a:latin typeface="Gill Sans MT" pitchFamily="34" charset="0"/>
                <a:cs typeface="GE SS Two Medium" pitchFamily="18" charset="-78"/>
              </a:rPr>
              <a:t>أهم ما يتميز به</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4275950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التحليل السداسي</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PESTLE</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1323474" y="1912381"/>
            <a:ext cx="10868526" cy="4120284"/>
          </a:xfrm>
        </p:spPr>
        <p:txBody>
          <a:bodyPr>
            <a:normAutofit/>
          </a:bodyPr>
          <a:lstStyle/>
          <a:p>
            <a:r>
              <a:rPr lang="ar-SA" dirty="0">
                <a:latin typeface="Gill Sans MT" pitchFamily="34" charset="0"/>
                <a:cs typeface="GE SS Two Medium" pitchFamily="18" charset="-78"/>
              </a:rPr>
              <a:t>تحليل </a:t>
            </a:r>
            <a:r>
              <a:rPr lang="ar-SA" dirty="0" err="1">
                <a:latin typeface="Gill Sans MT" pitchFamily="34" charset="0"/>
                <a:cs typeface="GE SS Two Medium" pitchFamily="18" charset="-78"/>
              </a:rPr>
              <a:t>بيستل</a:t>
            </a:r>
            <a:r>
              <a:rPr lang="ar-SA" dirty="0">
                <a:latin typeface="Gill Sans MT" pitchFamily="34" charset="0"/>
                <a:cs typeface="GE SS Two Medium" pitchFamily="18" charset="-78"/>
              </a:rPr>
              <a:t> عبارة عن أداة عمل تتيح للمؤسسات امكانية الكشف عن العناصر والعوامل الخارجية التي تؤثر على الأعمال على المدى البعيد، مع توضيح كيفية عمل هذه العناصر</a:t>
            </a:r>
          </a:p>
          <a:p>
            <a:r>
              <a:rPr lang="ar-SA" dirty="0">
                <a:latin typeface="Gill Sans MT" pitchFamily="34" charset="0"/>
                <a:cs typeface="GE SS Two Medium" pitchFamily="18" charset="-78"/>
              </a:rPr>
              <a:t>ومن إيجابيات هذا التحليل:</a:t>
            </a:r>
          </a:p>
          <a:p>
            <a:pPr>
              <a:buFont typeface="Wingdings" panose="05000000000000000000" pitchFamily="2" charset="2"/>
              <a:buChar char="ü"/>
            </a:pPr>
            <a:r>
              <a:rPr lang="ar-SA" dirty="0">
                <a:latin typeface="Gill Sans MT" pitchFamily="34" charset="0"/>
                <a:cs typeface="GE SS Two Medium" pitchFamily="18" charset="-78"/>
              </a:rPr>
              <a:t>التنبؤ المسبق والتحذير من التهديدات المحتمل حدوثها وكذلك الفرص المحتملة.</a:t>
            </a:r>
          </a:p>
          <a:p>
            <a:pPr>
              <a:buFont typeface="Wingdings" panose="05000000000000000000" pitchFamily="2" charset="2"/>
              <a:buChar char="ü"/>
            </a:pPr>
            <a:r>
              <a:rPr lang="ar-SA" dirty="0">
                <a:latin typeface="Gill Sans MT" pitchFamily="34" charset="0"/>
                <a:cs typeface="GE SS Two Medium" pitchFamily="18" charset="-78"/>
              </a:rPr>
              <a:t>يحث الشركات على إعطاء نظرة كلية للبيئة الخارجية التي تعمل بها.</a:t>
            </a:r>
          </a:p>
          <a:p>
            <a:pPr>
              <a:buFont typeface="Wingdings" panose="05000000000000000000" pitchFamily="2" charset="2"/>
              <a:buChar char="ü"/>
            </a:pPr>
            <a:r>
              <a:rPr lang="ar-SA" dirty="0">
                <a:latin typeface="Gill Sans MT" pitchFamily="34" charset="0"/>
                <a:cs typeface="GE SS Two Medium" pitchFamily="18" charset="-78"/>
              </a:rPr>
              <a:t>يساعد المؤسسات على فهم الاتجاهات الجديدة.</a:t>
            </a: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4121471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التحليل السداسي</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PESTLE</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a:bodyPr>
          <a:lstStyle/>
          <a:p>
            <a:r>
              <a:rPr lang="ar-SA" dirty="0">
                <a:latin typeface="Gill Sans MT" pitchFamily="34" charset="0"/>
                <a:cs typeface="GE SS Two Medium" pitchFamily="18" charset="-78"/>
              </a:rPr>
              <a:t>العوامل السياسية</a:t>
            </a:r>
          </a:p>
          <a:p>
            <a:r>
              <a:rPr lang="ar-SA" dirty="0">
                <a:latin typeface="Gill Sans MT" pitchFamily="34" charset="0"/>
                <a:cs typeface="GE SS Two Medium" pitchFamily="18" charset="-78"/>
              </a:rPr>
              <a:t>العوامل الاقتصادية</a:t>
            </a:r>
          </a:p>
          <a:p>
            <a:r>
              <a:rPr lang="ar-SA" dirty="0">
                <a:latin typeface="Gill Sans MT" pitchFamily="34" charset="0"/>
                <a:cs typeface="GE SS Two Medium" pitchFamily="18" charset="-78"/>
              </a:rPr>
              <a:t>العوامل الثقافية الاجتماعية</a:t>
            </a:r>
          </a:p>
          <a:p>
            <a:r>
              <a:rPr lang="ar-SA" dirty="0">
                <a:latin typeface="Gill Sans MT" pitchFamily="34" charset="0"/>
                <a:cs typeface="GE SS Two Medium" pitchFamily="18" charset="-78"/>
              </a:rPr>
              <a:t>العوامل التقنية</a:t>
            </a:r>
          </a:p>
          <a:p>
            <a:r>
              <a:rPr lang="ar-SA" dirty="0">
                <a:latin typeface="Gill Sans MT" pitchFamily="34" charset="0"/>
                <a:cs typeface="GE SS Two Medium" pitchFamily="18" charset="-78"/>
              </a:rPr>
              <a:t>العوامل القانونية</a:t>
            </a:r>
          </a:p>
          <a:p>
            <a:r>
              <a:rPr lang="ar-SA" dirty="0">
                <a:latin typeface="Gill Sans MT" pitchFamily="34" charset="0"/>
                <a:cs typeface="GE SS Two Medium" pitchFamily="18" charset="-78"/>
              </a:rPr>
              <a:t>العوامل البيئية</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pic>
        <p:nvPicPr>
          <p:cNvPr id="4" name="صورة 3">
            <a:extLst>
              <a:ext uri="{FF2B5EF4-FFF2-40B4-BE49-F238E27FC236}">
                <a16:creationId xmlns:a16="http://schemas.microsoft.com/office/drawing/2014/main" id="{327E63A5-AB83-A151-961E-338FBF8BDC22}"/>
              </a:ext>
            </a:extLst>
          </p:cNvPr>
          <p:cNvPicPr>
            <a:picLocks noChangeAspect="1"/>
          </p:cNvPicPr>
          <p:nvPr/>
        </p:nvPicPr>
        <p:blipFill>
          <a:blip r:embed="rId2"/>
          <a:stretch>
            <a:fillRect/>
          </a:stretch>
        </p:blipFill>
        <p:spPr>
          <a:xfrm>
            <a:off x="85354" y="2063399"/>
            <a:ext cx="6172942" cy="3609975"/>
          </a:xfrm>
          <a:prstGeom prst="rect">
            <a:avLst/>
          </a:prstGeom>
        </p:spPr>
      </p:pic>
    </p:spTree>
    <p:extLst>
      <p:ext uri="{BB962C8B-B14F-4D97-AF65-F5344CB8AC3E}">
        <p14:creationId xmlns:p14="http://schemas.microsoft.com/office/powerpoint/2010/main" val="4273068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تمرين التحليل السداسي</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PESTLE</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6096000" y="1912381"/>
            <a:ext cx="6096000" cy="4120284"/>
          </a:xfrm>
        </p:spPr>
        <p:txBody>
          <a:bodyPr>
            <a:normAutofit/>
          </a:bodyPr>
          <a:lstStyle/>
          <a:p>
            <a:r>
              <a:rPr lang="ar-SA" dirty="0">
                <a:latin typeface="Gill Sans MT" pitchFamily="34" charset="0"/>
                <a:cs typeface="GE SS Two Medium" pitchFamily="18" charset="-78"/>
              </a:rPr>
              <a:t>مشروع مطعم للأكلات السريعة وتريد معرفة العوامل الكبيرة التي تؤثر في المحيط الذي يتواجد به</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pic>
        <p:nvPicPr>
          <p:cNvPr id="4" name="صورة 3">
            <a:extLst>
              <a:ext uri="{FF2B5EF4-FFF2-40B4-BE49-F238E27FC236}">
                <a16:creationId xmlns:a16="http://schemas.microsoft.com/office/drawing/2014/main" id="{0E6164F6-F480-E4A8-46DC-7C347CFB4070}"/>
              </a:ext>
            </a:extLst>
          </p:cNvPr>
          <p:cNvPicPr>
            <a:picLocks noChangeAspect="1"/>
          </p:cNvPicPr>
          <p:nvPr/>
        </p:nvPicPr>
        <p:blipFill>
          <a:blip r:embed="rId2"/>
          <a:stretch>
            <a:fillRect/>
          </a:stretch>
        </p:blipFill>
        <p:spPr>
          <a:xfrm>
            <a:off x="312557" y="2545191"/>
            <a:ext cx="3657917" cy="2822455"/>
          </a:xfrm>
          <a:prstGeom prst="rect">
            <a:avLst/>
          </a:prstGeom>
        </p:spPr>
      </p:pic>
    </p:spTree>
    <p:extLst>
      <p:ext uri="{BB962C8B-B14F-4D97-AF65-F5344CB8AC3E}">
        <p14:creationId xmlns:p14="http://schemas.microsoft.com/office/powerpoint/2010/main" val="1743744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نتائج تمرين التحليل السداسي</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PESTLE</a:t>
            </a:r>
            <a:endParaRPr lang="ar-SA" dirty="0"/>
          </a:p>
        </p:txBody>
      </p:sp>
      <p:pic>
        <p:nvPicPr>
          <p:cNvPr id="6" name="عنصر نائب للمحتوى 5">
            <a:extLst>
              <a:ext uri="{FF2B5EF4-FFF2-40B4-BE49-F238E27FC236}">
                <a16:creationId xmlns:a16="http://schemas.microsoft.com/office/drawing/2014/main" id="{6ECCFD33-F4E1-9A99-5840-988CFB2F1963}"/>
              </a:ext>
            </a:extLst>
          </p:cNvPr>
          <p:cNvPicPr>
            <a:picLocks noGrp="1" noChangeAspect="1"/>
          </p:cNvPicPr>
          <p:nvPr>
            <p:ph idx="1"/>
          </p:nvPr>
        </p:nvPicPr>
        <p:blipFill>
          <a:blip r:embed="rId2"/>
          <a:stretch>
            <a:fillRect/>
          </a:stretch>
        </p:blipFill>
        <p:spPr>
          <a:xfrm>
            <a:off x="2030681" y="1805049"/>
            <a:ext cx="8847115" cy="4156364"/>
          </a:xfrm>
          <a:prstGeom prst="rect">
            <a:avLst/>
          </a:prstGeom>
        </p:spPr>
      </p:pic>
    </p:spTree>
    <p:extLst>
      <p:ext uri="{BB962C8B-B14F-4D97-AF65-F5344CB8AC3E}">
        <p14:creationId xmlns:p14="http://schemas.microsoft.com/office/powerpoint/2010/main" val="2961725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ملخص نتائج تمرين التحليل السداسي</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PESTLE</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fontScale="85000" lnSpcReduction="10000"/>
          </a:bodyPr>
          <a:lstStyle/>
          <a:p>
            <a:r>
              <a:rPr lang="ar-SA" dirty="0">
                <a:latin typeface="Gill Sans MT" pitchFamily="34" charset="0"/>
                <a:cs typeface="GE SS Two Medium" pitchFamily="18" charset="-78"/>
              </a:rPr>
              <a:t>معدل النمو السكاني العالي ونمط الحياة السريع وزيادة شريحة الشباب في صالح سوق المأكولات السريعة</a:t>
            </a:r>
          </a:p>
          <a:p>
            <a:r>
              <a:rPr lang="ar-SA" dirty="0">
                <a:latin typeface="Gill Sans MT" pitchFamily="34" charset="0"/>
                <a:cs typeface="GE SS Two Medium" pitchFamily="18" charset="-78"/>
              </a:rPr>
              <a:t>الوضع الاقتصادي في المملكة أيضا في صالح سوق المأكولات السريعة</a:t>
            </a:r>
          </a:p>
          <a:p>
            <a:r>
              <a:rPr lang="ar-SA" dirty="0">
                <a:latin typeface="Gill Sans MT" pitchFamily="34" charset="0"/>
                <a:cs typeface="GE SS Two Medium" pitchFamily="18" charset="-78"/>
              </a:rPr>
              <a:t>الحرص على البقاء في النطاق الأخضر مهم لأن ذلك سيمكننا من الحصول على عدة مزايا مثل التأشيرات والتوفير باستقدام عمالة أجنبية</a:t>
            </a:r>
          </a:p>
          <a:p>
            <a:r>
              <a:rPr lang="ar-SA" dirty="0">
                <a:latin typeface="Gill Sans MT" pitchFamily="34" charset="0"/>
                <a:cs typeface="GE SS Two Medium" pitchFamily="18" charset="-78"/>
              </a:rPr>
              <a:t>محاولة توظيف الشباب السعوديين لاحتمالية مغادرة غير السعوديين بسبب الضرائب</a:t>
            </a:r>
          </a:p>
          <a:p>
            <a:r>
              <a:rPr lang="ar-SA" dirty="0">
                <a:latin typeface="Gill Sans MT" pitchFamily="34" charset="0"/>
                <a:cs typeface="GE SS Two Medium" pitchFamily="18" charset="-78"/>
              </a:rPr>
              <a:t>عمل تطبيق تقني ذكي لعمل الطلبات وربما التوصيل واستخدام وسائل التواصل الاجتماعي في الدعاية والإعلان</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2720394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التحليل السداسي</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PESTLE</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fontScale="77500" lnSpcReduction="20000"/>
          </a:bodyPr>
          <a:lstStyle/>
          <a:p>
            <a:r>
              <a:rPr lang="ar-SA" dirty="0">
                <a:latin typeface="Gill Sans MT" pitchFamily="34" charset="0"/>
                <a:cs typeface="GE SS Two Medium" pitchFamily="18" charset="-78"/>
              </a:rPr>
              <a:t>ما العوامل التي تؤثر على المشروع أو تتأثر به؟</a:t>
            </a:r>
          </a:p>
          <a:p>
            <a:r>
              <a:rPr lang="ar-SA" dirty="0">
                <a:latin typeface="Gill Sans MT" pitchFamily="34" charset="0"/>
                <a:cs typeface="GE SS Two Medium" pitchFamily="18" charset="-78"/>
              </a:rPr>
              <a:t>ماهي أثار العوامل والاتجاهات الخارجية المستقبلية على المشروع؟</a:t>
            </a:r>
          </a:p>
          <a:p>
            <a:r>
              <a:rPr lang="ar-SA" dirty="0">
                <a:latin typeface="Gill Sans MT" pitchFamily="34" charset="0"/>
                <a:cs typeface="GE SS Two Medium" pitchFamily="18" charset="-78"/>
              </a:rPr>
              <a:t>ما هي التهديدات والمشاكل التي ستواجه المشروع خلال الفترة القادمة؟</a:t>
            </a:r>
          </a:p>
          <a:p>
            <a:r>
              <a:rPr lang="ar-SA" dirty="0">
                <a:latin typeface="Gill Sans MT" pitchFamily="34" charset="0"/>
                <a:cs typeface="GE SS Two Medium" pitchFamily="18" charset="-78"/>
              </a:rPr>
              <a:t>ماهي الفرص التي يمكن أن يحصل عليها المشروع خلال الفترة القادمة؟</a:t>
            </a:r>
          </a:p>
          <a:p>
            <a:r>
              <a:rPr lang="ar-SA" dirty="0">
                <a:latin typeface="Gill Sans MT" pitchFamily="34" charset="0"/>
                <a:cs typeface="GE SS Two Medium" pitchFamily="18" charset="-78"/>
              </a:rPr>
              <a:t>ما طبيعة تأثير تلك العوامل على المشروع (ايجابا أم سلبا)؟</a:t>
            </a:r>
          </a:p>
          <a:p>
            <a:r>
              <a:rPr lang="ar-SA" dirty="0">
                <a:latin typeface="Gill Sans MT" pitchFamily="34" charset="0"/>
                <a:cs typeface="GE SS Two Medium" pitchFamily="18" charset="-78"/>
              </a:rPr>
              <a:t>ما مقدار التأثير المتوقع لتلك العوامل على أداء المشروع (مرتفع أم متوسط أم منخفض)؟</a:t>
            </a:r>
          </a:p>
          <a:p>
            <a:r>
              <a:rPr lang="ar-SA" dirty="0">
                <a:latin typeface="Gill Sans MT" pitchFamily="34" charset="0"/>
                <a:cs typeface="GE SS Two Medium" pitchFamily="18" charset="-78"/>
              </a:rPr>
              <a:t>ما الاطار الزمني لتأثير تلك العوامل على المشروع (قريب أقل من سنة , متوسط من سنة الى 3 سنوات , بعيد أكثر من 3 سنوات)</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3544888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en-US" sz="3200" dirty="0">
                <a:latin typeface="Gill Sans MT" pitchFamily="34" charset="0"/>
                <a:cs typeface="GE SS Two Medium" pitchFamily="18" charset="-78"/>
              </a:rPr>
              <a:t>Porter model </a:t>
            </a:r>
            <a:r>
              <a:rPr lang="ar-SA" sz="3200" dirty="0">
                <a:latin typeface="Gill Sans MT" pitchFamily="34" charset="0"/>
                <a:cs typeface="GE SS Two Medium" pitchFamily="18" charset="-78"/>
              </a:rPr>
              <a:t>نموذج </a:t>
            </a:r>
            <a:r>
              <a:rPr lang="ar-SA" sz="3200" dirty="0" err="1">
                <a:latin typeface="Gill Sans MT" pitchFamily="34" charset="0"/>
                <a:cs typeface="GE SS Two Medium" pitchFamily="18" charset="-78"/>
              </a:rPr>
              <a:t>بورتر</a:t>
            </a:r>
            <a:r>
              <a:rPr lang="ar-SA" sz="3200" dirty="0">
                <a:latin typeface="Gill Sans MT" pitchFamily="34" charset="0"/>
                <a:cs typeface="GE SS Two Medium" pitchFamily="18" charset="-78"/>
              </a:rPr>
              <a:t> </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5053262" y="1912381"/>
            <a:ext cx="7138737" cy="4120284"/>
          </a:xfrm>
        </p:spPr>
        <p:txBody>
          <a:bodyPr>
            <a:normAutofit fontScale="85000" lnSpcReduction="20000"/>
          </a:bodyPr>
          <a:lstStyle/>
          <a:p>
            <a:r>
              <a:rPr lang="ar-SA" dirty="0">
                <a:latin typeface="Gill Sans MT" pitchFamily="34" charset="0"/>
                <a:cs typeface="GE SS Two Medium" pitchFamily="18" charset="-78"/>
              </a:rPr>
              <a:t>وهو نموذج لتحديد الاستراتيجيات العامة للمنظمة استخدمه خبير الاستراتيجية مايكل </a:t>
            </a:r>
            <a:r>
              <a:rPr lang="ar-SA" dirty="0" err="1">
                <a:latin typeface="Gill Sans MT" pitchFamily="34" charset="0"/>
                <a:cs typeface="GE SS Two Medium" pitchFamily="18" charset="-78"/>
              </a:rPr>
              <a:t>بورتر</a:t>
            </a:r>
            <a:r>
              <a:rPr lang="ar-SA" dirty="0">
                <a:latin typeface="Gill Sans MT" pitchFamily="34" charset="0"/>
                <a:cs typeface="GE SS Two Medium" pitchFamily="18" charset="-78"/>
              </a:rPr>
              <a:t> معتمدا على نموذج القوى الخمسة لتحليل مجال العمل والذي نخرج منه </a:t>
            </a:r>
            <a:r>
              <a:rPr lang="ar-SA" dirty="0" err="1">
                <a:latin typeface="Gill Sans MT" pitchFamily="34" charset="0"/>
                <a:cs typeface="GE SS Two Medium" pitchFamily="18" charset="-78"/>
              </a:rPr>
              <a:t>باجابة</a:t>
            </a:r>
            <a:r>
              <a:rPr lang="ar-SA" dirty="0">
                <a:latin typeface="Gill Sans MT" pitchFamily="34" charset="0"/>
                <a:cs typeface="GE SS Two Medium" pitchFamily="18" charset="-78"/>
              </a:rPr>
              <a:t> للسؤال </a:t>
            </a:r>
            <a:r>
              <a:rPr lang="ar-SA" dirty="0" err="1">
                <a:latin typeface="Gill Sans MT" pitchFamily="34" charset="0"/>
                <a:cs typeface="GE SS Two Medium" pitchFamily="18" charset="-78"/>
              </a:rPr>
              <a:t>الأتي</a:t>
            </a:r>
            <a:r>
              <a:rPr lang="ar-SA" dirty="0">
                <a:latin typeface="Gill Sans MT" pitchFamily="34" charset="0"/>
                <a:cs typeface="GE SS Two Medium" pitchFamily="18" charset="-78"/>
              </a:rPr>
              <a:t>:</a:t>
            </a:r>
          </a:p>
          <a:p>
            <a:r>
              <a:rPr lang="ar-SA" dirty="0">
                <a:latin typeface="Gill Sans MT" pitchFamily="34" charset="0"/>
                <a:cs typeface="GE SS Two Medium" pitchFamily="18" charset="-78"/>
              </a:rPr>
              <a:t>- هل هذا المجال للعمل هو المجال الأفضل للمنافسة؟ هل هو جذاب لاقتحامه أم غير جذاب فنتجنبه</a:t>
            </a:r>
          </a:p>
          <a:p>
            <a:r>
              <a:rPr lang="ar-SA" dirty="0">
                <a:latin typeface="Gill Sans MT" pitchFamily="34" charset="0"/>
                <a:cs typeface="GE SS Two Medium" pitchFamily="18" charset="-78"/>
              </a:rPr>
              <a:t>- تهديد دخول منافسين جدد</a:t>
            </a:r>
          </a:p>
          <a:p>
            <a:r>
              <a:rPr lang="ar-SA" dirty="0">
                <a:latin typeface="Gill Sans MT" pitchFamily="34" charset="0"/>
                <a:cs typeface="GE SS Two Medium" pitchFamily="18" charset="-78"/>
              </a:rPr>
              <a:t>- تهديد المنتجات البديلة</a:t>
            </a:r>
          </a:p>
          <a:p>
            <a:r>
              <a:rPr lang="ar-SA" dirty="0">
                <a:latin typeface="Gill Sans MT" pitchFamily="34" charset="0"/>
                <a:cs typeface="GE SS Two Medium" pitchFamily="18" charset="-78"/>
              </a:rPr>
              <a:t>- القوى التفاوضية للمشترين</a:t>
            </a:r>
          </a:p>
          <a:p>
            <a:r>
              <a:rPr lang="ar-SA" dirty="0">
                <a:latin typeface="Gill Sans MT" pitchFamily="34" charset="0"/>
                <a:cs typeface="GE SS Two Medium" pitchFamily="18" charset="-78"/>
              </a:rPr>
              <a:t>- القوى التفاوضية للموردين</a:t>
            </a:r>
          </a:p>
          <a:p>
            <a:r>
              <a:rPr lang="ar-SA" dirty="0">
                <a:latin typeface="Gill Sans MT" pitchFamily="34" charset="0"/>
                <a:cs typeface="GE SS Two Medium" pitchFamily="18" charset="-78"/>
              </a:rPr>
              <a:t>- حدة المنافسة داخل السوق</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pic>
        <p:nvPicPr>
          <p:cNvPr id="5" name="صورة 4">
            <a:extLst>
              <a:ext uri="{FF2B5EF4-FFF2-40B4-BE49-F238E27FC236}">
                <a16:creationId xmlns:a16="http://schemas.microsoft.com/office/drawing/2014/main" id="{B8D071D8-5664-C062-EC8E-5EFDD580C27F}"/>
              </a:ext>
            </a:extLst>
          </p:cNvPr>
          <p:cNvPicPr>
            <a:picLocks noChangeAspect="1"/>
          </p:cNvPicPr>
          <p:nvPr/>
        </p:nvPicPr>
        <p:blipFill>
          <a:blip r:embed="rId2"/>
          <a:stretch>
            <a:fillRect/>
          </a:stretch>
        </p:blipFill>
        <p:spPr>
          <a:xfrm>
            <a:off x="241671" y="1912381"/>
            <a:ext cx="4895814" cy="4121253"/>
          </a:xfrm>
          <a:prstGeom prst="rect">
            <a:avLst/>
          </a:prstGeom>
        </p:spPr>
      </p:pic>
    </p:spTree>
    <p:extLst>
      <p:ext uri="{BB962C8B-B14F-4D97-AF65-F5344CB8AC3E}">
        <p14:creationId xmlns:p14="http://schemas.microsoft.com/office/powerpoint/2010/main" val="544394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مجال العمل الجذاب</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Attractive</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a:bodyPr>
          <a:lstStyle/>
          <a:p>
            <a:r>
              <a:rPr lang="ar-SA" dirty="0">
                <a:latin typeface="Gill Sans MT" pitchFamily="34" charset="0"/>
                <a:cs typeface="GE SS Two Medium" pitchFamily="18" charset="-78"/>
              </a:rPr>
              <a:t>في هذا المجال :</a:t>
            </a:r>
          </a:p>
          <a:p>
            <a:r>
              <a:rPr lang="ar-SA" dirty="0">
                <a:latin typeface="Gill Sans MT" pitchFamily="34" charset="0"/>
                <a:cs typeface="GE SS Two Medium" pitchFamily="18" charset="-78"/>
              </a:rPr>
              <a:t>- تكون المنافسة أقل حدة</a:t>
            </a:r>
          </a:p>
          <a:p>
            <a:r>
              <a:rPr lang="ar-SA" dirty="0">
                <a:latin typeface="Gill Sans MT" pitchFamily="34" charset="0"/>
                <a:cs typeface="GE SS Two Medium" pitchFamily="18" charset="-78"/>
              </a:rPr>
              <a:t>- وهناك تهديدات قليلة من امكانية دخول منافسين جدد للساحة</a:t>
            </a:r>
          </a:p>
          <a:p>
            <a:r>
              <a:rPr lang="ar-SA" dirty="0">
                <a:latin typeface="Gill Sans MT" pitchFamily="34" charset="0"/>
                <a:cs typeface="GE SS Two Medium" pitchFamily="18" charset="-78"/>
              </a:rPr>
              <a:t>أو منتجات بديلة</a:t>
            </a:r>
          </a:p>
          <a:p>
            <a:r>
              <a:rPr lang="ar-SA" dirty="0">
                <a:latin typeface="Gill Sans MT" pitchFamily="34" charset="0"/>
                <a:cs typeface="GE SS Two Medium" pitchFamily="18" charset="-78"/>
              </a:rPr>
              <a:t>- وتكون قوة مساومة العملاء في الأسعار والجودة أقل</a:t>
            </a:r>
          </a:p>
          <a:p>
            <a:r>
              <a:rPr lang="ar-SA" dirty="0">
                <a:latin typeface="Gill Sans MT" pitchFamily="34" charset="0"/>
                <a:cs typeface="GE SS Two Medium" pitchFamily="18" charset="-78"/>
              </a:rPr>
              <a:t>- كما أن الموردين متساهلين</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9742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C97682-765D-477C-B398-4B5421B9198E}"/>
              </a:ext>
            </a:extLst>
          </p:cNvPr>
          <p:cNvSpPr>
            <a:spLocks noGrp="1"/>
          </p:cNvSpPr>
          <p:nvPr>
            <p:ph type="title"/>
          </p:nvPr>
        </p:nvSpPr>
        <p:spPr/>
        <p:txBody>
          <a:bodyPr/>
          <a:lstStyle/>
          <a:p>
            <a:pPr algn="ctr"/>
            <a:r>
              <a:rPr lang="ar-SA" sz="3200" dirty="0">
                <a:cs typeface="GE SS Two Medium" pitchFamily="18" charset="-78"/>
              </a:rPr>
              <a:t>محاور الدورة</a:t>
            </a:r>
            <a:endParaRPr lang="ar-SA" dirty="0"/>
          </a:p>
        </p:txBody>
      </p:sp>
      <p:sp>
        <p:nvSpPr>
          <p:cNvPr id="3" name="عنصر نائب للمحتوى 2">
            <a:extLst>
              <a:ext uri="{FF2B5EF4-FFF2-40B4-BE49-F238E27FC236}">
                <a16:creationId xmlns:a16="http://schemas.microsoft.com/office/drawing/2014/main" id="{1E93455D-CF58-4F7E-92C0-A50BCB6D64A9}"/>
              </a:ext>
            </a:extLst>
          </p:cNvPr>
          <p:cNvSpPr>
            <a:spLocks noGrp="1"/>
          </p:cNvSpPr>
          <p:nvPr>
            <p:ph idx="1"/>
          </p:nvPr>
        </p:nvSpPr>
        <p:spPr>
          <a:xfrm>
            <a:off x="3375024" y="2613025"/>
            <a:ext cx="8690305" cy="3509963"/>
          </a:xfrm>
        </p:spPr>
        <p:txBody>
          <a:bodyPr>
            <a:normAutofit/>
          </a:bodyPr>
          <a:lstStyle/>
          <a:p>
            <a:pPr lvl="0">
              <a:buFont typeface="Wingdings" panose="05000000000000000000" pitchFamily="2" charset="2"/>
              <a:buChar char="q"/>
            </a:pPr>
            <a:r>
              <a:rPr lang="ar-SA" dirty="0">
                <a:latin typeface="Gill Sans MT" pitchFamily="34" charset="0"/>
                <a:cs typeface="GE SS Two Medium" pitchFamily="18" charset="-78"/>
              </a:rPr>
              <a:t>المحور الأول (مقدمة في الابتكار وريادة الأعمال)</a:t>
            </a:r>
          </a:p>
          <a:p>
            <a:pPr lvl="0">
              <a:buFont typeface="Wingdings" panose="05000000000000000000" pitchFamily="2" charset="2"/>
              <a:buChar char="q"/>
            </a:pPr>
            <a:r>
              <a:rPr lang="ar-SA" dirty="0">
                <a:latin typeface="Gill Sans MT" pitchFamily="34" charset="0"/>
                <a:cs typeface="GE SS Two Medium" pitchFamily="18" charset="-78"/>
              </a:rPr>
              <a:t>المحور الثاني (تحليل الفرص)</a:t>
            </a:r>
          </a:p>
          <a:p>
            <a:pPr lvl="0">
              <a:buFont typeface="Wingdings" panose="05000000000000000000" pitchFamily="2" charset="2"/>
              <a:buChar char="q"/>
            </a:pPr>
            <a:r>
              <a:rPr lang="ar-SA" dirty="0">
                <a:latin typeface="Gill Sans MT" pitchFamily="34" charset="0"/>
                <a:cs typeface="GE SS Two Medium" pitchFamily="18" charset="-78"/>
              </a:rPr>
              <a:t>المحور الثالث (تطوير الأفكار والابتكار)</a:t>
            </a:r>
          </a:p>
          <a:p>
            <a:pPr lvl="0">
              <a:buFont typeface="Wingdings" panose="05000000000000000000" pitchFamily="2" charset="2"/>
              <a:buChar char="q"/>
            </a:pPr>
            <a:r>
              <a:rPr lang="ar-SA" dirty="0">
                <a:latin typeface="Gill Sans MT" pitchFamily="34" charset="0"/>
                <a:cs typeface="GE SS Two Medium" pitchFamily="18" charset="-78"/>
              </a:rPr>
              <a:t>المحور الرابع (تصميم المنتج والخدمة)</a:t>
            </a:r>
          </a:p>
          <a:p>
            <a:endParaRPr lang="ar-SA" dirty="0"/>
          </a:p>
        </p:txBody>
      </p:sp>
      <p:pic>
        <p:nvPicPr>
          <p:cNvPr id="5" name="Picture 2" descr="C:\Users\user\Downloads\Circle-icons-check.svg.png">
            <a:extLst>
              <a:ext uri="{FF2B5EF4-FFF2-40B4-BE49-F238E27FC236}">
                <a16:creationId xmlns:a16="http://schemas.microsoft.com/office/drawing/2014/main" id="{DFF7B87A-1707-4B54-938C-45F9B94DBC6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6671" y="2409464"/>
            <a:ext cx="3137338" cy="313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2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مجال العمل غير الجذاب</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Unattractive</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a:bodyPr>
          <a:lstStyle/>
          <a:p>
            <a:r>
              <a:rPr lang="ar-SA" dirty="0">
                <a:latin typeface="Gill Sans MT" pitchFamily="34" charset="0"/>
                <a:cs typeface="GE SS Two Medium" pitchFamily="18" charset="-78"/>
              </a:rPr>
              <a:t>في هذا المجال :</a:t>
            </a:r>
          </a:p>
          <a:p>
            <a:r>
              <a:rPr lang="ar-SA" dirty="0">
                <a:latin typeface="Gill Sans MT" pitchFamily="34" charset="0"/>
                <a:cs typeface="GE SS Two Medium" pitchFamily="18" charset="-78"/>
              </a:rPr>
              <a:t>- تكون المنافسة شديدة بين المتنافسين</a:t>
            </a:r>
          </a:p>
          <a:p>
            <a:r>
              <a:rPr lang="ar-SA" dirty="0">
                <a:latin typeface="Gill Sans MT" pitchFamily="34" charset="0"/>
                <a:cs typeface="GE SS Two Medium" pitchFamily="18" charset="-78"/>
              </a:rPr>
              <a:t>- وهناك تهديدات جوهرية في صورة دخول منافسين جدد للساحة</a:t>
            </a:r>
          </a:p>
          <a:p>
            <a:r>
              <a:rPr lang="ar-SA" dirty="0">
                <a:latin typeface="Gill Sans MT" pitchFamily="34" charset="0"/>
                <a:cs typeface="GE SS Two Medium" pitchFamily="18" charset="-78"/>
              </a:rPr>
              <a:t>- وأيضا امكانية ظهور منتجات بديلة متوقعة</a:t>
            </a:r>
          </a:p>
          <a:p>
            <a:r>
              <a:rPr lang="ar-SA" dirty="0">
                <a:latin typeface="Gill Sans MT" pitchFamily="34" charset="0"/>
                <a:cs typeface="GE SS Two Medium" pitchFamily="18" charset="-78"/>
              </a:rPr>
              <a:t>- وقوة هائلة لمساومة الموردين والعملاء على الجودة والسعر</a:t>
            </a:r>
          </a:p>
          <a:p>
            <a:r>
              <a:rPr lang="ar-SA" dirty="0">
                <a:latin typeface="Gill Sans MT" pitchFamily="34" charset="0"/>
                <a:cs typeface="GE SS Two Medium" pitchFamily="18" charset="-78"/>
              </a:rPr>
              <a:t>)</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19107932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en-US" sz="3200" dirty="0">
                <a:latin typeface="Gill Sans MT" pitchFamily="34" charset="0"/>
                <a:cs typeface="GE SS Two Medium" pitchFamily="18" charset="-78"/>
              </a:rPr>
              <a:t>Porter model </a:t>
            </a:r>
            <a:br>
              <a:rPr lang="en-US" sz="3200" dirty="0">
                <a:latin typeface="Gill Sans MT" pitchFamily="34" charset="0"/>
                <a:cs typeface="GE SS Two Medium" pitchFamily="18" charset="-78"/>
              </a:rPr>
            </a:br>
            <a:r>
              <a:rPr lang="ar-SA" sz="3200" dirty="0">
                <a:latin typeface="Gill Sans MT" pitchFamily="34" charset="0"/>
                <a:cs typeface="GE SS Two Medium" pitchFamily="18" charset="-78"/>
              </a:rPr>
              <a:t> شرح نموذج </a:t>
            </a:r>
            <a:r>
              <a:rPr lang="ar-SA" sz="3200" dirty="0" err="1">
                <a:latin typeface="Gill Sans MT" pitchFamily="34" charset="0"/>
                <a:cs typeface="GE SS Two Medium" pitchFamily="18" charset="-78"/>
              </a:rPr>
              <a:t>بورتر</a:t>
            </a:r>
            <a:r>
              <a:rPr lang="ar-SA" sz="3200" dirty="0">
                <a:latin typeface="Gill Sans MT" pitchFamily="34" charset="0"/>
                <a:cs typeface="GE SS Two Medium" pitchFamily="18" charset="-78"/>
              </a:rPr>
              <a:t> </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fontScale="85000" lnSpcReduction="20000"/>
          </a:bodyPr>
          <a:lstStyle/>
          <a:p>
            <a:r>
              <a:rPr lang="ar-SA" dirty="0">
                <a:latin typeface="Gill Sans MT" pitchFamily="34" charset="0"/>
                <a:cs typeface="GE SS Two Medium" pitchFamily="18" charset="-78"/>
              </a:rPr>
              <a:t>المنافسين الجدد لو صعب دخولهم للسوق (سوق جذاب) ويعتمد دخول المنافسين الجدد على تكلفة الانتاج , ولاء المشتريين للمنتج , أنظمة الدولة</a:t>
            </a:r>
          </a:p>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تهديد المنتجات البديلة هو منتج من نوع أخر ولكن ممكن يحل مكان منتجك ولكن ليس مثل المنتج المنافس (بيبسي وكوكاكولا منافسة) (بيبسي وعصيرات بديلة) كلما زاد تهديد المنتج البديل يصبح السوق غير جذاب</a:t>
            </a:r>
          </a:p>
          <a:p>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 القوى التفاوضية للمشترين كلما تزيد يصبح السوق اقل جاذبية ولن يقبل معك بأي سعر وتعتمد قوة المشترين على حجم الشراء فكلما كان العميل يشتري منك بكمية أكبر زادت قوته التفاوضية</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3523569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en-US" sz="3200" dirty="0">
                <a:latin typeface="Gill Sans MT" pitchFamily="34" charset="0"/>
                <a:cs typeface="GE SS Two Medium" pitchFamily="18" charset="-78"/>
              </a:rPr>
              <a:t>Porter model </a:t>
            </a:r>
            <a:br>
              <a:rPr lang="en-US" sz="3200" dirty="0">
                <a:latin typeface="Gill Sans MT" pitchFamily="34" charset="0"/>
                <a:cs typeface="GE SS Two Medium" pitchFamily="18" charset="-78"/>
              </a:rPr>
            </a:br>
            <a:r>
              <a:rPr lang="en-US" sz="3200" dirty="0">
                <a:latin typeface="Gill Sans MT" pitchFamily="34" charset="0"/>
                <a:cs typeface="GE SS Two Medium" pitchFamily="18" charset="-78"/>
              </a:rPr>
              <a:t> </a:t>
            </a:r>
            <a:r>
              <a:rPr lang="ar-SA" sz="3200" dirty="0">
                <a:latin typeface="Gill Sans MT" pitchFamily="34" charset="0"/>
                <a:cs typeface="GE SS Two Medium" pitchFamily="18" charset="-78"/>
              </a:rPr>
              <a:t>شرح نموذج </a:t>
            </a:r>
            <a:r>
              <a:rPr lang="ar-SA" sz="3200" dirty="0" err="1">
                <a:latin typeface="Gill Sans MT" pitchFamily="34" charset="0"/>
                <a:cs typeface="GE SS Two Medium" pitchFamily="18" charset="-78"/>
              </a:rPr>
              <a:t>بورتر</a:t>
            </a:r>
            <a:r>
              <a:rPr lang="ar-SA" sz="3200" dirty="0">
                <a:latin typeface="Gill Sans MT" pitchFamily="34" charset="0"/>
                <a:cs typeface="GE SS Two Medium" pitchFamily="18" charset="-78"/>
              </a:rPr>
              <a:t> </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5739062" y="1912381"/>
            <a:ext cx="6452937" cy="4120284"/>
          </a:xfrm>
        </p:spPr>
        <p:txBody>
          <a:bodyPr>
            <a:normAutofit/>
          </a:bodyPr>
          <a:lstStyle/>
          <a:p>
            <a:r>
              <a:rPr lang="ar-SA" dirty="0">
                <a:latin typeface="Gill Sans MT" pitchFamily="34" charset="0"/>
                <a:cs typeface="GE SS Two Medium" pitchFamily="18" charset="-78"/>
              </a:rPr>
              <a:t>القوى التفاوضية للموردين وكلما زادت كلما زادت قدرتهم على رفع سعر السلع التي تشتريها منهم وأصبح السوق أقل جاذبية وكلما زاد عدد الموردين كلما قلت قوتهم التفاوضية</a:t>
            </a:r>
          </a:p>
          <a:p>
            <a:r>
              <a:rPr lang="ar-SA" dirty="0">
                <a:latin typeface="Gill Sans MT" pitchFamily="34" charset="0"/>
                <a:cs typeface="GE SS Two Medium" pitchFamily="18" charset="-78"/>
              </a:rPr>
              <a:t>حدة المنافسة داخل السوق كلما كان حجم السوق كبيرا وسريعا في النمو كلما زادت حدة المنافسة وزادت التخفيضات والإعلانات وأصبح السوق أقل جاذبية</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pic>
        <p:nvPicPr>
          <p:cNvPr id="4" name="صورة 3">
            <a:extLst>
              <a:ext uri="{FF2B5EF4-FFF2-40B4-BE49-F238E27FC236}">
                <a16:creationId xmlns:a16="http://schemas.microsoft.com/office/drawing/2014/main" id="{E35F768E-760E-15FE-9330-AD7E4669C797}"/>
              </a:ext>
            </a:extLst>
          </p:cNvPr>
          <p:cNvPicPr>
            <a:picLocks noChangeAspect="1"/>
          </p:cNvPicPr>
          <p:nvPr/>
        </p:nvPicPr>
        <p:blipFill>
          <a:blip r:embed="rId2"/>
          <a:stretch>
            <a:fillRect/>
          </a:stretch>
        </p:blipFill>
        <p:spPr>
          <a:xfrm>
            <a:off x="279240" y="1912381"/>
            <a:ext cx="4919898" cy="4377307"/>
          </a:xfrm>
          <a:prstGeom prst="rect">
            <a:avLst/>
          </a:prstGeom>
        </p:spPr>
      </p:pic>
    </p:spTree>
    <p:extLst>
      <p:ext uri="{BB962C8B-B14F-4D97-AF65-F5344CB8AC3E}">
        <p14:creationId xmlns:p14="http://schemas.microsoft.com/office/powerpoint/2010/main" val="3564222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676075" y="43363"/>
            <a:ext cx="5441429" cy="1009651"/>
          </a:xfrm>
        </p:spPr>
        <p:txBody>
          <a:bodyPr/>
          <a:lstStyle/>
          <a:p>
            <a:pPr algn="ctr"/>
            <a:r>
              <a:rPr lang="ar-SA" sz="3200" dirty="0">
                <a:latin typeface="Gill Sans MT" pitchFamily="34" charset="0"/>
                <a:cs typeface="GE SS Two Medium" pitchFamily="18" charset="-78"/>
              </a:rPr>
              <a:t>تمرين </a:t>
            </a:r>
            <a:r>
              <a:rPr lang="en-US" sz="3200" dirty="0">
                <a:latin typeface="Gill Sans MT" pitchFamily="34" charset="0"/>
                <a:cs typeface="GE SS Two Medium" pitchFamily="18" charset="-78"/>
              </a:rPr>
              <a:t>Porter model </a:t>
            </a:r>
            <a:br>
              <a:rPr lang="en-US" sz="3200" dirty="0">
                <a:latin typeface="Gill Sans MT" pitchFamily="34" charset="0"/>
                <a:cs typeface="GE SS Two Medium" pitchFamily="18" charset="-78"/>
              </a:rPr>
            </a:br>
            <a:r>
              <a:rPr lang="ar-SA" sz="3200" dirty="0">
                <a:latin typeface="Gill Sans MT" pitchFamily="34" charset="0"/>
                <a:cs typeface="GE SS Two Medium" pitchFamily="18" charset="-78"/>
              </a:rPr>
              <a:t>نموذج </a:t>
            </a:r>
            <a:r>
              <a:rPr lang="ar-SA" sz="3200" dirty="0" err="1">
                <a:latin typeface="Gill Sans MT" pitchFamily="34" charset="0"/>
                <a:cs typeface="GE SS Two Medium" pitchFamily="18" charset="-78"/>
              </a:rPr>
              <a:t>بورتر</a:t>
            </a:r>
            <a:r>
              <a:rPr lang="ar-SA" sz="3200" dirty="0">
                <a:latin typeface="Gill Sans MT" pitchFamily="34" charset="0"/>
                <a:cs typeface="GE SS Two Medium" pitchFamily="18" charset="-78"/>
              </a:rPr>
              <a:t> لمشروع المطعم</a:t>
            </a:r>
            <a:endParaRPr lang="ar-SA" dirty="0"/>
          </a:p>
        </p:txBody>
      </p:sp>
      <p:graphicFrame>
        <p:nvGraphicFramePr>
          <p:cNvPr id="6" name="عنصر نائب للمحتوى 5">
            <a:extLst>
              <a:ext uri="{FF2B5EF4-FFF2-40B4-BE49-F238E27FC236}">
                <a16:creationId xmlns:a16="http://schemas.microsoft.com/office/drawing/2014/main" id="{0409AB73-5FAE-DC66-B064-464ABD481E33}"/>
              </a:ext>
            </a:extLst>
          </p:cNvPr>
          <p:cNvGraphicFramePr>
            <a:graphicFrameLocks noGrp="1"/>
          </p:cNvGraphicFramePr>
          <p:nvPr>
            <p:ph idx="1"/>
            <p:extLst>
              <p:ext uri="{D42A27DB-BD31-4B8C-83A1-F6EECF244321}">
                <p14:modId xmlns:p14="http://schemas.microsoft.com/office/powerpoint/2010/main" val="2195175425"/>
              </p:ext>
            </p:extLst>
          </p:nvPr>
        </p:nvGraphicFramePr>
        <p:xfrm>
          <a:off x="132347" y="1392070"/>
          <a:ext cx="11905674" cy="4848440"/>
        </p:xfrm>
        <a:graphic>
          <a:graphicData uri="http://schemas.openxmlformats.org/drawingml/2006/table">
            <a:tbl>
              <a:tblPr rtl="1" firstRow="1" bandRow="1">
                <a:tableStyleId>{5C22544A-7EE6-4342-B048-85BDC9FD1C3A}</a:tableStyleId>
              </a:tblPr>
              <a:tblGrid>
                <a:gridCol w="2102624">
                  <a:extLst>
                    <a:ext uri="{9D8B030D-6E8A-4147-A177-3AD203B41FA5}">
                      <a16:colId xmlns:a16="http://schemas.microsoft.com/office/drawing/2014/main" val="4231585806"/>
                    </a:ext>
                  </a:extLst>
                </a:gridCol>
                <a:gridCol w="7577208">
                  <a:extLst>
                    <a:ext uri="{9D8B030D-6E8A-4147-A177-3AD203B41FA5}">
                      <a16:colId xmlns:a16="http://schemas.microsoft.com/office/drawing/2014/main" val="717991771"/>
                    </a:ext>
                  </a:extLst>
                </a:gridCol>
                <a:gridCol w="1191126">
                  <a:extLst>
                    <a:ext uri="{9D8B030D-6E8A-4147-A177-3AD203B41FA5}">
                      <a16:colId xmlns:a16="http://schemas.microsoft.com/office/drawing/2014/main" val="1565489305"/>
                    </a:ext>
                  </a:extLst>
                </a:gridCol>
                <a:gridCol w="1034716">
                  <a:extLst>
                    <a:ext uri="{9D8B030D-6E8A-4147-A177-3AD203B41FA5}">
                      <a16:colId xmlns:a16="http://schemas.microsoft.com/office/drawing/2014/main" val="3451557278"/>
                    </a:ext>
                  </a:extLst>
                </a:gridCol>
              </a:tblGrid>
              <a:tr h="463765">
                <a:tc>
                  <a:txBody>
                    <a:bodyPr/>
                    <a:lstStyle/>
                    <a:p>
                      <a:pPr algn="ctr" rtl="1"/>
                      <a:r>
                        <a:rPr lang="ar-SA" dirty="0"/>
                        <a:t>العنصر</a:t>
                      </a:r>
                    </a:p>
                  </a:txBody>
                  <a:tcPr/>
                </a:tc>
                <a:tc>
                  <a:txBody>
                    <a:bodyPr/>
                    <a:lstStyle/>
                    <a:p>
                      <a:pPr algn="ctr" rtl="1"/>
                      <a:r>
                        <a:rPr lang="ar-SA" dirty="0"/>
                        <a:t>الشرح</a:t>
                      </a:r>
                    </a:p>
                  </a:txBody>
                  <a:tcPr/>
                </a:tc>
                <a:tc>
                  <a:txBody>
                    <a:bodyPr/>
                    <a:lstStyle/>
                    <a:p>
                      <a:pPr algn="ctr" rtl="1"/>
                      <a:r>
                        <a:rPr lang="ar-SA" dirty="0"/>
                        <a:t>الدرجة النهائية</a:t>
                      </a:r>
                    </a:p>
                  </a:txBody>
                  <a:tcPr/>
                </a:tc>
                <a:tc>
                  <a:txBody>
                    <a:bodyPr/>
                    <a:lstStyle/>
                    <a:p>
                      <a:pPr algn="ctr" rtl="1"/>
                      <a:r>
                        <a:rPr lang="ar-SA" dirty="0"/>
                        <a:t>الدرجة المقدرة</a:t>
                      </a:r>
                    </a:p>
                  </a:txBody>
                  <a:tcPr/>
                </a:tc>
                <a:extLst>
                  <a:ext uri="{0D108BD9-81ED-4DB2-BD59-A6C34878D82A}">
                    <a16:rowId xmlns:a16="http://schemas.microsoft.com/office/drawing/2014/main" val="2475185619"/>
                  </a:ext>
                </a:extLst>
              </a:tr>
              <a:tr h="463765">
                <a:tc>
                  <a:txBody>
                    <a:bodyPr/>
                    <a:lstStyle/>
                    <a:p>
                      <a:pPr marL="0" marR="0" algn="ctr" rtl="1">
                        <a:lnSpc>
                          <a:spcPct val="115000"/>
                        </a:lnSpc>
                        <a:spcBef>
                          <a:spcPts val="0"/>
                        </a:spcBef>
                        <a:spcAft>
                          <a:spcPts val="0"/>
                        </a:spcAft>
                      </a:pPr>
                      <a:r>
                        <a:rPr lang="ar-SA" sz="2000">
                          <a:effectLst/>
                          <a:latin typeface="Calibri" panose="020F0502020204030204" pitchFamily="34" charset="0"/>
                          <a:ea typeface="Calibri" panose="020F0502020204030204" pitchFamily="34" charset="0"/>
                          <a:cs typeface="Times New Roman" panose="02020603050405020304" pitchFamily="18" charset="0"/>
                        </a:rPr>
                        <a:t>حدة المنافسة بين المنظمات العاملة داخل صناعة ما</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2000">
                          <a:effectLst/>
                          <a:latin typeface="Calibri" panose="020F0502020204030204" pitchFamily="34" charset="0"/>
                          <a:ea typeface="Calibri" panose="020F0502020204030204" pitchFamily="34" charset="0"/>
                          <a:cs typeface="Times New Roman" panose="02020603050405020304" pitchFamily="18" charset="0"/>
                        </a:rPr>
                        <a:t>الصراع التنافسي بين المنظمات في صناعة ما للفوز بحصة سوقية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r>
                        <a:rPr lang="ar-SA" dirty="0"/>
                        <a:t>30</a:t>
                      </a:r>
                    </a:p>
                  </a:txBody>
                  <a:tcPr/>
                </a:tc>
                <a:tc>
                  <a:txBody>
                    <a:bodyPr/>
                    <a:lstStyle/>
                    <a:p>
                      <a:pPr algn="ctr" rtl="1"/>
                      <a:endParaRPr lang="ar-SA"/>
                    </a:p>
                  </a:txBody>
                  <a:tcPr/>
                </a:tc>
                <a:extLst>
                  <a:ext uri="{0D108BD9-81ED-4DB2-BD59-A6C34878D82A}">
                    <a16:rowId xmlns:a16="http://schemas.microsoft.com/office/drawing/2014/main" val="2197971899"/>
                  </a:ext>
                </a:extLst>
              </a:tr>
              <a:tr h="463765">
                <a:tc>
                  <a:txBody>
                    <a:bodyPr/>
                    <a:lstStyle/>
                    <a:p>
                      <a:pPr marL="0" marR="0" algn="ctr" rtl="1">
                        <a:lnSpc>
                          <a:spcPct val="115000"/>
                        </a:lnSpc>
                        <a:spcBef>
                          <a:spcPts val="0"/>
                        </a:spcBef>
                        <a:spcAft>
                          <a:spcPts val="0"/>
                        </a:spcAft>
                      </a:pPr>
                      <a:r>
                        <a:rPr lang="ar-SA" sz="2000">
                          <a:effectLst/>
                          <a:latin typeface="Calibri" panose="020F0502020204030204" pitchFamily="34" charset="0"/>
                          <a:ea typeface="Calibri" panose="020F0502020204030204" pitchFamily="34" charset="0"/>
                          <a:cs typeface="Times New Roman" panose="02020603050405020304" pitchFamily="18" charset="0"/>
                        </a:rPr>
                        <a:t>مدى قرب البدائل من صناعة ما</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2000">
                          <a:effectLst/>
                          <a:latin typeface="Calibri" panose="020F0502020204030204" pitchFamily="34" charset="0"/>
                          <a:ea typeface="Calibri" panose="020F0502020204030204" pitchFamily="34" charset="0"/>
                          <a:cs typeface="Times New Roman" panose="02020603050405020304" pitchFamily="18" charset="0"/>
                        </a:rPr>
                        <a:t>النجاح الاستراتيجي يعتمد بصورة جزئية على وجود أو عدم وجود بدائل بنفس النوعية أو أفضل نوعية ولكن اقل تكلفة لمنتجات المنظمة</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r>
                        <a:rPr lang="ar-SA" dirty="0"/>
                        <a:t>20</a:t>
                      </a:r>
                    </a:p>
                  </a:txBody>
                  <a:tcPr/>
                </a:tc>
                <a:tc>
                  <a:txBody>
                    <a:bodyPr/>
                    <a:lstStyle/>
                    <a:p>
                      <a:pPr algn="ctr" rtl="1"/>
                      <a:endParaRPr lang="ar-SA"/>
                    </a:p>
                  </a:txBody>
                  <a:tcPr/>
                </a:tc>
                <a:extLst>
                  <a:ext uri="{0D108BD9-81ED-4DB2-BD59-A6C34878D82A}">
                    <a16:rowId xmlns:a16="http://schemas.microsoft.com/office/drawing/2014/main" val="2318850781"/>
                  </a:ext>
                </a:extLst>
              </a:tr>
              <a:tr h="463765">
                <a:tc>
                  <a:txBody>
                    <a:bodyPr/>
                    <a:lstStyle/>
                    <a:p>
                      <a:pPr marL="0" marR="0" algn="ctr" rtl="1">
                        <a:lnSpc>
                          <a:spcPct val="115000"/>
                        </a:lnSpc>
                        <a:spcBef>
                          <a:spcPts val="0"/>
                        </a:spcBef>
                        <a:spcAft>
                          <a:spcPts val="0"/>
                        </a:spcAft>
                      </a:pPr>
                      <a:r>
                        <a:rPr lang="ar-SA" sz="2000">
                          <a:effectLst/>
                          <a:latin typeface="Calibri" panose="020F0502020204030204" pitchFamily="34" charset="0"/>
                          <a:ea typeface="Calibri" panose="020F0502020204030204" pitchFamily="34" charset="0"/>
                          <a:cs typeface="Times New Roman" panose="02020603050405020304" pitchFamily="18" charset="0"/>
                        </a:rPr>
                        <a:t>خطر دخول منافسين جدد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2000">
                          <a:effectLst/>
                          <a:latin typeface="Calibri" panose="020F0502020204030204" pitchFamily="34" charset="0"/>
                          <a:ea typeface="Calibri" panose="020F0502020204030204" pitchFamily="34" charset="0"/>
                          <a:cs typeface="Times New Roman" panose="02020603050405020304" pitchFamily="18" charset="0"/>
                        </a:rPr>
                        <a:t>يقصد بالمنافسين المحتملين المنظمات التي لا تتنافس حالياً في الصناعة ، ولكن لديها القدرة إذا ما رغبت في ذلك</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r>
                        <a:rPr lang="ar-SA" dirty="0"/>
                        <a:t>20</a:t>
                      </a:r>
                    </a:p>
                  </a:txBody>
                  <a:tcPr/>
                </a:tc>
                <a:tc>
                  <a:txBody>
                    <a:bodyPr/>
                    <a:lstStyle/>
                    <a:p>
                      <a:pPr algn="ctr" rtl="1"/>
                      <a:endParaRPr lang="ar-SA"/>
                    </a:p>
                  </a:txBody>
                  <a:tcPr/>
                </a:tc>
                <a:extLst>
                  <a:ext uri="{0D108BD9-81ED-4DB2-BD59-A6C34878D82A}">
                    <a16:rowId xmlns:a16="http://schemas.microsoft.com/office/drawing/2014/main" val="4184300133"/>
                  </a:ext>
                </a:extLst>
              </a:tr>
              <a:tr h="463765">
                <a:tc>
                  <a:txBody>
                    <a:bodyPr/>
                    <a:lstStyle/>
                    <a:p>
                      <a:pPr marL="0" marR="0" algn="ctr" rtl="1">
                        <a:lnSpc>
                          <a:spcPct val="115000"/>
                        </a:lnSpc>
                        <a:spcBef>
                          <a:spcPts val="0"/>
                        </a:spcBef>
                        <a:spcAft>
                          <a:spcPts val="0"/>
                        </a:spcAft>
                      </a:pPr>
                      <a:r>
                        <a:rPr lang="ar-SA" sz="2000">
                          <a:effectLst/>
                          <a:latin typeface="Calibri" panose="020F0502020204030204" pitchFamily="34" charset="0"/>
                          <a:ea typeface="Calibri" panose="020F0502020204030204" pitchFamily="34" charset="0"/>
                          <a:cs typeface="Times New Roman" panose="02020603050405020304" pitchFamily="18" charset="0"/>
                        </a:rPr>
                        <a:t>قوة المساومة عند المشترين</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2000" dirty="0">
                          <a:effectLst/>
                          <a:latin typeface="Calibri" panose="020F0502020204030204" pitchFamily="34" charset="0"/>
                          <a:ea typeface="Calibri" panose="020F0502020204030204" pitchFamily="34" charset="0"/>
                          <a:cs typeface="Times New Roman" panose="02020603050405020304" pitchFamily="18" charset="0"/>
                        </a:rPr>
                        <a:t>يقصد بالمشترين: المستهلكين الأفراد الذين يستهلكون منتجات المنظمة او المنظمات التي توزع منتجات الصناعة على المستخدمين النهائيين مثل تجار التجزئة والجملة</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r>
                        <a:rPr lang="ar-SA" dirty="0"/>
                        <a:t>15</a:t>
                      </a:r>
                    </a:p>
                  </a:txBody>
                  <a:tcPr/>
                </a:tc>
                <a:tc>
                  <a:txBody>
                    <a:bodyPr/>
                    <a:lstStyle/>
                    <a:p>
                      <a:pPr algn="ctr" rtl="1"/>
                      <a:endParaRPr lang="ar-SA"/>
                    </a:p>
                  </a:txBody>
                  <a:tcPr/>
                </a:tc>
                <a:extLst>
                  <a:ext uri="{0D108BD9-81ED-4DB2-BD59-A6C34878D82A}">
                    <a16:rowId xmlns:a16="http://schemas.microsoft.com/office/drawing/2014/main" val="569113007"/>
                  </a:ext>
                </a:extLst>
              </a:tr>
              <a:tr h="463765">
                <a:tc>
                  <a:txBody>
                    <a:bodyPr/>
                    <a:lstStyle/>
                    <a:p>
                      <a:pPr marL="0" marR="0" algn="ctr" rtl="1">
                        <a:lnSpc>
                          <a:spcPct val="115000"/>
                        </a:lnSpc>
                        <a:spcBef>
                          <a:spcPts val="0"/>
                        </a:spcBef>
                        <a:spcAft>
                          <a:spcPts val="0"/>
                        </a:spcAft>
                      </a:pPr>
                      <a:r>
                        <a:rPr lang="ar-SA" sz="2000">
                          <a:effectLst/>
                          <a:latin typeface="Calibri" panose="020F0502020204030204" pitchFamily="34" charset="0"/>
                          <a:ea typeface="Calibri" panose="020F0502020204030204" pitchFamily="34" charset="0"/>
                          <a:cs typeface="Times New Roman" panose="02020603050405020304" pitchFamily="18" charset="0"/>
                        </a:rPr>
                        <a:t>قوة المساومة عند الموردين</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15000"/>
                        </a:lnSpc>
                        <a:spcBef>
                          <a:spcPts val="0"/>
                        </a:spcBef>
                        <a:spcAft>
                          <a:spcPts val="0"/>
                        </a:spcAft>
                      </a:pPr>
                      <a:r>
                        <a:rPr lang="ar-SA" sz="2000" dirty="0">
                          <a:effectLst/>
                          <a:latin typeface="Calibri" panose="020F0502020204030204" pitchFamily="34" charset="0"/>
                          <a:ea typeface="Calibri" panose="020F0502020204030204" pitchFamily="34" charset="0"/>
                          <a:cs typeface="Times New Roman" panose="02020603050405020304" pitchFamily="18" charset="0"/>
                        </a:rPr>
                        <a:t>الموردين هم المنظمات التي توفر المدخلات في الصناعة</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r>
                        <a:rPr lang="ar-SA" dirty="0"/>
                        <a:t>15</a:t>
                      </a:r>
                    </a:p>
                  </a:txBody>
                  <a:tcPr/>
                </a:tc>
                <a:tc>
                  <a:txBody>
                    <a:bodyPr/>
                    <a:lstStyle/>
                    <a:p>
                      <a:pPr algn="ctr" rtl="1"/>
                      <a:endParaRPr lang="ar-SA" dirty="0"/>
                    </a:p>
                  </a:txBody>
                  <a:tcPr/>
                </a:tc>
                <a:extLst>
                  <a:ext uri="{0D108BD9-81ED-4DB2-BD59-A6C34878D82A}">
                    <a16:rowId xmlns:a16="http://schemas.microsoft.com/office/drawing/2014/main" val="1536154532"/>
                  </a:ext>
                </a:extLst>
              </a:tr>
              <a:tr h="463765">
                <a:tc gridSpan="2">
                  <a:txBody>
                    <a:bodyPr/>
                    <a:lstStyle/>
                    <a:p>
                      <a:pPr rtl="1"/>
                      <a:r>
                        <a:rPr lang="ar-SA" dirty="0"/>
                        <a:t>المجموع</a:t>
                      </a:r>
                    </a:p>
                  </a:txBody>
                  <a:tcPr/>
                </a:tc>
                <a:tc hMerge="1">
                  <a:txBody>
                    <a:bodyPr/>
                    <a:lstStyle/>
                    <a:p>
                      <a:pPr rtl="1"/>
                      <a:endParaRPr lang="ar-SA" dirty="0"/>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4120671365"/>
                  </a:ext>
                </a:extLst>
              </a:tr>
            </a:tbl>
          </a:graphicData>
        </a:graphic>
      </p:graphicFrame>
    </p:spTree>
    <p:extLst>
      <p:ext uri="{BB962C8B-B14F-4D97-AF65-F5344CB8AC3E}">
        <p14:creationId xmlns:p14="http://schemas.microsoft.com/office/powerpoint/2010/main" val="2553956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375286" y="681037"/>
            <a:ext cx="5732619" cy="1009651"/>
          </a:xfrm>
        </p:spPr>
        <p:txBody>
          <a:bodyPr/>
          <a:lstStyle/>
          <a:p>
            <a:pPr algn="ctr"/>
            <a:r>
              <a:rPr lang="ar-SA" sz="3200" dirty="0">
                <a:latin typeface="Gill Sans MT" pitchFamily="34" charset="0"/>
                <a:cs typeface="GE SS Two Medium" pitchFamily="18" charset="-78"/>
              </a:rPr>
              <a:t>استراتيجية المحيط الأزرق</a:t>
            </a:r>
            <a:br>
              <a:rPr lang="ar-SA" sz="3200" dirty="0">
                <a:latin typeface="Gill Sans MT" pitchFamily="34" charset="0"/>
                <a:cs typeface="GE SS Two Medium" pitchFamily="18" charset="-78"/>
              </a:rPr>
            </a:br>
            <a:r>
              <a:rPr lang="en-US" dirty="0">
                <a:latin typeface="Gill Sans MT" pitchFamily="34" charset="0"/>
                <a:cs typeface="GE SS Two Medium" pitchFamily="18" charset="-78"/>
              </a:rPr>
              <a:t>Blue ocean</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360947" y="1912381"/>
            <a:ext cx="11831053" cy="4120284"/>
          </a:xfrm>
        </p:spPr>
        <p:txBody>
          <a:bodyPr>
            <a:normAutofit fontScale="92500" lnSpcReduction="10000"/>
          </a:bodyPr>
          <a:lstStyle/>
          <a:p>
            <a:r>
              <a:rPr lang="ar-SA" dirty="0">
                <a:latin typeface="Gill Sans MT" pitchFamily="34" charset="0"/>
                <a:cs typeface="GE SS Two Medium" pitchFamily="18" charset="-78"/>
              </a:rPr>
              <a:t>استراتيجية المحيط الأزرق: نوع من الاستراتيجيات الحديثة التي تناولتها كتب الإدارة الاستراتيجية الحديثة والمعاصرة والتي استندت من فكرة العالمان (البروفسور دبليو شان كي وزميلته البروفسور </a:t>
            </a:r>
            <a:r>
              <a:rPr lang="ar-SA" dirty="0" err="1">
                <a:latin typeface="Gill Sans MT" pitchFamily="34" charset="0"/>
                <a:cs typeface="GE SS Two Medium" pitchFamily="18" charset="-78"/>
              </a:rPr>
              <a:t>رينية</a:t>
            </a:r>
            <a:r>
              <a:rPr lang="ar-SA" dirty="0">
                <a:latin typeface="Gill Sans MT" pitchFamily="34" charset="0"/>
                <a:cs typeface="GE SS Two Medium" pitchFamily="18" charset="-78"/>
              </a:rPr>
              <a:t> </a:t>
            </a:r>
            <a:r>
              <a:rPr lang="ar-SA" dirty="0" err="1">
                <a:latin typeface="Gill Sans MT" pitchFamily="34" charset="0"/>
                <a:cs typeface="GE SS Two Medium" pitchFamily="18" charset="-78"/>
              </a:rPr>
              <a:t>موبورن</a:t>
            </a:r>
            <a:r>
              <a:rPr lang="ar-SA" dirty="0">
                <a:latin typeface="Gill Sans MT" pitchFamily="34" charset="0"/>
                <a:cs typeface="GE SS Two Medium" pitchFamily="18" charset="-78"/>
              </a:rPr>
              <a:t> </a:t>
            </a:r>
          </a:p>
          <a:p>
            <a:r>
              <a:rPr lang="ar-SA" dirty="0">
                <a:latin typeface="Gill Sans MT" pitchFamily="34" charset="0"/>
                <a:cs typeface="GE SS Two Medium" pitchFamily="18" charset="-78"/>
              </a:rPr>
              <a:t>تقوم هذه الاستراتيجية على فكرة، انه ليس من الضروري على المنظمة التي تريد تحقيق النجاح في مسيرة حياتها العملية ان تحتل مركزا تنافسيا قويا، بل يمكن ان تحرز نجاحا بدون منافسة، وذلك بان تتبنى هذه المنظمات اسواقاً جديدة تعرض فيها منتجاتها الجديدة</a:t>
            </a:r>
          </a:p>
          <a:p>
            <a:r>
              <a:rPr lang="ar-SA" dirty="0">
                <a:latin typeface="Gill Sans MT" pitchFamily="34" charset="0"/>
                <a:cs typeface="GE SS Two Medium" pitchFamily="18" charset="-78"/>
              </a:rPr>
              <a:t> أو تقوم بطرح بضائع وسلع بديلة </a:t>
            </a:r>
            <a:r>
              <a:rPr lang="ar-SA" dirty="0" err="1">
                <a:latin typeface="Gill Sans MT" pitchFamily="34" charset="0"/>
                <a:cs typeface="GE SS Two Medium" pitchFamily="18" charset="-78"/>
              </a:rPr>
              <a:t>لاتجذب</a:t>
            </a:r>
            <a:r>
              <a:rPr lang="ar-SA" dirty="0">
                <a:latin typeface="Gill Sans MT" pitchFamily="34" charset="0"/>
                <a:cs typeface="GE SS Two Medium" pitchFamily="18" charset="-78"/>
              </a:rPr>
              <a:t> المنافس اليها،</a:t>
            </a:r>
          </a:p>
          <a:p>
            <a:r>
              <a:rPr lang="ar-SA" dirty="0">
                <a:latin typeface="Gill Sans MT" pitchFamily="34" charset="0"/>
                <a:cs typeface="GE SS Two Medium" pitchFamily="18" charset="-78"/>
              </a:rPr>
              <a:t>وبهذا تستطيع المنظمة تحقيق ارباحا وفيرة، وبذكائها وريادتها الاستراتيجية تستطيع ان تجذب زبائن ومستهلكين جدد، وان تجعل الزبون أكثر ولاء لمنتجاتها وخدماتها.</a:t>
            </a: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1662620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375286" y="681037"/>
            <a:ext cx="5732619" cy="1009651"/>
          </a:xfrm>
        </p:spPr>
        <p:txBody>
          <a:bodyPr/>
          <a:lstStyle/>
          <a:p>
            <a:pPr algn="ctr"/>
            <a:r>
              <a:rPr lang="ar-SA" sz="3200" dirty="0">
                <a:latin typeface="Gill Sans MT" pitchFamily="34" charset="0"/>
                <a:cs typeface="GE SS Two Medium" pitchFamily="18" charset="-78"/>
              </a:rPr>
              <a:t>المحيط الأزرق</a:t>
            </a:r>
            <a:br>
              <a:rPr lang="ar-SA" sz="3200" dirty="0">
                <a:latin typeface="Gill Sans MT" pitchFamily="34" charset="0"/>
                <a:cs typeface="GE SS Two Medium" pitchFamily="18" charset="-78"/>
              </a:rPr>
            </a:br>
            <a:r>
              <a:rPr lang="en-US" dirty="0">
                <a:latin typeface="Gill Sans MT" pitchFamily="34" charset="0"/>
                <a:cs typeface="GE SS Two Medium" pitchFamily="18" charset="-78"/>
              </a:rPr>
              <a:t>Blue ocean</a:t>
            </a:r>
            <a:endParaRPr lang="ar-SA" dirty="0"/>
          </a:p>
        </p:txBody>
      </p:sp>
      <p:graphicFrame>
        <p:nvGraphicFramePr>
          <p:cNvPr id="6" name="عنصر نائب للمحتوى 5">
            <a:extLst>
              <a:ext uri="{FF2B5EF4-FFF2-40B4-BE49-F238E27FC236}">
                <a16:creationId xmlns:a16="http://schemas.microsoft.com/office/drawing/2014/main" id="{8BA27FCE-8195-88E7-40C9-38EED0B167CC}"/>
              </a:ext>
            </a:extLst>
          </p:cNvPr>
          <p:cNvGraphicFramePr>
            <a:graphicFrameLocks noGrp="1"/>
          </p:cNvGraphicFramePr>
          <p:nvPr>
            <p:ph idx="1"/>
            <p:extLst>
              <p:ext uri="{D42A27DB-BD31-4B8C-83A1-F6EECF244321}">
                <p14:modId xmlns:p14="http://schemas.microsoft.com/office/powerpoint/2010/main" val="3757622970"/>
              </p:ext>
            </p:extLst>
          </p:nvPr>
        </p:nvGraphicFramePr>
        <p:xfrm>
          <a:off x="2891591" y="2035510"/>
          <a:ext cx="8259510" cy="3840480"/>
        </p:xfrm>
        <a:graphic>
          <a:graphicData uri="http://schemas.openxmlformats.org/drawingml/2006/table">
            <a:tbl>
              <a:tblPr rtl="1" firstRow="1" bandRow="1">
                <a:tableStyleId>{5C22544A-7EE6-4342-B048-85BDC9FD1C3A}</a:tableStyleId>
              </a:tblPr>
              <a:tblGrid>
                <a:gridCol w="2753170">
                  <a:extLst>
                    <a:ext uri="{9D8B030D-6E8A-4147-A177-3AD203B41FA5}">
                      <a16:colId xmlns:a16="http://schemas.microsoft.com/office/drawing/2014/main" val="2758750346"/>
                    </a:ext>
                  </a:extLst>
                </a:gridCol>
                <a:gridCol w="2753170">
                  <a:extLst>
                    <a:ext uri="{9D8B030D-6E8A-4147-A177-3AD203B41FA5}">
                      <a16:colId xmlns:a16="http://schemas.microsoft.com/office/drawing/2014/main" val="3466592031"/>
                    </a:ext>
                  </a:extLst>
                </a:gridCol>
                <a:gridCol w="2753170">
                  <a:extLst>
                    <a:ext uri="{9D8B030D-6E8A-4147-A177-3AD203B41FA5}">
                      <a16:colId xmlns:a16="http://schemas.microsoft.com/office/drawing/2014/main" val="1361550904"/>
                    </a:ext>
                  </a:extLst>
                </a:gridCol>
              </a:tblGrid>
              <a:tr h="370840">
                <a:tc>
                  <a:txBody>
                    <a:bodyPr/>
                    <a:lstStyle/>
                    <a:p>
                      <a:pPr algn="ctr" rtl="1"/>
                      <a:r>
                        <a:rPr lang="ar-SA" sz="2400" b="1" kern="1200" dirty="0">
                          <a:solidFill>
                            <a:schemeClr val="bg2"/>
                          </a:solidFill>
                          <a:latin typeface="Traditional Arabic" pitchFamily="18" charset="-78"/>
                          <a:ea typeface="+mn-ea"/>
                          <a:cs typeface="Traditional Arabic" pitchFamily="18" charset="-78"/>
                        </a:rPr>
                        <a:t>العنصر</a:t>
                      </a:r>
                    </a:p>
                  </a:txBody>
                  <a:tcPr/>
                </a:tc>
                <a:tc>
                  <a:txBody>
                    <a:bodyPr/>
                    <a:lstStyle/>
                    <a:p>
                      <a:pPr algn="ctr" rtl="1"/>
                      <a:r>
                        <a:rPr lang="ar-SA" sz="2400" b="1" kern="1200" dirty="0">
                          <a:solidFill>
                            <a:schemeClr val="bg2"/>
                          </a:solidFill>
                          <a:latin typeface="Traditional Arabic" pitchFamily="18" charset="-78"/>
                          <a:ea typeface="+mn-ea"/>
                          <a:cs typeface="Traditional Arabic" pitchFamily="18" charset="-78"/>
                        </a:rPr>
                        <a:t>المحيط الأحمر</a:t>
                      </a:r>
                    </a:p>
                    <a:p>
                      <a:pPr algn="ctr" rtl="1"/>
                      <a:r>
                        <a:rPr lang="en-US" sz="2400" b="1" kern="1200" dirty="0">
                          <a:solidFill>
                            <a:schemeClr val="bg2"/>
                          </a:solidFill>
                          <a:latin typeface="Traditional Arabic" pitchFamily="18" charset="-78"/>
                          <a:ea typeface="+mn-ea"/>
                          <a:cs typeface="Traditional Arabic" pitchFamily="18" charset="-78"/>
                        </a:rPr>
                        <a:t>Red ocean </a:t>
                      </a:r>
                      <a:endParaRPr lang="ar-SA" sz="2400" b="1" kern="1200" dirty="0">
                        <a:solidFill>
                          <a:schemeClr val="bg2"/>
                        </a:solidFill>
                        <a:latin typeface="Traditional Arabic" pitchFamily="18" charset="-78"/>
                        <a:ea typeface="+mn-ea"/>
                        <a:cs typeface="Traditional Arabic" pitchFamily="18" charset="-78"/>
                      </a:endParaRPr>
                    </a:p>
                  </a:txBody>
                  <a:tcPr/>
                </a:tc>
                <a:tc>
                  <a:txBody>
                    <a:bodyPr/>
                    <a:lstStyle/>
                    <a:p>
                      <a:pPr algn="ctr" rtl="1"/>
                      <a:r>
                        <a:rPr lang="ar-SA" sz="2400" b="1" kern="1200" dirty="0">
                          <a:solidFill>
                            <a:schemeClr val="bg2"/>
                          </a:solidFill>
                          <a:latin typeface="Traditional Arabic" pitchFamily="18" charset="-78"/>
                          <a:ea typeface="+mn-ea"/>
                          <a:cs typeface="Traditional Arabic" pitchFamily="18" charset="-78"/>
                        </a:rPr>
                        <a:t>المحيط الأزرق </a:t>
                      </a:r>
                    </a:p>
                    <a:p>
                      <a:pPr algn="ctr" rtl="1"/>
                      <a:r>
                        <a:rPr lang="en-US" sz="2400" b="1" kern="1200" dirty="0">
                          <a:solidFill>
                            <a:schemeClr val="bg2"/>
                          </a:solidFill>
                          <a:latin typeface="Traditional Arabic" pitchFamily="18" charset="-78"/>
                          <a:ea typeface="+mn-ea"/>
                          <a:cs typeface="Traditional Arabic" pitchFamily="18" charset="-78"/>
                        </a:rPr>
                        <a:t>Blue ocean</a:t>
                      </a:r>
                      <a:endParaRPr lang="ar-SA" sz="2400" b="1" kern="1200" dirty="0">
                        <a:solidFill>
                          <a:schemeClr val="bg2"/>
                        </a:solidFill>
                        <a:latin typeface="Traditional Arabic" pitchFamily="18" charset="-78"/>
                        <a:ea typeface="+mn-ea"/>
                        <a:cs typeface="Traditional Arabic" pitchFamily="18" charset="-78"/>
                      </a:endParaRPr>
                    </a:p>
                  </a:txBody>
                  <a:tcPr/>
                </a:tc>
                <a:extLst>
                  <a:ext uri="{0D108BD9-81ED-4DB2-BD59-A6C34878D82A}">
                    <a16:rowId xmlns:a16="http://schemas.microsoft.com/office/drawing/2014/main" val="2092609118"/>
                  </a:ext>
                </a:extLst>
              </a:tr>
              <a:tr h="370840">
                <a:tc>
                  <a:txBody>
                    <a:bodyPr/>
                    <a:lstStyle/>
                    <a:p>
                      <a:pPr algn="ctr" rtl="1"/>
                      <a:r>
                        <a:rPr lang="ar-SA" sz="2400" kern="1200" dirty="0">
                          <a:solidFill>
                            <a:srgbClr val="6C6352"/>
                          </a:solidFill>
                          <a:latin typeface="Traditional Arabic" pitchFamily="18" charset="-78"/>
                          <a:ea typeface="+mn-ea"/>
                          <a:cs typeface="Traditional Arabic" pitchFamily="18" charset="-78"/>
                        </a:rPr>
                        <a:t>المجال</a:t>
                      </a:r>
                    </a:p>
                  </a:txBody>
                  <a:tcPr/>
                </a:tc>
                <a:tc>
                  <a:txBody>
                    <a:bodyPr/>
                    <a:lstStyle/>
                    <a:p>
                      <a:pPr algn="ctr" rtl="1"/>
                      <a:r>
                        <a:rPr lang="ar-SA" sz="2400" kern="1200" dirty="0">
                          <a:solidFill>
                            <a:srgbClr val="6C6352"/>
                          </a:solidFill>
                          <a:latin typeface="Traditional Arabic" pitchFamily="18" charset="-78"/>
                          <a:ea typeface="+mn-ea"/>
                          <a:cs typeface="Traditional Arabic" pitchFamily="18" charset="-78"/>
                        </a:rPr>
                        <a:t>مجال متشبع</a:t>
                      </a:r>
                    </a:p>
                  </a:txBody>
                  <a:tcPr/>
                </a:tc>
                <a:tc>
                  <a:txBody>
                    <a:bodyPr/>
                    <a:lstStyle/>
                    <a:p>
                      <a:pPr algn="ctr" rtl="1"/>
                      <a:r>
                        <a:rPr lang="ar-SA" sz="2400" kern="1200" dirty="0">
                          <a:solidFill>
                            <a:srgbClr val="6C6352"/>
                          </a:solidFill>
                          <a:latin typeface="Traditional Arabic" pitchFamily="18" charset="-78"/>
                          <a:ea typeface="+mn-ea"/>
                          <a:cs typeface="Traditional Arabic" pitchFamily="18" charset="-78"/>
                        </a:rPr>
                        <a:t>مجال جديد وفرص كبيرة</a:t>
                      </a:r>
                    </a:p>
                  </a:txBody>
                  <a:tcPr/>
                </a:tc>
                <a:extLst>
                  <a:ext uri="{0D108BD9-81ED-4DB2-BD59-A6C34878D82A}">
                    <a16:rowId xmlns:a16="http://schemas.microsoft.com/office/drawing/2014/main" val="2525244320"/>
                  </a:ext>
                </a:extLst>
              </a:tr>
              <a:tr h="370840">
                <a:tc>
                  <a:txBody>
                    <a:bodyPr/>
                    <a:lstStyle/>
                    <a:p>
                      <a:pPr algn="ctr" rtl="1"/>
                      <a:r>
                        <a:rPr lang="ar-SA" sz="2400" kern="1200" dirty="0" err="1">
                          <a:solidFill>
                            <a:srgbClr val="6C6352"/>
                          </a:solidFill>
                          <a:latin typeface="Traditional Arabic" pitchFamily="18" charset="-78"/>
                          <a:ea typeface="+mn-ea"/>
                          <a:cs typeface="Traditional Arabic" pitchFamily="18" charset="-78"/>
                        </a:rPr>
                        <a:t>حدة</a:t>
                      </a:r>
                      <a:r>
                        <a:rPr lang="ar-SA" sz="2400" kern="1200" dirty="0">
                          <a:solidFill>
                            <a:srgbClr val="6C6352"/>
                          </a:solidFill>
                          <a:latin typeface="Traditional Arabic" pitchFamily="18" charset="-78"/>
                          <a:ea typeface="+mn-ea"/>
                          <a:cs typeface="Traditional Arabic" pitchFamily="18" charset="-78"/>
                        </a:rPr>
                        <a:t> المنافسة</a:t>
                      </a:r>
                    </a:p>
                  </a:txBody>
                  <a:tcPr/>
                </a:tc>
                <a:tc>
                  <a:txBody>
                    <a:bodyPr/>
                    <a:lstStyle/>
                    <a:p>
                      <a:pPr algn="ctr" rtl="1"/>
                      <a:r>
                        <a:rPr lang="ar-SA" sz="2400" kern="1200" dirty="0">
                          <a:solidFill>
                            <a:srgbClr val="6C6352"/>
                          </a:solidFill>
                          <a:latin typeface="Traditional Arabic" pitchFamily="18" charset="-78"/>
                          <a:ea typeface="+mn-ea"/>
                          <a:cs typeface="Traditional Arabic" pitchFamily="18" charset="-78"/>
                        </a:rPr>
                        <a:t>عالية</a:t>
                      </a:r>
                    </a:p>
                  </a:txBody>
                  <a:tcPr/>
                </a:tc>
                <a:tc>
                  <a:txBody>
                    <a:bodyPr/>
                    <a:lstStyle/>
                    <a:p>
                      <a:pPr algn="ctr" rtl="1"/>
                      <a:r>
                        <a:rPr lang="ar-SA" sz="2400" kern="1200" dirty="0">
                          <a:solidFill>
                            <a:srgbClr val="6C6352"/>
                          </a:solidFill>
                          <a:latin typeface="Traditional Arabic" pitchFamily="18" charset="-78"/>
                          <a:ea typeface="+mn-ea"/>
                          <a:cs typeface="Traditional Arabic" pitchFamily="18" charset="-78"/>
                        </a:rPr>
                        <a:t>لا وجود للمنافسة تقريبا</a:t>
                      </a:r>
                    </a:p>
                  </a:txBody>
                  <a:tcPr/>
                </a:tc>
                <a:extLst>
                  <a:ext uri="{0D108BD9-81ED-4DB2-BD59-A6C34878D82A}">
                    <a16:rowId xmlns:a16="http://schemas.microsoft.com/office/drawing/2014/main" val="1224301912"/>
                  </a:ext>
                </a:extLst>
              </a:tr>
              <a:tr h="370840">
                <a:tc>
                  <a:txBody>
                    <a:bodyPr/>
                    <a:lstStyle/>
                    <a:p>
                      <a:pPr algn="ctr" rtl="1"/>
                      <a:r>
                        <a:rPr lang="ar-SA" sz="2400" kern="1200" dirty="0">
                          <a:solidFill>
                            <a:srgbClr val="6C6352"/>
                          </a:solidFill>
                          <a:latin typeface="Traditional Arabic" pitchFamily="18" charset="-78"/>
                          <a:ea typeface="+mn-ea"/>
                          <a:cs typeface="Traditional Arabic" pitchFamily="18" charset="-78"/>
                        </a:rPr>
                        <a:t>الحصة السوقية</a:t>
                      </a:r>
                    </a:p>
                  </a:txBody>
                  <a:tcPr/>
                </a:tc>
                <a:tc>
                  <a:txBody>
                    <a:bodyPr/>
                    <a:lstStyle/>
                    <a:p>
                      <a:pPr algn="ctr" rtl="1"/>
                      <a:r>
                        <a:rPr lang="ar-SA" sz="2400" kern="1200" dirty="0">
                          <a:solidFill>
                            <a:srgbClr val="6C6352"/>
                          </a:solidFill>
                          <a:latin typeface="Traditional Arabic" pitchFamily="18" charset="-78"/>
                          <a:ea typeface="+mn-ea"/>
                          <a:cs typeface="Traditional Arabic" pitchFamily="18" charset="-78"/>
                        </a:rPr>
                        <a:t>حصة سوقية صغيرة</a:t>
                      </a:r>
                    </a:p>
                  </a:txBody>
                  <a:tcPr/>
                </a:tc>
                <a:tc>
                  <a:txBody>
                    <a:bodyPr/>
                    <a:lstStyle/>
                    <a:p>
                      <a:pPr algn="ctr" rtl="1"/>
                      <a:r>
                        <a:rPr lang="ar-SA" sz="2400" kern="1200" dirty="0">
                          <a:solidFill>
                            <a:srgbClr val="6C6352"/>
                          </a:solidFill>
                          <a:latin typeface="Traditional Arabic" pitchFamily="18" charset="-78"/>
                          <a:ea typeface="+mn-ea"/>
                          <a:cs typeface="Traditional Arabic" pitchFamily="18" charset="-78"/>
                        </a:rPr>
                        <a:t>حصة سوقية كبيرة وإمكانية قيادة السوق</a:t>
                      </a:r>
                    </a:p>
                  </a:txBody>
                  <a:tcPr/>
                </a:tc>
                <a:extLst>
                  <a:ext uri="{0D108BD9-81ED-4DB2-BD59-A6C34878D82A}">
                    <a16:rowId xmlns:a16="http://schemas.microsoft.com/office/drawing/2014/main" val="4065350234"/>
                  </a:ext>
                </a:extLst>
              </a:tr>
              <a:tr h="370840">
                <a:tc>
                  <a:txBody>
                    <a:bodyPr/>
                    <a:lstStyle/>
                    <a:p>
                      <a:pPr algn="ctr" rtl="1"/>
                      <a:r>
                        <a:rPr lang="ar-SA" sz="2400" kern="1200" dirty="0">
                          <a:solidFill>
                            <a:srgbClr val="6C6352"/>
                          </a:solidFill>
                          <a:latin typeface="Traditional Arabic" pitchFamily="18" charset="-78"/>
                          <a:ea typeface="+mn-ea"/>
                          <a:cs typeface="Traditional Arabic" pitchFamily="18" charset="-78"/>
                        </a:rPr>
                        <a:t>امكانية التسويق</a:t>
                      </a:r>
                    </a:p>
                  </a:txBody>
                  <a:tcPr/>
                </a:tc>
                <a:tc>
                  <a:txBody>
                    <a:bodyPr/>
                    <a:lstStyle/>
                    <a:p>
                      <a:pPr algn="ctr" rtl="1"/>
                      <a:r>
                        <a:rPr lang="ar-SA" sz="2400" kern="1200" dirty="0">
                          <a:solidFill>
                            <a:srgbClr val="6C6352"/>
                          </a:solidFill>
                          <a:latin typeface="Traditional Arabic" pitchFamily="18" charset="-78"/>
                          <a:ea typeface="+mn-ea"/>
                          <a:cs typeface="Traditional Arabic" pitchFamily="18" charset="-78"/>
                        </a:rPr>
                        <a:t>صعوبة التسويق</a:t>
                      </a:r>
                    </a:p>
                  </a:txBody>
                  <a:tcPr/>
                </a:tc>
                <a:tc>
                  <a:txBody>
                    <a:bodyPr/>
                    <a:lstStyle/>
                    <a:p>
                      <a:pPr algn="ctr" rtl="1"/>
                      <a:r>
                        <a:rPr lang="ar-SA" sz="2400" kern="1200" dirty="0">
                          <a:solidFill>
                            <a:srgbClr val="6C6352"/>
                          </a:solidFill>
                          <a:latin typeface="Traditional Arabic" pitchFamily="18" charset="-78"/>
                          <a:ea typeface="+mn-ea"/>
                          <a:cs typeface="Traditional Arabic" pitchFamily="18" charset="-78"/>
                        </a:rPr>
                        <a:t>سهولة التسويق والانتشار</a:t>
                      </a:r>
                    </a:p>
                  </a:txBody>
                  <a:tcPr/>
                </a:tc>
                <a:extLst>
                  <a:ext uri="{0D108BD9-81ED-4DB2-BD59-A6C34878D82A}">
                    <a16:rowId xmlns:a16="http://schemas.microsoft.com/office/drawing/2014/main" val="3727359907"/>
                  </a:ext>
                </a:extLst>
              </a:tr>
              <a:tr h="370840">
                <a:tc>
                  <a:txBody>
                    <a:bodyPr/>
                    <a:lstStyle/>
                    <a:p>
                      <a:pPr algn="ctr" rtl="1"/>
                      <a:r>
                        <a:rPr lang="ar-SA" sz="2400" kern="1200" dirty="0">
                          <a:solidFill>
                            <a:srgbClr val="6C6352"/>
                          </a:solidFill>
                          <a:latin typeface="Traditional Arabic" pitchFamily="18" charset="-78"/>
                          <a:ea typeface="+mn-ea"/>
                          <a:cs typeface="Traditional Arabic" pitchFamily="18" charset="-78"/>
                        </a:rPr>
                        <a:t>امكانية الابداع والابتكار</a:t>
                      </a:r>
                    </a:p>
                  </a:txBody>
                  <a:tcPr/>
                </a:tc>
                <a:tc>
                  <a:txBody>
                    <a:bodyPr/>
                    <a:lstStyle/>
                    <a:p>
                      <a:pPr algn="ctr" rtl="1"/>
                      <a:r>
                        <a:rPr lang="ar-SA" sz="2400" kern="1200" dirty="0">
                          <a:solidFill>
                            <a:srgbClr val="6C6352"/>
                          </a:solidFill>
                          <a:latin typeface="Traditional Arabic" pitchFamily="18" charset="-78"/>
                          <a:ea typeface="+mn-ea"/>
                          <a:cs typeface="Traditional Arabic" pitchFamily="18" charset="-78"/>
                        </a:rPr>
                        <a:t>صعوبة الابداع والابتكار</a:t>
                      </a:r>
                    </a:p>
                  </a:txBody>
                  <a:tcPr/>
                </a:tc>
                <a:tc>
                  <a:txBody>
                    <a:bodyPr/>
                    <a:lstStyle/>
                    <a:p>
                      <a:pPr algn="ctr" rtl="1"/>
                      <a:r>
                        <a:rPr lang="ar-SA" sz="2400" kern="1200" dirty="0">
                          <a:solidFill>
                            <a:srgbClr val="6C6352"/>
                          </a:solidFill>
                          <a:latin typeface="Traditional Arabic" pitchFamily="18" charset="-78"/>
                          <a:ea typeface="+mn-ea"/>
                          <a:cs typeface="Traditional Arabic" pitchFamily="18" charset="-78"/>
                        </a:rPr>
                        <a:t>سهولة الابداع وابتكار خدمات جديدة</a:t>
                      </a:r>
                    </a:p>
                  </a:txBody>
                  <a:tcPr/>
                </a:tc>
                <a:extLst>
                  <a:ext uri="{0D108BD9-81ED-4DB2-BD59-A6C34878D82A}">
                    <a16:rowId xmlns:a16="http://schemas.microsoft.com/office/drawing/2014/main" val="3097619692"/>
                  </a:ext>
                </a:extLst>
              </a:tr>
            </a:tbl>
          </a:graphicData>
        </a:graphic>
      </p:graphicFrame>
    </p:spTree>
    <p:extLst>
      <p:ext uri="{BB962C8B-B14F-4D97-AF65-F5344CB8AC3E}">
        <p14:creationId xmlns:p14="http://schemas.microsoft.com/office/powerpoint/2010/main" val="1580591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375286" y="681037"/>
            <a:ext cx="5732619" cy="1009651"/>
          </a:xfrm>
        </p:spPr>
        <p:txBody>
          <a:bodyPr/>
          <a:lstStyle/>
          <a:p>
            <a:pPr algn="ctr"/>
            <a:r>
              <a:rPr lang="ar-SA" sz="3200" dirty="0">
                <a:latin typeface="Gill Sans MT" pitchFamily="34" charset="0"/>
                <a:cs typeface="GE SS Two Medium" pitchFamily="18" charset="-78"/>
              </a:rPr>
              <a:t>طرق الوصول الى المحيط الأزرق</a:t>
            </a:r>
            <a:br>
              <a:rPr lang="ar-SA" sz="3200" dirty="0">
                <a:latin typeface="Gill Sans MT" pitchFamily="34" charset="0"/>
                <a:cs typeface="GE SS Two Medium" pitchFamily="18" charset="-78"/>
              </a:rPr>
            </a:br>
            <a:r>
              <a:rPr lang="en-US" dirty="0">
                <a:latin typeface="Gill Sans MT" pitchFamily="34" charset="0"/>
                <a:cs typeface="GE SS Two Medium" pitchFamily="18" charset="-78"/>
              </a:rPr>
              <a:t>Blue ocean</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fontScale="92500" lnSpcReduction="10000"/>
          </a:bodyPr>
          <a:lstStyle/>
          <a:p>
            <a:r>
              <a:rPr lang="ar-SA" dirty="0">
                <a:latin typeface="Gill Sans MT" pitchFamily="34" charset="0"/>
                <a:cs typeface="GE SS Two Medium" pitchFamily="18" charset="-78"/>
              </a:rPr>
              <a:t>القيمة المبتكرة وليس القيمة المضافة</a:t>
            </a:r>
            <a:r>
              <a:rPr lang="en-US" dirty="0">
                <a:latin typeface="Gill Sans MT" pitchFamily="34" charset="0"/>
                <a:cs typeface="GE SS Two Medium" pitchFamily="18" charset="-78"/>
              </a:rPr>
              <a:t>Creative value </a:t>
            </a:r>
          </a:p>
          <a:p>
            <a:r>
              <a:rPr lang="ar-SA" dirty="0">
                <a:latin typeface="Gill Sans MT" pitchFamily="34" charset="0"/>
                <a:cs typeface="GE SS Two Medium" pitchFamily="18" charset="-78"/>
              </a:rPr>
              <a:t>شركة </a:t>
            </a:r>
            <a:r>
              <a:rPr lang="en-US" dirty="0">
                <a:latin typeface="Gill Sans MT" pitchFamily="34" charset="0"/>
                <a:cs typeface="GE SS Two Medium" pitchFamily="18" charset="-78"/>
              </a:rPr>
              <a:t>South west airline </a:t>
            </a:r>
            <a:r>
              <a:rPr lang="ar-SA" dirty="0">
                <a:latin typeface="Gill Sans MT" pitchFamily="34" charset="0"/>
                <a:cs typeface="GE SS Two Medium" pitchFamily="18" charset="-78"/>
              </a:rPr>
              <a:t>قدمت شعار سرعة طائرة بسعر سيارة (تقليل التكاليف في الفخامة والوجبات)</a:t>
            </a:r>
          </a:p>
          <a:p>
            <a:r>
              <a:rPr lang="ar-SA" dirty="0">
                <a:latin typeface="Gill Sans MT" pitchFamily="34" charset="0"/>
                <a:cs typeface="GE SS Two Medium" pitchFamily="18" charset="-78"/>
              </a:rPr>
              <a:t>البدائل المتقابلة مثل دمج السينما مع الأكل (كراسي فاخرة وأكل متنوع)</a:t>
            </a:r>
          </a:p>
          <a:p>
            <a:r>
              <a:rPr lang="ar-SA" dirty="0">
                <a:latin typeface="Gill Sans MT" pitchFamily="34" charset="0"/>
                <a:cs typeface="GE SS Two Medium" pitchFamily="18" charset="-78"/>
              </a:rPr>
              <a:t>الخدمات المكملة (حضانة ورعاية أطفال لمشاهدي السينما)</a:t>
            </a:r>
          </a:p>
          <a:p>
            <a:r>
              <a:rPr lang="ar-SA" dirty="0">
                <a:latin typeface="Gill Sans MT" pitchFamily="34" charset="0"/>
                <a:cs typeface="GE SS Two Medium" pitchFamily="18" charset="-78"/>
              </a:rPr>
              <a:t>خاطب الجانب العاطفي لدى العميل وليس الجانب العملي فقط</a:t>
            </a:r>
          </a:p>
          <a:p>
            <a:r>
              <a:rPr lang="ar-SA" dirty="0">
                <a:latin typeface="Gill Sans MT" pitchFamily="34" charset="0"/>
                <a:cs typeface="GE SS Two Medium" pitchFamily="18" charset="-78"/>
              </a:rPr>
              <a:t>)</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27391706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طريقة تحليل المحيط الأزرق</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Blue ocean</a:t>
            </a:r>
            <a:endParaRPr lang="ar-SA" dirty="0"/>
          </a:p>
        </p:txBody>
      </p:sp>
      <p:pic>
        <p:nvPicPr>
          <p:cNvPr id="6" name="عنصر نائب للمحتوى 5">
            <a:extLst>
              <a:ext uri="{FF2B5EF4-FFF2-40B4-BE49-F238E27FC236}">
                <a16:creationId xmlns:a16="http://schemas.microsoft.com/office/drawing/2014/main" id="{6E82E4EA-CE64-F609-0BE1-6BAE08AB53B1}"/>
              </a:ext>
            </a:extLst>
          </p:cNvPr>
          <p:cNvPicPr>
            <a:picLocks noGrp="1" noChangeAspect="1"/>
          </p:cNvPicPr>
          <p:nvPr>
            <p:ph idx="1"/>
          </p:nvPr>
        </p:nvPicPr>
        <p:blipFill>
          <a:blip r:embed="rId2"/>
          <a:stretch>
            <a:fillRect/>
          </a:stretch>
        </p:blipFill>
        <p:spPr>
          <a:xfrm>
            <a:off x="6411880" y="2204211"/>
            <a:ext cx="5441950" cy="3243353"/>
          </a:xfrm>
          <a:prstGeom prst="rect">
            <a:avLst/>
          </a:prstGeom>
        </p:spPr>
      </p:pic>
      <p:pic>
        <p:nvPicPr>
          <p:cNvPr id="7" name="صورة 6">
            <a:extLst>
              <a:ext uri="{FF2B5EF4-FFF2-40B4-BE49-F238E27FC236}">
                <a16:creationId xmlns:a16="http://schemas.microsoft.com/office/drawing/2014/main" id="{A55ED128-9526-795E-CF53-17B412DD9F48}"/>
              </a:ext>
            </a:extLst>
          </p:cNvPr>
          <p:cNvPicPr>
            <a:picLocks noChangeAspect="1"/>
          </p:cNvPicPr>
          <p:nvPr/>
        </p:nvPicPr>
        <p:blipFill>
          <a:blip r:embed="rId3"/>
          <a:stretch>
            <a:fillRect/>
          </a:stretch>
        </p:blipFill>
        <p:spPr>
          <a:xfrm>
            <a:off x="338693" y="2204212"/>
            <a:ext cx="5441429" cy="3291828"/>
          </a:xfrm>
          <a:prstGeom prst="rect">
            <a:avLst/>
          </a:prstGeom>
        </p:spPr>
      </p:pic>
    </p:spTree>
    <p:extLst>
      <p:ext uri="{BB962C8B-B14F-4D97-AF65-F5344CB8AC3E}">
        <p14:creationId xmlns:p14="http://schemas.microsoft.com/office/powerpoint/2010/main" val="1391009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375286" y="681037"/>
            <a:ext cx="5732619" cy="1009651"/>
          </a:xfrm>
        </p:spPr>
        <p:txBody>
          <a:bodyPr/>
          <a:lstStyle/>
          <a:p>
            <a:pPr algn="ctr"/>
            <a:r>
              <a:rPr lang="ar-SA" sz="3200" dirty="0">
                <a:latin typeface="Gill Sans MT" pitchFamily="34" charset="0"/>
                <a:cs typeface="GE SS Two Medium" pitchFamily="18" charset="-78"/>
              </a:rPr>
              <a:t>تمرين المحيط الأزرق</a:t>
            </a:r>
            <a:br>
              <a:rPr lang="ar-SA" sz="3200" dirty="0">
                <a:latin typeface="Gill Sans MT" pitchFamily="34" charset="0"/>
                <a:cs typeface="GE SS Two Medium" pitchFamily="18" charset="-78"/>
              </a:rPr>
            </a:br>
            <a:r>
              <a:rPr lang="en-US" dirty="0">
                <a:latin typeface="Gill Sans MT" pitchFamily="34" charset="0"/>
                <a:cs typeface="GE SS Two Medium" pitchFamily="18" charset="-78"/>
              </a:rPr>
              <a:t>Blue ocean</a:t>
            </a:r>
            <a:br>
              <a:rPr lang="en-US" dirty="0">
                <a:latin typeface="Gill Sans MT" pitchFamily="34" charset="0"/>
                <a:cs typeface="GE SS Two Medium" pitchFamily="18" charset="-78"/>
              </a:rPr>
            </a:br>
            <a:r>
              <a:rPr lang="ar-SA" dirty="0">
                <a:latin typeface="Gill Sans MT" pitchFamily="34" charset="0"/>
                <a:cs typeface="GE SS Two Medium" pitchFamily="18" charset="-78"/>
              </a:rPr>
              <a:t>لمشروع المطعم</a:t>
            </a:r>
            <a:endParaRPr lang="ar-SA" dirty="0"/>
          </a:p>
        </p:txBody>
      </p:sp>
      <p:graphicFrame>
        <p:nvGraphicFramePr>
          <p:cNvPr id="7" name="عنصر نائب للمحتوى 6">
            <a:extLst>
              <a:ext uri="{FF2B5EF4-FFF2-40B4-BE49-F238E27FC236}">
                <a16:creationId xmlns:a16="http://schemas.microsoft.com/office/drawing/2014/main" id="{D834C45E-9CA3-E511-11F8-82F912A4B3EE}"/>
              </a:ext>
            </a:extLst>
          </p:cNvPr>
          <p:cNvGraphicFramePr>
            <a:graphicFrameLocks noGrp="1"/>
          </p:cNvGraphicFramePr>
          <p:nvPr>
            <p:ph idx="1"/>
            <p:extLst>
              <p:ext uri="{D42A27DB-BD31-4B8C-83A1-F6EECF244321}">
                <p14:modId xmlns:p14="http://schemas.microsoft.com/office/powerpoint/2010/main" val="82802531"/>
              </p:ext>
            </p:extLst>
          </p:nvPr>
        </p:nvGraphicFramePr>
        <p:xfrm>
          <a:off x="1489744" y="2045368"/>
          <a:ext cx="8891336" cy="3789948"/>
        </p:xfrm>
        <a:graphic>
          <a:graphicData uri="http://schemas.openxmlformats.org/drawingml/2006/table">
            <a:tbl>
              <a:tblPr rtl="1" firstRow="1" bandRow="1">
                <a:tableStyleId>{5C22544A-7EE6-4342-B048-85BDC9FD1C3A}</a:tableStyleId>
              </a:tblPr>
              <a:tblGrid>
                <a:gridCol w="4445668">
                  <a:extLst>
                    <a:ext uri="{9D8B030D-6E8A-4147-A177-3AD203B41FA5}">
                      <a16:colId xmlns:a16="http://schemas.microsoft.com/office/drawing/2014/main" val="2833385169"/>
                    </a:ext>
                  </a:extLst>
                </a:gridCol>
                <a:gridCol w="4445668">
                  <a:extLst>
                    <a:ext uri="{9D8B030D-6E8A-4147-A177-3AD203B41FA5}">
                      <a16:colId xmlns:a16="http://schemas.microsoft.com/office/drawing/2014/main" val="3257442427"/>
                    </a:ext>
                  </a:extLst>
                </a:gridCol>
              </a:tblGrid>
              <a:tr h="612093">
                <a:tc>
                  <a:txBody>
                    <a:bodyPr/>
                    <a:lstStyle/>
                    <a:p>
                      <a:pPr algn="ctr" rtl="1"/>
                      <a:r>
                        <a:rPr lang="ar-SA" dirty="0">
                          <a:solidFill>
                            <a:schemeClr val="bg1"/>
                          </a:solidFill>
                        </a:rPr>
                        <a:t>الاستبعاد</a:t>
                      </a:r>
                    </a:p>
                  </a:txBody>
                  <a:tcPr/>
                </a:tc>
                <a:tc>
                  <a:txBody>
                    <a:bodyPr/>
                    <a:lstStyle/>
                    <a:p>
                      <a:pPr algn="ctr" rtl="1"/>
                      <a:r>
                        <a:rPr lang="ar-SA" dirty="0">
                          <a:solidFill>
                            <a:schemeClr val="bg1"/>
                          </a:solidFill>
                        </a:rPr>
                        <a:t>التقليص</a:t>
                      </a:r>
                    </a:p>
                  </a:txBody>
                  <a:tcPr/>
                </a:tc>
                <a:extLst>
                  <a:ext uri="{0D108BD9-81ED-4DB2-BD59-A6C34878D82A}">
                    <a16:rowId xmlns:a16="http://schemas.microsoft.com/office/drawing/2014/main" val="4280994817"/>
                  </a:ext>
                </a:extLst>
              </a:tr>
              <a:tr h="1509271">
                <a:tc>
                  <a:txBody>
                    <a:bodyPr/>
                    <a:lstStyle/>
                    <a:p>
                      <a:pPr algn="ctr" rtl="1"/>
                      <a:endParaRPr lang="ar-SA" dirty="0">
                        <a:solidFill>
                          <a:schemeClr val="tx1"/>
                        </a:solidFill>
                      </a:endParaRPr>
                    </a:p>
                  </a:txBody>
                  <a:tcPr/>
                </a:tc>
                <a:tc>
                  <a:txBody>
                    <a:bodyPr/>
                    <a:lstStyle/>
                    <a:p>
                      <a:pPr algn="ctr" rtl="1"/>
                      <a:endParaRPr lang="ar-SA" dirty="0">
                        <a:solidFill>
                          <a:schemeClr val="tx1"/>
                        </a:solidFill>
                      </a:endParaRPr>
                    </a:p>
                  </a:txBody>
                  <a:tcPr/>
                </a:tc>
                <a:extLst>
                  <a:ext uri="{0D108BD9-81ED-4DB2-BD59-A6C34878D82A}">
                    <a16:rowId xmlns:a16="http://schemas.microsoft.com/office/drawing/2014/main" val="920778384"/>
                  </a:ext>
                </a:extLst>
              </a:tr>
              <a:tr h="612093">
                <a:tc>
                  <a:txBody>
                    <a:bodyPr/>
                    <a:lstStyle/>
                    <a:p>
                      <a:pPr algn="ctr" rtl="1"/>
                      <a:r>
                        <a:rPr lang="ar-SA" b="1" dirty="0">
                          <a:solidFill>
                            <a:schemeClr val="tx1"/>
                          </a:solidFill>
                        </a:rPr>
                        <a:t>الزيادة</a:t>
                      </a:r>
                    </a:p>
                  </a:txBody>
                  <a:tcPr/>
                </a:tc>
                <a:tc>
                  <a:txBody>
                    <a:bodyPr/>
                    <a:lstStyle/>
                    <a:p>
                      <a:pPr algn="ctr" rtl="1"/>
                      <a:r>
                        <a:rPr lang="ar-SA" b="1" dirty="0">
                          <a:solidFill>
                            <a:schemeClr val="tx1"/>
                          </a:solidFill>
                        </a:rPr>
                        <a:t>الابتكار</a:t>
                      </a:r>
                    </a:p>
                  </a:txBody>
                  <a:tcPr/>
                </a:tc>
                <a:extLst>
                  <a:ext uri="{0D108BD9-81ED-4DB2-BD59-A6C34878D82A}">
                    <a16:rowId xmlns:a16="http://schemas.microsoft.com/office/drawing/2014/main" val="3361979370"/>
                  </a:ext>
                </a:extLst>
              </a:tr>
              <a:tr h="1056491">
                <a:tc>
                  <a:txBody>
                    <a:bodyPr/>
                    <a:lstStyle/>
                    <a:p>
                      <a:pPr algn="ctr" rtl="1"/>
                      <a:endParaRPr lang="ar-SA" dirty="0">
                        <a:solidFill>
                          <a:schemeClr val="tx1"/>
                        </a:solidFill>
                      </a:endParaRPr>
                    </a:p>
                  </a:txBody>
                  <a:tcPr/>
                </a:tc>
                <a:tc>
                  <a:txBody>
                    <a:bodyPr/>
                    <a:lstStyle/>
                    <a:p>
                      <a:pPr algn="ctr" rtl="1"/>
                      <a:endParaRPr lang="ar-SA" dirty="0">
                        <a:solidFill>
                          <a:schemeClr val="tx1"/>
                        </a:solidFill>
                      </a:endParaRPr>
                    </a:p>
                  </a:txBody>
                  <a:tcPr/>
                </a:tc>
                <a:extLst>
                  <a:ext uri="{0D108BD9-81ED-4DB2-BD59-A6C34878D82A}">
                    <a16:rowId xmlns:a16="http://schemas.microsoft.com/office/drawing/2014/main" val="2008251998"/>
                  </a:ext>
                </a:extLst>
              </a:tr>
            </a:tbl>
          </a:graphicData>
        </a:graphic>
      </p:graphicFrame>
    </p:spTree>
    <p:extLst>
      <p:ext uri="{BB962C8B-B14F-4D97-AF65-F5344CB8AC3E}">
        <p14:creationId xmlns:p14="http://schemas.microsoft.com/office/powerpoint/2010/main" val="10518820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375286" y="681037"/>
            <a:ext cx="5732619" cy="1009651"/>
          </a:xfrm>
        </p:spPr>
        <p:txBody>
          <a:bodyPr/>
          <a:lstStyle/>
          <a:p>
            <a:pPr algn="ctr"/>
            <a:r>
              <a:rPr lang="ar-SA" sz="3200" dirty="0">
                <a:latin typeface="Gill Sans MT" pitchFamily="34" charset="0"/>
                <a:cs typeface="GE SS Two Medium" pitchFamily="18" charset="-78"/>
              </a:rPr>
              <a:t>تمرين المحيط الأزرق</a:t>
            </a:r>
            <a:br>
              <a:rPr lang="ar-SA" sz="3200" dirty="0">
                <a:latin typeface="Gill Sans MT" pitchFamily="34" charset="0"/>
                <a:cs typeface="GE SS Two Medium" pitchFamily="18" charset="-78"/>
              </a:rPr>
            </a:br>
            <a:r>
              <a:rPr lang="en-US" dirty="0">
                <a:latin typeface="Gill Sans MT" pitchFamily="34" charset="0"/>
                <a:cs typeface="GE SS Two Medium" pitchFamily="18" charset="-78"/>
              </a:rPr>
              <a:t>Blue ocean</a:t>
            </a:r>
            <a:br>
              <a:rPr lang="en-US" dirty="0">
                <a:latin typeface="Gill Sans MT" pitchFamily="34" charset="0"/>
                <a:cs typeface="GE SS Two Medium" pitchFamily="18" charset="-78"/>
              </a:rPr>
            </a:br>
            <a:r>
              <a:rPr lang="ar-SA" dirty="0">
                <a:latin typeface="Gill Sans MT" pitchFamily="34" charset="0"/>
                <a:cs typeface="GE SS Two Medium" pitchFamily="18" charset="-78"/>
              </a:rPr>
              <a:t>المطعم</a:t>
            </a:r>
            <a:endParaRPr lang="ar-SA" dirty="0"/>
          </a:p>
        </p:txBody>
      </p:sp>
      <p:graphicFrame>
        <p:nvGraphicFramePr>
          <p:cNvPr id="7" name="عنصر نائب للمحتوى 6">
            <a:extLst>
              <a:ext uri="{FF2B5EF4-FFF2-40B4-BE49-F238E27FC236}">
                <a16:creationId xmlns:a16="http://schemas.microsoft.com/office/drawing/2014/main" id="{D834C45E-9CA3-E511-11F8-82F912A4B3EE}"/>
              </a:ext>
            </a:extLst>
          </p:cNvPr>
          <p:cNvGraphicFramePr>
            <a:graphicFrameLocks noGrp="1"/>
          </p:cNvGraphicFramePr>
          <p:nvPr>
            <p:ph idx="1"/>
            <p:extLst>
              <p:ext uri="{D42A27DB-BD31-4B8C-83A1-F6EECF244321}">
                <p14:modId xmlns:p14="http://schemas.microsoft.com/office/powerpoint/2010/main" val="2578600974"/>
              </p:ext>
            </p:extLst>
          </p:nvPr>
        </p:nvGraphicFramePr>
        <p:xfrm>
          <a:off x="1489744" y="2045368"/>
          <a:ext cx="8891336" cy="3922177"/>
        </p:xfrm>
        <a:graphic>
          <a:graphicData uri="http://schemas.openxmlformats.org/drawingml/2006/table">
            <a:tbl>
              <a:tblPr rtl="1" firstRow="1" bandRow="1">
                <a:tableStyleId>{5C22544A-7EE6-4342-B048-85BDC9FD1C3A}</a:tableStyleId>
              </a:tblPr>
              <a:tblGrid>
                <a:gridCol w="4445668">
                  <a:extLst>
                    <a:ext uri="{9D8B030D-6E8A-4147-A177-3AD203B41FA5}">
                      <a16:colId xmlns:a16="http://schemas.microsoft.com/office/drawing/2014/main" val="2833385169"/>
                    </a:ext>
                  </a:extLst>
                </a:gridCol>
                <a:gridCol w="4445668">
                  <a:extLst>
                    <a:ext uri="{9D8B030D-6E8A-4147-A177-3AD203B41FA5}">
                      <a16:colId xmlns:a16="http://schemas.microsoft.com/office/drawing/2014/main" val="3257442427"/>
                    </a:ext>
                  </a:extLst>
                </a:gridCol>
              </a:tblGrid>
              <a:tr h="612093">
                <a:tc>
                  <a:txBody>
                    <a:bodyPr/>
                    <a:lstStyle/>
                    <a:p>
                      <a:pPr algn="ctr" rtl="1"/>
                      <a:r>
                        <a:rPr lang="ar-SA" dirty="0">
                          <a:solidFill>
                            <a:schemeClr val="bg1"/>
                          </a:solidFill>
                        </a:rPr>
                        <a:t>الاستبعاد</a:t>
                      </a:r>
                    </a:p>
                  </a:txBody>
                  <a:tcPr/>
                </a:tc>
                <a:tc>
                  <a:txBody>
                    <a:bodyPr/>
                    <a:lstStyle/>
                    <a:p>
                      <a:pPr algn="ctr" rtl="1"/>
                      <a:r>
                        <a:rPr lang="ar-SA" dirty="0">
                          <a:solidFill>
                            <a:schemeClr val="bg1"/>
                          </a:solidFill>
                        </a:rPr>
                        <a:t>التقليص</a:t>
                      </a:r>
                    </a:p>
                  </a:txBody>
                  <a:tcPr/>
                </a:tc>
                <a:extLst>
                  <a:ext uri="{0D108BD9-81ED-4DB2-BD59-A6C34878D82A}">
                    <a16:rowId xmlns:a16="http://schemas.microsoft.com/office/drawing/2014/main" val="4280994817"/>
                  </a:ext>
                </a:extLst>
              </a:tr>
              <a:tr h="1509271">
                <a:tc>
                  <a:txBody>
                    <a:bodyPr/>
                    <a:lstStyle/>
                    <a:p>
                      <a:pPr algn="ctr" rtl="1"/>
                      <a:r>
                        <a:rPr lang="ar-SA" dirty="0">
                          <a:solidFill>
                            <a:schemeClr val="tx1"/>
                          </a:solidFill>
                        </a:rPr>
                        <a:t>بيع المنتجات في موقع واحد</a:t>
                      </a:r>
                    </a:p>
                    <a:p>
                      <a:pPr algn="ctr" rtl="1"/>
                      <a:r>
                        <a:rPr lang="ar-SA" dirty="0">
                          <a:solidFill>
                            <a:schemeClr val="tx1"/>
                          </a:solidFill>
                        </a:rPr>
                        <a:t>استبعاد الأفراد غير الأكفاء</a:t>
                      </a:r>
                    </a:p>
                    <a:p>
                      <a:pPr algn="ctr" rtl="1"/>
                      <a:r>
                        <a:rPr lang="ar-SA" dirty="0">
                          <a:solidFill>
                            <a:schemeClr val="tx1"/>
                          </a:solidFill>
                        </a:rPr>
                        <a:t>المصاريف الضخمة</a:t>
                      </a:r>
                    </a:p>
                  </a:txBody>
                  <a:tcPr/>
                </a:tc>
                <a:tc>
                  <a:txBody>
                    <a:bodyPr/>
                    <a:lstStyle/>
                    <a:p>
                      <a:pPr algn="ctr" rtl="1"/>
                      <a:r>
                        <a:rPr lang="ar-SA" dirty="0">
                          <a:solidFill>
                            <a:schemeClr val="tx1"/>
                          </a:solidFill>
                        </a:rPr>
                        <a:t>فرص الضياع والهدر</a:t>
                      </a:r>
                    </a:p>
                    <a:p>
                      <a:pPr algn="ctr" rtl="1"/>
                      <a:r>
                        <a:rPr lang="ar-SA" dirty="0">
                          <a:solidFill>
                            <a:schemeClr val="tx1"/>
                          </a:solidFill>
                        </a:rPr>
                        <a:t>الخطر</a:t>
                      </a:r>
                    </a:p>
                    <a:p>
                      <a:pPr algn="ctr" rtl="1"/>
                      <a:r>
                        <a:rPr lang="ar-SA" dirty="0">
                          <a:solidFill>
                            <a:schemeClr val="tx1"/>
                          </a:solidFill>
                        </a:rPr>
                        <a:t>النفقات غير الضرورية</a:t>
                      </a:r>
                    </a:p>
                    <a:p>
                      <a:pPr algn="ctr" rtl="1"/>
                      <a:r>
                        <a:rPr lang="ar-SA" dirty="0">
                          <a:solidFill>
                            <a:schemeClr val="tx1"/>
                          </a:solidFill>
                        </a:rPr>
                        <a:t>المواد المضرة بالبيئة (البلاستيك أحادي الاستخدام)</a:t>
                      </a:r>
                    </a:p>
                  </a:txBody>
                  <a:tcPr/>
                </a:tc>
                <a:extLst>
                  <a:ext uri="{0D108BD9-81ED-4DB2-BD59-A6C34878D82A}">
                    <a16:rowId xmlns:a16="http://schemas.microsoft.com/office/drawing/2014/main" val="920778384"/>
                  </a:ext>
                </a:extLst>
              </a:tr>
              <a:tr h="612093">
                <a:tc>
                  <a:txBody>
                    <a:bodyPr/>
                    <a:lstStyle/>
                    <a:p>
                      <a:pPr algn="ctr" rtl="1"/>
                      <a:r>
                        <a:rPr lang="ar-SA" b="1" dirty="0">
                          <a:solidFill>
                            <a:schemeClr val="tx1"/>
                          </a:solidFill>
                        </a:rPr>
                        <a:t>الزيادة</a:t>
                      </a:r>
                    </a:p>
                  </a:txBody>
                  <a:tcPr/>
                </a:tc>
                <a:tc>
                  <a:txBody>
                    <a:bodyPr/>
                    <a:lstStyle/>
                    <a:p>
                      <a:pPr algn="ctr" rtl="1"/>
                      <a:r>
                        <a:rPr lang="ar-SA" b="1" dirty="0">
                          <a:solidFill>
                            <a:schemeClr val="tx1"/>
                          </a:solidFill>
                        </a:rPr>
                        <a:t>الابتكار</a:t>
                      </a:r>
                    </a:p>
                  </a:txBody>
                  <a:tcPr/>
                </a:tc>
                <a:extLst>
                  <a:ext uri="{0D108BD9-81ED-4DB2-BD59-A6C34878D82A}">
                    <a16:rowId xmlns:a16="http://schemas.microsoft.com/office/drawing/2014/main" val="3361979370"/>
                  </a:ext>
                </a:extLst>
              </a:tr>
              <a:tr h="1056491">
                <a:tc>
                  <a:txBody>
                    <a:bodyPr/>
                    <a:lstStyle/>
                    <a:p>
                      <a:pPr algn="ctr" rtl="1"/>
                      <a:r>
                        <a:rPr lang="ar-SA" dirty="0">
                          <a:solidFill>
                            <a:schemeClr val="tx1"/>
                          </a:solidFill>
                        </a:rPr>
                        <a:t>مكان بيع المنتجات</a:t>
                      </a:r>
                    </a:p>
                    <a:p>
                      <a:pPr algn="ctr" rtl="1"/>
                      <a:r>
                        <a:rPr lang="ar-SA" dirty="0">
                          <a:solidFill>
                            <a:schemeClr val="tx1"/>
                          </a:solidFill>
                        </a:rPr>
                        <a:t>العرض المتميز</a:t>
                      </a:r>
                    </a:p>
                    <a:p>
                      <a:pPr algn="ctr" rtl="1"/>
                      <a:r>
                        <a:rPr lang="ar-SA" dirty="0">
                          <a:solidFill>
                            <a:schemeClr val="tx1"/>
                          </a:solidFill>
                        </a:rPr>
                        <a:t>المنتجات التي يكثر عليها الطلب</a:t>
                      </a:r>
                    </a:p>
                  </a:txBody>
                  <a:tcPr/>
                </a:tc>
                <a:tc>
                  <a:txBody>
                    <a:bodyPr/>
                    <a:lstStyle/>
                    <a:p>
                      <a:pPr algn="ctr" rtl="1"/>
                      <a:r>
                        <a:rPr lang="ar-SA" dirty="0">
                          <a:solidFill>
                            <a:schemeClr val="tx1"/>
                          </a:solidFill>
                        </a:rPr>
                        <a:t>الروبوتات</a:t>
                      </a:r>
                    </a:p>
                    <a:p>
                      <a:pPr algn="ctr" rtl="1"/>
                      <a:r>
                        <a:rPr lang="ar-SA" dirty="0">
                          <a:solidFill>
                            <a:schemeClr val="tx1"/>
                          </a:solidFill>
                        </a:rPr>
                        <a:t>المواد الصديقة للبيئة</a:t>
                      </a:r>
                    </a:p>
                    <a:p>
                      <a:pPr algn="ctr" rtl="1"/>
                      <a:r>
                        <a:rPr lang="ar-SA" dirty="0">
                          <a:solidFill>
                            <a:schemeClr val="tx1"/>
                          </a:solidFill>
                        </a:rPr>
                        <a:t>وجبات سريعة صحية مناسبة للحوامل ومرضى الأمراض المزمنة ومحبي الريجيم</a:t>
                      </a:r>
                    </a:p>
                  </a:txBody>
                  <a:tcPr/>
                </a:tc>
                <a:extLst>
                  <a:ext uri="{0D108BD9-81ED-4DB2-BD59-A6C34878D82A}">
                    <a16:rowId xmlns:a16="http://schemas.microsoft.com/office/drawing/2014/main" val="2008251998"/>
                  </a:ext>
                </a:extLst>
              </a:tr>
            </a:tbl>
          </a:graphicData>
        </a:graphic>
      </p:graphicFrame>
    </p:spTree>
    <p:extLst>
      <p:ext uri="{BB962C8B-B14F-4D97-AF65-F5344CB8AC3E}">
        <p14:creationId xmlns:p14="http://schemas.microsoft.com/office/powerpoint/2010/main" val="3075546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C97682-765D-477C-B398-4B5421B9198E}"/>
              </a:ext>
            </a:extLst>
          </p:cNvPr>
          <p:cNvSpPr>
            <a:spLocks noGrp="1"/>
          </p:cNvSpPr>
          <p:nvPr>
            <p:ph type="title"/>
          </p:nvPr>
        </p:nvSpPr>
        <p:spPr/>
        <p:txBody>
          <a:bodyPr/>
          <a:lstStyle/>
          <a:p>
            <a:pPr algn="ctr"/>
            <a:r>
              <a:rPr lang="ar-SA" sz="3200" dirty="0">
                <a:cs typeface="GE SS Two Medium" pitchFamily="18" charset="-78"/>
              </a:rPr>
              <a:t>محاور الدورة (تابع)</a:t>
            </a:r>
            <a:endParaRPr lang="ar-SA" dirty="0"/>
          </a:p>
        </p:txBody>
      </p:sp>
      <p:sp>
        <p:nvSpPr>
          <p:cNvPr id="3" name="عنصر نائب للمحتوى 2">
            <a:extLst>
              <a:ext uri="{FF2B5EF4-FFF2-40B4-BE49-F238E27FC236}">
                <a16:creationId xmlns:a16="http://schemas.microsoft.com/office/drawing/2014/main" id="{1E93455D-CF58-4F7E-92C0-A50BCB6D64A9}"/>
              </a:ext>
            </a:extLst>
          </p:cNvPr>
          <p:cNvSpPr>
            <a:spLocks noGrp="1"/>
          </p:cNvSpPr>
          <p:nvPr>
            <p:ph idx="1"/>
          </p:nvPr>
        </p:nvSpPr>
        <p:spPr>
          <a:xfrm>
            <a:off x="3375024" y="2613025"/>
            <a:ext cx="8690305" cy="3509963"/>
          </a:xfrm>
        </p:spPr>
        <p:txBody>
          <a:bodyPr>
            <a:normAutofit/>
          </a:bodyPr>
          <a:lstStyle/>
          <a:p>
            <a:pPr lvl="0">
              <a:buFont typeface="Wingdings" panose="05000000000000000000" pitchFamily="2" charset="2"/>
              <a:buChar char="q"/>
            </a:pPr>
            <a:r>
              <a:rPr lang="ar-SA" dirty="0">
                <a:latin typeface="Gill Sans MT" pitchFamily="34" charset="0"/>
                <a:cs typeface="GE SS Two Medium" pitchFamily="18" charset="-78"/>
              </a:rPr>
              <a:t>المحور الخامس (إدارة المشروع والابتكار)</a:t>
            </a:r>
          </a:p>
          <a:p>
            <a:pPr lvl="0">
              <a:buFont typeface="Wingdings" panose="05000000000000000000" pitchFamily="2" charset="2"/>
              <a:buChar char="q"/>
            </a:pPr>
            <a:r>
              <a:rPr lang="ar-SA" dirty="0">
                <a:latin typeface="Gill Sans MT" pitchFamily="34" charset="0"/>
                <a:cs typeface="GE SS Two Medium" pitchFamily="18" charset="-78"/>
              </a:rPr>
              <a:t>المحور السادس (استراتيجية التسويق والتوزيع)</a:t>
            </a:r>
          </a:p>
          <a:p>
            <a:pPr lvl="0">
              <a:buFont typeface="Wingdings" panose="05000000000000000000" pitchFamily="2" charset="2"/>
              <a:buChar char="q"/>
            </a:pPr>
            <a:r>
              <a:rPr lang="ar-SA" dirty="0">
                <a:latin typeface="Gill Sans MT" pitchFamily="34" charset="0"/>
                <a:cs typeface="GE SS Two Medium" pitchFamily="18" charset="-78"/>
              </a:rPr>
              <a:t>المحور السابع (التمويل وإدارة المال)</a:t>
            </a:r>
          </a:p>
          <a:p>
            <a:pPr lvl="0">
              <a:buFont typeface="Wingdings" panose="05000000000000000000" pitchFamily="2" charset="2"/>
              <a:buChar char="q"/>
            </a:pPr>
            <a:r>
              <a:rPr lang="ar-SA" dirty="0">
                <a:latin typeface="Gill Sans MT" pitchFamily="34" charset="0"/>
                <a:cs typeface="GE SS Two Medium" pitchFamily="18" charset="-78"/>
              </a:rPr>
              <a:t>المحور الثامن (التوسع والنمو)</a:t>
            </a:r>
          </a:p>
          <a:p>
            <a:endParaRPr lang="ar-SA" dirty="0"/>
          </a:p>
        </p:txBody>
      </p:sp>
      <p:pic>
        <p:nvPicPr>
          <p:cNvPr id="5" name="Picture 2" descr="C:\Users\user\Downloads\Circle-icons-check.svg.png">
            <a:extLst>
              <a:ext uri="{FF2B5EF4-FFF2-40B4-BE49-F238E27FC236}">
                <a16:creationId xmlns:a16="http://schemas.microsoft.com/office/drawing/2014/main" id="{DFF7B87A-1707-4B54-938C-45F9B94DBC6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6671" y="2409464"/>
            <a:ext cx="3137338" cy="313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8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a:xfrm>
            <a:off x="3375285" y="320509"/>
            <a:ext cx="5441429" cy="1009651"/>
          </a:xfrm>
        </p:spPr>
        <p:txBody>
          <a:bodyPr/>
          <a:lstStyle/>
          <a:p>
            <a:pPr algn="ctr"/>
            <a:r>
              <a:rPr lang="ar-SA" sz="3200" dirty="0">
                <a:latin typeface="Gill Sans MT" pitchFamily="34" charset="0"/>
                <a:cs typeface="GE SS Two Medium" pitchFamily="18" charset="-78"/>
              </a:rPr>
              <a:t>تحليل المعنيين أو أصحاب المصلحة</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Stakeholders' analysis</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fontScale="92500" lnSpcReduction="20000"/>
          </a:bodyPr>
          <a:lstStyle/>
          <a:p>
            <a:r>
              <a:rPr lang="ar-SA" dirty="0">
                <a:latin typeface="Gill Sans MT" pitchFamily="34" charset="0"/>
                <a:cs typeface="GE SS Two Medium" pitchFamily="18" charset="-78"/>
              </a:rPr>
              <a:t>تعريف أصحاب المصالح أو أصحاب المصلحة في المشروع هو أنهم بعض الأفراد أو المجموعات التي تتأثر بشكل مباشر أو غير مباشر بقرارات أو أنشطة معينة. ويكون لهم مصلحة أو اهتمام في مجال العمل أو المؤسسة.</a:t>
            </a:r>
          </a:p>
          <a:p>
            <a:pPr marL="0" indent="0">
              <a:buNone/>
            </a:pPr>
            <a:endParaRPr lang="ar-SA" dirty="0">
              <a:latin typeface="Gill Sans MT" pitchFamily="34" charset="0"/>
              <a:cs typeface="GE SS Two Medium" pitchFamily="18" charset="-78"/>
            </a:endParaRPr>
          </a:p>
          <a:p>
            <a:r>
              <a:rPr lang="ar-SA" dirty="0">
                <a:latin typeface="Gill Sans MT" pitchFamily="34" charset="0"/>
                <a:cs typeface="GE SS Two Medium" pitchFamily="18" charset="-78"/>
              </a:rPr>
              <a:t>فهم وإدارة أصحاب المصلحة أمر بالغ الأهمية لاتخاذ القرارات الفعالة وتقييم المخاطر وتحقيق نجاح المشروع أو النتائج المؤسسية. توجد منهجيات وأطُر مختلفة لمساعدة في تحديد وترتيب أصحاب المصلحة وتقييم مصالحهم وتأثيرهم، والتفاعل معهم بشكل مناسب لتلبية توقعاتهم.</a:t>
            </a: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34633380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تحليل المعنيين</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Stakeholders' analysis</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a:bodyPr>
          <a:lstStyle/>
          <a:p>
            <a:r>
              <a:rPr lang="ar-SA" dirty="0">
                <a:latin typeface="Gill Sans MT" pitchFamily="34" charset="0"/>
                <a:cs typeface="GE SS Two Medium" pitchFamily="18" charset="-78"/>
              </a:rPr>
              <a:t>استعرض كافة الأطراف التي يمكن أن تؤثر أو تتأثر بعمل المنظمة</a:t>
            </a:r>
          </a:p>
          <a:p>
            <a:r>
              <a:rPr lang="ar-SA" dirty="0">
                <a:latin typeface="Gill Sans MT" pitchFamily="34" charset="0"/>
                <a:cs typeface="GE SS Two Medium" pitchFamily="18" charset="-78"/>
              </a:rPr>
              <a:t>الأطراف هي جهات أو مجموعات داخلية أو خارجية تحيط بالمنظمة وترتبط معها بعلاقة مباشرة</a:t>
            </a:r>
          </a:p>
          <a:p>
            <a:r>
              <a:rPr lang="ar-SA" dirty="0">
                <a:latin typeface="Gill Sans MT" pitchFamily="34" charset="0"/>
                <a:cs typeface="GE SS Two Medium" pitchFamily="18" charset="-78"/>
              </a:rPr>
              <a:t>يتم تجميع الأطراف المتشابهة في الاحتياجات ضمن مكونات أكبر وإعادة تسمية الطرف الجامع لتلك الأطراف</a:t>
            </a:r>
          </a:p>
          <a:p>
            <a:r>
              <a:rPr lang="ar-SA" dirty="0">
                <a:latin typeface="Gill Sans MT" pitchFamily="34" charset="0"/>
                <a:cs typeface="GE SS Two Medium" pitchFamily="18" charset="-78"/>
              </a:rPr>
              <a:t>ابقاء 5-9 أطراف رئيسية تؤثر بشكل مباشر في احداث نقلة نوعية في أداء المنظمة</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3259436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تحليل المعنيين</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Stakeholders' analysis</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a:bodyPr>
          <a:lstStyle/>
          <a:p>
            <a:r>
              <a:rPr lang="ar-SA" dirty="0">
                <a:latin typeface="Gill Sans MT" pitchFamily="34" charset="0"/>
                <a:cs typeface="GE SS Two Medium" pitchFamily="18" charset="-78"/>
              </a:rPr>
              <a:t>حدد أهم 3 احتياجات رئيسية لكل طرف من المنظمة من خلال توجيه سؤال : ماذا يحتاج كل طرف بشكل رئيسي من المنظمة لضمان مساهمته في تطوير أداء المنظمة</a:t>
            </a:r>
          </a:p>
          <a:p>
            <a:r>
              <a:rPr lang="ar-SA" dirty="0">
                <a:latin typeface="Gill Sans MT" pitchFamily="34" charset="0"/>
                <a:cs typeface="GE SS Two Medium" pitchFamily="18" charset="-78"/>
              </a:rPr>
              <a:t>أحرص على اشراك ممثلين عن كل طرف للاستماع مباشرة للاحتياجات الرئيسية لذلك الطرف</a:t>
            </a:r>
          </a:p>
          <a:p>
            <a:r>
              <a:rPr lang="ar-SA" dirty="0">
                <a:latin typeface="Gill Sans MT" pitchFamily="34" charset="0"/>
                <a:cs typeface="GE SS Two Medium" pitchFamily="18" charset="-78"/>
              </a:rPr>
              <a:t>حدد أهم 3 احتياجات رئيسية للمنظمة من كل طرف من خلال توجيه سؤال : ماذا تحتاج المنظمة من كل طرف رئيسي لضمان تطوير أداء المنظمة</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23558016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تحليل المعنيين</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Stakeholders' analysis</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12381"/>
            <a:ext cx="8071262" cy="4120284"/>
          </a:xfrm>
        </p:spPr>
        <p:txBody>
          <a:bodyPr>
            <a:normAutofit/>
          </a:bodyPr>
          <a:lstStyle/>
          <a:p>
            <a:r>
              <a:rPr lang="ar-SA" dirty="0">
                <a:latin typeface="Gill Sans MT" pitchFamily="34" charset="0"/>
                <a:cs typeface="GE SS Two Medium" pitchFamily="18" charset="-78"/>
              </a:rPr>
              <a:t>استعرض أهم الاحتياجات الرئيسية للمنظمة من كافة الأطراف في مجموعة مستقلة وكذلك أهم الاحتياجات الرئيسية للأطراف من المنظمة في مجموعة أخرى</a:t>
            </a:r>
          </a:p>
          <a:p>
            <a:r>
              <a:rPr lang="ar-SA" dirty="0">
                <a:latin typeface="Gill Sans MT" pitchFamily="34" charset="0"/>
                <a:cs typeface="GE SS Two Medium" pitchFamily="18" charset="-78"/>
              </a:rPr>
              <a:t>مراجعة وتنقيح الاحتياجات وصياغتها كعناصر ملموسة يمكن قياسها وتحقيقها</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7875419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ABD90C-D93F-4126-9A92-84274DE719E6}"/>
              </a:ext>
            </a:extLst>
          </p:cNvPr>
          <p:cNvSpPr>
            <a:spLocks noGrp="1"/>
          </p:cNvSpPr>
          <p:nvPr>
            <p:ph type="title"/>
          </p:nvPr>
        </p:nvSpPr>
        <p:spPr>
          <a:xfrm>
            <a:off x="3999704" y="304804"/>
            <a:ext cx="7078480" cy="667656"/>
          </a:xfrm>
        </p:spPr>
        <p:txBody>
          <a:bodyPr>
            <a:normAutofit/>
          </a:bodyPr>
          <a:lstStyle/>
          <a:p>
            <a:r>
              <a:rPr lang="ar-SA" b="1" dirty="0"/>
              <a:t>أصحاب المصلحة</a:t>
            </a:r>
            <a:endParaRPr lang="en-US" b="1" dirty="0"/>
          </a:p>
        </p:txBody>
      </p:sp>
      <p:grpSp>
        <p:nvGrpSpPr>
          <p:cNvPr id="5" name="Group 17"/>
          <p:cNvGrpSpPr/>
          <p:nvPr/>
        </p:nvGrpSpPr>
        <p:grpSpPr>
          <a:xfrm>
            <a:off x="1285109" y="1142467"/>
            <a:ext cx="4368064" cy="4309665"/>
            <a:chOff x="450116" y="1210706"/>
            <a:chExt cx="4853404" cy="4309665"/>
          </a:xfrm>
        </p:grpSpPr>
        <p:sp>
          <p:nvSpPr>
            <p:cNvPr id="4" name="Rectangle 3">
              <a:extLst>
                <a:ext uri="{FF2B5EF4-FFF2-40B4-BE49-F238E27FC236}">
                  <a16:creationId xmlns:a16="http://schemas.microsoft.com/office/drawing/2014/main" id="{4CB5A647-FCFC-4959-B604-8EEC5253C392}"/>
                </a:ext>
              </a:extLst>
            </p:cNvPr>
            <p:cNvSpPr/>
            <p:nvPr/>
          </p:nvSpPr>
          <p:spPr>
            <a:xfrm>
              <a:off x="1303145" y="1210706"/>
              <a:ext cx="3759975" cy="553998"/>
            </a:xfrm>
            <a:prstGeom prst="rect">
              <a:avLst/>
            </a:prstGeom>
          </p:spPr>
          <p:txBody>
            <a:bodyPr wrap="square">
              <a:spAutoFit/>
            </a:bodyPr>
            <a:lstStyle/>
            <a:p>
              <a:pPr algn="ctr" rtl="1"/>
              <a:r>
                <a:rPr lang="ar-SA" sz="3000" b="1" dirty="0">
                  <a:solidFill>
                    <a:srgbClr val="006666"/>
                  </a:solidFill>
                  <a:latin typeface="Sakkal Majalla" panose="02000000000000000000" pitchFamily="2" charset="-78"/>
                  <a:cs typeface="Sakkal Majalla" panose="02000000000000000000" pitchFamily="2" charset="-78"/>
                </a:rPr>
                <a:t>درجة تأثير أصحاب المصلحة</a:t>
              </a:r>
            </a:p>
          </p:txBody>
        </p:sp>
        <p:grpSp>
          <p:nvGrpSpPr>
            <p:cNvPr id="18" name="Group 4">
              <a:extLst>
                <a:ext uri="{FF2B5EF4-FFF2-40B4-BE49-F238E27FC236}">
                  <a16:creationId xmlns:a16="http://schemas.microsoft.com/office/drawing/2014/main" id="{05061660-CD7D-4669-9BC1-2E4CE4BA3B02}"/>
                </a:ext>
              </a:extLst>
            </p:cNvPr>
            <p:cNvGrpSpPr/>
            <p:nvPr/>
          </p:nvGrpSpPr>
          <p:grpSpPr>
            <a:xfrm>
              <a:off x="1265297" y="1752035"/>
              <a:ext cx="3903235" cy="3313995"/>
              <a:chOff x="2949520" y="1074674"/>
              <a:chExt cx="5926456" cy="4648733"/>
            </a:xfrm>
          </p:grpSpPr>
          <p:sp>
            <p:nvSpPr>
              <p:cNvPr id="6" name="Right Arrow 27">
                <a:extLst>
                  <a:ext uri="{FF2B5EF4-FFF2-40B4-BE49-F238E27FC236}">
                    <a16:creationId xmlns:a16="http://schemas.microsoft.com/office/drawing/2014/main" id="{A5921609-C6F2-478D-B410-6520A353F217}"/>
                  </a:ext>
                </a:extLst>
              </p:cNvPr>
              <p:cNvSpPr/>
              <p:nvPr/>
            </p:nvSpPr>
            <p:spPr>
              <a:xfrm>
                <a:off x="3312000" y="5203145"/>
                <a:ext cx="5563976" cy="520262"/>
              </a:xfrm>
              <a:prstGeom prst="rightArrow">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160"/>
              </a:p>
            </p:txBody>
          </p:sp>
          <p:sp>
            <p:nvSpPr>
              <p:cNvPr id="7" name="Right Arrow 28">
                <a:extLst>
                  <a:ext uri="{FF2B5EF4-FFF2-40B4-BE49-F238E27FC236}">
                    <a16:creationId xmlns:a16="http://schemas.microsoft.com/office/drawing/2014/main" id="{E0D60053-816E-4ED7-9603-07B6DA81C9E9}"/>
                  </a:ext>
                </a:extLst>
              </p:cNvPr>
              <p:cNvSpPr/>
              <p:nvPr/>
            </p:nvSpPr>
            <p:spPr>
              <a:xfrm rot="16200000">
                <a:off x="955182" y="3069012"/>
                <a:ext cx="4508938" cy="520262"/>
              </a:xfrm>
              <a:prstGeom prst="rightArrow">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160"/>
              </a:p>
            </p:txBody>
          </p:sp>
        </p:grpSp>
        <p:sp>
          <p:nvSpPr>
            <p:cNvPr id="8" name="Rectangle 7">
              <a:extLst>
                <a:ext uri="{FF2B5EF4-FFF2-40B4-BE49-F238E27FC236}">
                  <a16:creationId xmlns:a16="http://schemas.microsoft.com/office/drawing/2014/main" id="{4C513BF9-BDC7-4C48-85EF-4A1C1C730F4F}"/>
                </a:ext>
              </a:extLst>
            </p:cNvPr>
            <p:cNvSpPr/>
            <p:nvPr/>
          </p:nvSpPr>
          <p:spPr>
            <a:xfrm>
              <a:off x="1514415" y="1952463"/>
              <a:ext cx="1713255" cy="1406741"/>
            </a:xfrm>
            <a:prstGeom prst="rect">
              <a:avLst/>
            </a:prstGeom>
            <a:noFill/>
            <a:ln>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3000" b="1" dirty="0">
                  <a:solidFill>
                    <a:srgbClr val="006666"/>
                  </a:solidFill>
                  <a:latin typeface="Sakkal Majalla" panose="02000000000000000000" pitchFamily="2" charset="-78"/>
                  <a:cs typeface="Sakkal Majalla" panose="02000000000000000000" pitchFamily="2" charset="-78"/>
                </a:rPr>
                <a:t>2</a:t>
              </a:r>
              <a:endParaRPr lang="ar-SA" sz="2640" b="1" dirty="0">
                <a:solidFill>
                  <a:srgbClr val="006666"/>
                </a:solidFill>
                <a:latin typeface="Sakkal Majalla" panose="02000000000000000000" pitchFamily="2" charset="-78"/>
                <a:cs typeface="Sakkal Majalla" panose="02000000000000000000" pitchFamily="2" charset="-78"/>
              </a:endParaRPr>
            </a:p>
          </p:txBody>
        </p:sp>
        <p:sp>
          <p:nvSpPr>
            <p:cNvPr id="9" name="Rectangle 8">
              <a:extLst>
                <a:ext uri="{FF2B5EF4-FFF2-40B4-BE49-F238E27FC236}">
                  <a16:creationId xmlns:a16="http://schemas.microsoft.com/office/drawing/2014/main" id="{FE6EC464-FE27-48D8-A6E7-B06BD94E524D}"/>
                </a:ext>
              </a:extLst>
            </p:cNvPr>
            <p:cNvSpPr/>
            <p:nvPr/>
          </p:nvSpPr>
          <p:spPr>
            <a:xfrm>
              <a:off x="1514415" y="3359203"/>
              <a:ext cx="1713255" cy="1423598"/>
            </a:xfrm>
            <a:prstGeom prst="rect">
              <a:avLst/>
            </a:prstGeom>
            <a:noFill/>
            <a:ln>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3000" b="1" dirty="0">
                  <a:solidFill>
                    <a:srgbClr val="006666"/>
                  </a:solidFill>
                  <a:latin typeface="Sakkal Majalla" panose="02000000000000000000" pitchFamily="2" charset="-78"/>
                  <a:cs typeface="Sakkal Majalla" panose="02000000000000000000" pitchFamily="2" charset="-78"/>
                </a:rPr>
                <a:t>4</a:t>
              </a:r>
              <a:endParaRPr lang="ar-SA" sz="2640" b="1" dirty="0">
                <a:solidFill>
                  <a:srgbClr val="006666"/>
                </a:solidFill>
                <a:latin typeface="Sakkal Majalla" panose="02000000000000000000" pitchFamily="2" charset="-78"/>
                <a:cs typeface="Sakkal Majalla" panose="02000000000000000000" pitchFamily="2" charset="-78"/>
              </a:endParaRPr>
            </a:p>
          </p:txBody>
        </p:sp>
        <p:sp>
          <p:nvSpPr>
            <p:cNvPr id="10" name="Rectangle 9">
              <a:extLst>
                <a:ext uri="{FF2B5EF4-FFF2-40B4-BE49-F238E27FC236}">
                  <a16:creationId xmlns:a16="http://schemas.microsoft.com/office/drawing/2014/main" id="{5BC818F2-6A71-435C-AC08-FCCC523CE0FD}"/>
                </a:ext>
              </a:extLst>
            </p:cNvPr>
            <p:cNvSpPr/>
            <p:nvPr/>
          </p:nvSpPr>
          <p:spPr>
            <a:xfrm>
              <a:off x="3222477" y="1952462"/>
              <a:ext cx="1713255" cy="1406741"/>
            </a:xfrm>
            <a:prstGeom prst="rect">
              <a:avLst/>
            </a:prstGeom>
            <a:noFill/>
            <a:ln>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b="1" dirty="0">
                  <a:solidFill>
                    <a:srgbClr val="006666"/>
                  </a:solidFill>
                  <a:latin typeface="Sakkal Majalla" panose="02000000000000000000" pitchFamily="2" charset="-78"/>
                  <a:cs typeface="Sakkal Majalla" panose="02000000000000000000" pitchFamily="2" charset="-78"/>
                </a:rPr>
                <a:t>1</a:t>
              </a:r>
              <a:endParaRPr lang="ar-SA" sz="2640" b="1" dirty="0">
                <a:solidFill>
                  <a:srgbClr val="006666"/>
                </a:solidFill>
                <a:latin typeface="Sakkal Majalla" panose="02000000000000000000" pitchFamily="2" charset="-78"/>
                <a:cs typeface="Sakkal Majalla" panose="02000000000000000000" pitchFamily="2" charset="-78"/>
              </a:endParaRPr>
            </a:p>
          </p:txBody>
        </p:sp>
        <p:sp>
          <p:nvSpPr>
            <p:cNvPr id="11" name="Rectangle 10">
              <a:extLst>
                <a:ext uri="{FF2B5EF4-FFF2-40B4-BE49-F238E27FC236}">
                  <a16:creationId xmlns:a16="http://schemas.microsoft.com/office/drawing/2014/main" id="{B1B816F7-4138-467D-ADEE-1F4CC1EE5966}"/>
                </a:ext>
              </a:extLst>
            </p:cNvPr>
            <p:cNvSpPr/>
            <p:nvPr/>
          </p:nvSpPr>
          <p:spPr>
            <a:xfrm>
              <a:off x="3222477" y="3359203"/>
              <a:ext cx="1713255" cy="1423598"/>
            </a:xfrm>
            <a:prstGeom prst="rect">
              <a:avLst/>
            </a:prstGeom>
            <a:noFill/>
            <a:ln>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3000" b="1" dirty="0">
                  <a:solidFill>
                    <a:srgbClr val="006666"/>
                  </a:solidFill>
                  <a:latin typeface="Sakkal Majalla" panose="02000000000000000000" pitchFamily="2" charset="-78"/>
                  <a:cs typeface="Sakkal Majalla" panose="02000000000000000000" pitchFamily="2" charset="-78"/>
                </a:rPr>
                <a:t>3</a:t>
              </a:r>
              <a:endParaRPr lang="ar-SA" sz="2640" b="1" dirty="0">
                <a:solidFill>
                  <a:srgbClr val="006666"/>
                </a:solidFill>
                <a:latin typeface="Sakkal Majalla" panose="02000000000000000000" pitchFamily="2" charset="-78"/>
                <a:cs typeface="Sakkal Majalla" panose="02000000000000000000" pitchFamily="2" charset="-78"/>
              </a:endParaRPr>
            </a:p>
          </p:txBody>
        </p:sp>
        <p:sp>
          <p:nvSpPr>
            <p:cNvPr id="12" name="TextBox 11">
              <a:extLst>
                <a:ext uri="{FF2B5EF4-FFF2-40B4-BE49-F238E27FC236}">
                  <a16:creationId xmlns:a16="http://schemas.microsoft.com/office/drawing/2014/main" id="{AA178146-4F96-4176-962E-95F3A3CB373D}"/>
                </a:ext>
              </a:extLst>
            </p:cNvPr>
            <p:cNvSpPr txBox="1"/>
            <p:nvPr/>
          </p:nvSpPr>
          <p:spPr>
            <a:xfrm rot="16200000">
              <a:off x="363952" y="3152586"/>
              <a:ext cx="1357673" cy="615553"/>
            </a:xfrm>
            <a:prstGeom prst="rect">
              <a:avLst/>
            </a:prstGeom>
            <a:noFill/>
          </p:spPr>
          <p:txBody>
            <a:bodyPr wrap="square" rtlCol="1">
              <a:spAutoFit/>
            </a:bodyPr>
            <a:lstStyle/>
            <a:p>
              <a:pPr algn="ctr" rtl="1"/>
              <a:r>
                <a:rPr lang="ar-SA" sz="3000" b="1" dirty="0">
                  <a:solidFill>
                    <a:srgbClr val="006666"/>
                  </a:solidFill>
                  <a:latin typeface="Sakkal Majalla" panose="02000000000000000000" pitchFamily="2" charset="-78"/>
                  <a:cs typeface="Sakkal Majalla" panose="02000000000000000000" pitchFamily="2" charset="-78"/>
                </a:rPr>
                <a:t>السلطة</a:t>
              </a:r>
            </a:p>
          </p:txBody>
        </p:sp>
        <p:sp>
          <p:nvSpPr>
            <p:cNvPr id="13" name="TextBox 12">
              <a:extLst>
                <a:ext uri="{FF2B5EF4-FFF2-40B4-BE49-F238E27FC236}">
                  <a16:creationId xmlns:a16="http://schemas.microsoft.com/office/drawing/2014/main" id="{AB196DFF-7FE1-451D-97EB-046298B47D98}"/>
                </a:ext>
              </a:extLst>
            </p:cNvPr>
            <p:cNvSpPr txBox="1"/>
            <p:nvPr/>
          </p:nvSpPr>
          <p:spPr>
            <a:xfrm>
              <a:off x="2341152" y="4966373"/>
              <a:ext cx="1498480" cy="553998"/>
            </a:xfrm>
            <a:prstGeom prst="rect">
              <a:avLst/>
            </a:prstGeom>
            <a:noFill/>
          </p:spPr>
          <p:txBody>
            <a:bodyPr wrap="square" rtlCol="1">
              <a:spAutoFit/>
            </a:bodyPr>
            <a:lstStyle/>
            <a:p>
              <a:pPr algn="ctr" rtl="1"/>
              <a:r>
                <a:rPr lang="ar-SA" sz="3000" b="1" dirty="0">
                  <a:solidFill>
                    <a:srgbClr val="006666"/>
                  </a:solidFill>
                  <a:latin typeface="Sakkal Majalla" panose="02000000000000000000" pitchFamily="2" charset="-78"/>
                  <a:cs typeface="Sakkal Majalla" panose="02000000000000000000" pitchFamily="2" charset="-78"/>
                </a:rPr>
                <a:t>الاهتمام</a:t>
              </a:r>
            </a:p>
          </p:txBody>
        </p:sp>
        <p:sp>
          <p:nvSpPr>
            <p:cNvPr id="14" name="TextBox 13">
              <a:extLst>
                <a:ext uri="{FF2B5EF4-FFF2-40B4-BE49-F238E27FC236}">
                  <a16:creationId xmlns:a16="http://schemas.microsoft.com/office/drawing/2014/main" id="{175BF9FB-D97F-4936-82AB-1434860A0415}"/>
                </a:ext>
              </a:extLst>
            </p:cNvPr>
            <p:cNvSpPr txBox="1"/>
            <p:nvPr/>
          </p:nvSpPr>
          <p:spPr>
            <a:xfrm>
              <a:off x="600699" y="1840074"/>
              <a:ext cx="960484" cy="387798"/>
            </a:xfrm>
            <a:prstGeom prst="rect">
              <a:avLst/>
            </a:prstGeom>
            <a:noFill/>
          </p:spPr>
          <p:txBody>
            <a:bodyPr wrap="square" rtlCol="1">
              <a:spAutoFit/>
            </a:bodyPr>
            <a:lstStyle/>
            <a:p>
              <a:pPr algn="ctr" rtl="1"/>
              <a:r>
                <a:rPr lang="ar-SA" sz="1920" b="1" dirty="0">
                  <a:solidFill>
                    <a:srgbClr val="006666"/>
                  </a:solidFill>
                  <a:latin typeface="Sakkal Majalla" panose="02000000000000000000" pitchFamily="2" charset="-78"/>
                  <a:cs typeface="Sakkal Majalla" panose="02000000000000000000" pitchFamily="2" charset="-78"/>
                </a:rPr>
                <a:t>عالي</a:t>
              </a:r>
            </a:p>
          </p:txBody>
        </p:sp>
        <p:sp>
          <p:nvSpPr>
            <p:cNvPr id="15" name="TextBox 14">
              <a:extLst>
                <a:ext uri="{FF2B5EF4-FFF2-40B4-BE49-F238E27FC236}">
                  <a16:creationId xmlns:a16="http://schemas.microsoft.com/office/drawing/2014/main" id="{88E7DB5E-2A6A-4CF9-BBFB-048CCFAFF959}"/>
                </a:ext>
              </a:extLst>
            </p:cNvPr>
            <p:cNvSpPr txBox="1"/>
            <p:nvPr/>
          </p:nvSpPr>
          <p:spPr>
            <a:xfrm>
              <a:off x="450116" y="4681142"/>
              <a:ext cx="960484" cy="387798"/>
            </a:xfrm>
            <a:prstGeom prst="rect">
              <a:avLst/>
            </a:prstGeom>
            <a:noFill/>
          </p:spPr>
          <p:txBody>
            <a:bodyPr wrap="square" rtlCol="1">
              <a:spAutoFit/>
            </a:bodyPr>
            <a:lstStyle/>
            <a:p>
              <a:pPr algn="ctr" rtl="1"/>
              <a:r>
                <a:rPr lang="ar-SA" sz="1920" b="1" dirty="0">
                  <a:solidFill>
                    <a:srgbClr val="006666"/>
                  </a:solidFill>
                  <a:latin typeface="Sakkal Majalla" panose="02000000000000000000" pitchFamily="2" charset="-78"/>
                  <a:cs typeface="Sakkal Majalla" panose="02000000000000000000" pitchFamily="2" charset="-78"/>
                </a:rPr>
                <a:t>منخفض</a:t>
              </a:r>
            </a:p>
          </p:txBody>
        </p:sp>
        <p:sp>
          <p:nvSpPr>
            <p:cNvPr id="16" name="TextBox 15">
              <a:extLst>
                <a:ext uri="{FF2B5EF4-FFF2-40B4-BE49-F238E27FC236}">
                  <a16:creationId xmlns:a16="http://schemas.microsoft.com/office/drawing/2014/main" id="{A32830A4-DC32-4D0E-A213-57E6ADBEDC65}"/>
                </a:ext>
              </a:extLst>
            </p:cNvPr>
            <p:cNvSpPr txBox="1"/>
            <p:nvPr/>
          </p:nvSpPr>
          <p:spPr>
            <a:xfrm>
              <a:off x="1003507" y="4954928"/>
              <a:ext cx="960484" cy="387798"/>
            </a:xfrm>
            <a:prstGeom prst="rect">
              <a:avLst/>
            </a:prstGeom>
            <a:noFill/>
          </p:spPr>
          <p:txBody>
            <a:bodyPr wrap="square" rtlCol="1">
              <a:spAutoFit/>
            </a:bodyPr>
            <a:lstStyle/>
            <a:p>
              <a:pPr algn="ctr" rtl="1"/>
              <a:r>
                <a:rPr lang="ar-SA" sz="1920" b="1" dirty="0">
                  <a:solidFill>
                    <a:srgbClr val="006666"/>
                  </a:solidFill>
                  <a:latin typeface="Sakkal Majalla" panose="02000000000000000000" pitchFamily="2" charset="-78"/>
                  <a:cs typeface="Sakkal Majalla" panose="02000000000000000000" pitchFamily="2" charset="-78"/>
                </a:rPr>
                <a:t>منخفض</a:t>
              </a:r>
            </a:p>
          </p:txBody>
        </p:sp>
        <p:sp>
          <p:nvSpPr>
            <p:cNvPr id="17" name="TextBox 16">
              <a:extLst>
                <a:ext uri="{FF2B5EF4-FFF2-40B4-BE49-F238E27FC236}">
                  <a16:creationId xmlns:a16="http://schemas.microsoft.com/office/drawing/2014/main" id="{03E2D1A5-2812-4C8B-991F-56A29CD4FB6C}"/>
                </a:ext>
              </a:extLst>
            </p:cNvPr>
            <p:cNvSpPr txBox="1"/>
            <p:nvPr/>
          </p:nvSpPr>
          <p:spPr>
            <a:xfrm>
              <a:off x="4343036" y="4954928"/>
              <a:ext cx="960484" cy="387798"/>
            </a:xfrm>
            <a:prstGeom prst="rect">
              <a:avLst/>
            </a:prstGeom>
            <a:noFill/>
          </p:spPr>
          <p:txBody>
            <a:bodyPr wrap="square" rtlCol="1">
              <a:spAutoFit/>
            </a:bodyPr>
            <a:lstStyle/>
            <a:p>
              <a:pPr algn="ctr" rtl="1"/>
              <a:r>
                <a:rPr lang="ar-SA" sz="1920" b="1" dirty="0">
                  <a:solidFill>
                    <a:srgbClr val="006666"/>
                  </a:solidFill>
                  <a:latin typeface="Sakkal Majalla" panose="02000000000000000000" pitchFamily="2" charset="-78"/>
                  <a:cs typeface="Sakkal Majalla" panose="02000000000000000000" pitchFamily="2" charset="-78"/>
                </a:rPr>
                <a:t>عالي</a:t>
              </a:r>
            </a:p>
          </p:txBody>
        </p:sp>
      </p:grpSp>
      <p:graphicFrame>
        <p:nvGraphicFramePr>
          <p:cNvPr id="20" name="Table 19">
            <a:extLst>
              <a:ext uri="{FF2B5EF4-FFF2-40B4-BE49-F238E27FC236}">
                <a16:creationId xmlns:a16="http://schemas.microsoft.com/office/drawing/2014/main" id="{23A24D9C-B1E2-45F6-A786-DA62F95A069B}"/>
              </a:ext>
            </a:extLst>
          </p:cNvPr>
          <p:cNvGraphicFramePr>
            <a:graphicFrameLocks noGrp="1"/>
          </p:cNvGraphicFramePr>
          <p:nvPr/>
        </p:nvGraphicFramePr>
        <p:xfrm>
          <a:off x="6206443" y="1128819"/>
          <a:ext cx="4836241" cy="4281064"/>
        </p:xfrm>
        <a:graphic>
          <a:graphicData uri="http://schemas.openxmlformats.org/drawingml/2006/table">
            <a:tbl>
              <a:tblPr bandRow="1">
                <a:tableStyleId>{7DF18680-E054-41AD-8BC1-D1AEF772440D}</a:tableStyleId>
              </a:tblPr>
              <a:tblGrid>
                <a:gridCol w="2491073">
                  <a:extLst>
                    <a:ext uri="{9D8B030D-6E8A-4147-A177-3AD203B41FA5}">
                      <a16:colId xmlns:a16="http://schemas.microsoft.com/office/drawing/2014/main" val="3425848222"/>
                    </a:ext>
                  </a:extLst>
                </a:gridCol>
                <a:gridCol w="1999364">
                  <a:extLst>
                    <a:ext uri="{9D8B030D-6E8A-4147-A177-3AD203B41FA5}">
                      <a16:colId xmlns:a16="http://schemas.microsoft.com/office/drawing/2014/main" val="2728471971"/>
                    </a:ext>
                  </a:extLst>
                </a:gridCol>
                <a:gridCol w="345804">
                  <a:extLst>
                    <a:ext uri="{9D8B030D-6E8A-4147-A177-3AD203B41FA5}">
                      <a16:colId xmlns:a16="http://schemas.microsoft.com/office/drawing/2014/main" val="1674035196"/>
                    </a:ext>
                  </a:extLst>
                </a:gridCol>
              </a:tblGrid>
              <a:tr h="1070266">
                <a:tc>
                  <a:txBody>
                    <a:bodyPr/>
                    <a:lstStyle/>
                    <a:p>
                      <a:pPr marL="0" indent="0" algn="r" rtl="1">
                        <a:lnSpc>
                          <a:spcPct val="90000"/>
                        </a:lnSpc>
                        <a:buFont typeface="+mj-lt"/>
                        <a:buNone/>
                      </a:pPr>
                      <a:r>
                        <a:rPr lang="ar-SA" sz="1800" b="1" dirty="0">
                          <a:solidFill>
                            <a:srgbClr val="006666"/>
                          </a:solidFill>
                          <a:latin typeface="Sakkal Majalla" panose="02000000000000000000" pitchFamily="2" charset="-78"/>
                          <a:cs typeface="Sakkal Majalla" panose="02000000000000000000" pitchFamily="2" charset="-78"/>
                        </a:rPr>
                        <a:t>يجب مشاركتهم بشكل تام وإعطاؤهم الاهتمام الكامل</a:t>
                      </a:r>
                      <a:r>
                        <a:rPr lang="ar-SA" sz="1800" b="1" baseline="0" dirty="0">
                          <a:solidFill>
                            <a:srgbClr val="006666"/>
                          </a:solidFill>
                          <a:latin typeface="Sakkal Majalla" panose="02000000000000000000" pitchFamily="2" charset="-78"/>
                          <a:cs typeface="Sakkal Majalla" panose="02000000000000000000" pitchFamily="2" charset="-78"/>
                        </a:rPr>
                        <a:t> والعمل معهم</a:t>
                      </a:r>
                      <a:endParaRPr lang="ar-SA" sz="1800" b="1" dirty="0">
                        <a:solidFill>
                          <a:srgbClr val="006666"/>
                        </a:solidFill>
                        <a:latin typeface="Sakkal Majalla" panose="02000000000000000000" pitchFamily="2" charset="-78"/>
                        <a:cs typeface="Sakkal Majalla" panose="02000000000000000000" pitchFamily="2" charset="-78"/>
                      </a:endParaRPr>
                    </a:p>
                  </a:txBody>
                  <a:tcPr marL="82296" marR="82296" anchor="ctr">
                    <a:solidFill>
                      <a:schemeClr val="accent3">
                        <a:lumMod val="40000"/>
                        <a:lumOff val="60000"/>
                      </a:schemeClr>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1" dirty="0">
                          <a:solidFill>
                            <a:schemeClr val="bg1"/>
                          </a:solidFill>
                          <a:latin typeface="Sakkal Majalla" panose="02000000000000000000" pitchFamily="2" charset="-78"/>
                          <a:cs typeface="Sakkal Majalla" panose="02000000000000000000" pitchFamily="2" charset="-78"/>
                        </a:rPr>
                        <a:t>ذوو سلطة عالية واهتمام عالي</a:t>
                      </a:r>
                    </a:p>
                  </a:txBody>
                  <a:tcPr marL="82296" marR="82296" anchor="ctr">
                    <a:solidFill>
                      <a:srgbClr val="006666"/>
                    </a:solidFill>
                  </a:tcPr>
                </a:tc>
                <a:tc>
                  <a:txBody>
                    <a:bodyPr/>
                    <a:lstStyle/>
                    <a:p>
                      <a:pPr algn="r" rtl="1"/>
                      <a:r>
                        <a:rPr lang="en-US" sz="1800" dirty="0">
                          <a:solidFill>
                            <a:schemeClr val="bg1"/>
                          </a:solidFill>
                        </a:rPr>
                        <a:t>1</a:t>
                      </a:r>
                    </a:p>
                  </a:txBody>
                  <a:tcPr marL="82296" marR="82296" anchor="ctr">
                    <a:solidFill>
                      <a:srgbClr val="006666"/>
                    </a:solidFill>
                  </a:tcPr>
                </a:tc>
                <a:extLst>
                  <a:ext uri="{0D108BD9-81ED-4DB2-BD59-A6C34878D82A}">
                    <a16:rowId xmlns:a16="http://schemas.microsoft.com/office/drawing/2014/main" val="1902297281"/>
                  </a:ext>
                </a:extLst>
              </a:tr>
              <a:tr h="1070266">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1" dirty="0">
                          <a:solidFill>
                            <a:srgbClr val="006666"/>
                          </a:solidFill>
                          <a:latin typeface="Sakkal Majalla" panose="02000000000000000000" pitchFamily="2" charset="-78"/>
                          <a:cs typeface="Sakkal Majalla" panose="02000000000000000000" pitchFamily="2" charset="-78"/>
                        </a:rPr>
                        <a:t>مشاركتهم والاهتمام بهم والعمل معهم للوصول إلى درجة الاهتمام العالية</a:t>
                      </a:r>
                      <a:endParaRPr lang="ar-SA" sz="1800" dirty="0">
                        <a:solidFill>
                          <a:srgbClr val="006666"/>
                        </a:solidFill>
                        <a:latin typeface="Sakkal Majalla" panose="02000000000000000000" pitchFamily="2" charset="-78"/>
                        <a:cs typeface="Sakkal Majalla" panose="02000000000000000000" pitchFamily="2" charset="-78"/>
                      </a:endParaRPr>
                    </a:p>
                  </a:txBody>
                  <a:tcPr marL="82296" marR="82296" anchor="ctr">
                    <a:solidFill>
                      <a:schemeClr val="accent3">
                        <a:lumMod val="40000"/>
                        <a:lumOff val="60000"/>
                      </a:schemeClr>
                    </a:solidFill>
                  </a:tcPr>
                </a:tc>
                <a:tc>
                  <a:txBody>
                    <a:bodyPr/>
                    <a:lstStyle/>
                    <a:p>
                      <a:pPr algn="r" rtl="1"/>
                      <a:r>
                        <a:rPr lang="ar-SA" sz="1800" b="1" dirty="0">
                          <a:solidFill>
                            <a:schemeClr val="bg1"/>
                          </a:solidFill>
                          <a:latin typeface="Sakkal Majalla" panose="02000000000000000000" pitchFamily="2" charset="-78"/>
                          <a:cs typeface="Sakkal Majalla" panose="02000000000000000000" pitchFamily="2" charset="-78"/>
                        </a:rPr>
                        <a:t>ذوو سلطة عالية واهتمام منخفض</a:t>
                      </a:r>
                      <a:endParaRPr lang="en-US" sz="1800" dirty="0">
                        <a:solidFill>
                          <a:schemeClr val="bg1"/>
                        </a:solidFill>
                      </a:endParaRPr>
                    </a:p>
                  </a:txBody>
                  <a:tcPr marL="82296" marR="82296" anchor="ctr">
                    <a:solidFill>
                      <a:srgbClr val="006666"/>
                    </a:solidFill>
                  </a:tcPr>
                </a:tc>
                <a:tc>
                  <a:txBody>
                    <a:bodyPr/>
                    <a:lstStyle/>
                    <a:p>
                      <a:pPr algn="r" rtl="1"/>
                      <a:r>
                        <a:rPr lang="en-US" sz="1800" dirty="0">
                          <a:solidFill>
                            <a:schemeClr val="bg1"/>
                          </a:solidFill>
                        </a:rPr>
                        <a:t>2</a:t>
                      </a:r>
                    </a:p>
                  </a:txBody>
                  <a:tcPr marL="82296" marR="82296" anchor="ctr">
                    <a:solidFill>
                      <a:srgbClr val="006666"/>
                    </a:solidFill>
                  </a:tcPr>
                </a:tc>
                <a:extLst>
                  <a:ext uri="{0D108BD9-81ED-4DB2-BD59-A6C34878D82A}">
                    <a16:rowId xmlns:a16="http://schemas.microsoft.com/office/drawing/2014/main" val="3328808150"/>
                  </a:ext>
                </a:extLst>
              </a:tr>
              <a:tr h="1070266">
                <a:tc>
                  <a:txBody>
                    <a:bodyPr/>
                    <a:lstStyle/>
                    <a:p>
                      <a:pPr lvl="0" algn="r" rtl="1">
                        <a:lnSpc>
                          <a:spcPct val="90000"/>
                        </a:lnSpc>
                      </a:pPr>
                      <a:r>
                        <a:rPr lang="ar-SA" sz="1800" b="1" dirty="0">
                          <a:solidFill>
                            <a:srgbClr val="006666"/>
                          </a:solidFill>
                          <a:latin typeface="Sakkal Majalla" panose="02000000000000000000" pitchFamily="2" charset="-78"/>
                          <a:cs typeface="Sakkal Majalla" panose="02000000000000000000" pitchFamily="2" charset="-78"/>
                        </a:rPr>
                        <a:t>الاستفادة من اهتمامهم للمساعدة على دعم وإنجاح المبادرة</a:t>
                      </a:r>
                    </a:p>
                  </a:txBody>
                  <a:tcPr marL="82296" marR="82296" anchor="ctr">
                    <a:solidFill>
                      <a:schemeClr val="accent3">
                        <a:lumMod val="40000"/>
                        <a:lumOff val="60000"/>
                      </a:schemeClr>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1" dirty="0">
                          <a:solidFill>
                            <a:schemeClr val="bg1"/>
                          </a:solidFill>
                          <a:latin typeface="Sakkal Majalla" panose="02000000000000000000" pitchFamily="2" charset="-78"/>
                          <a:cs typeface="Sakkal Majalla" panose="02000000000000000000" pitchFamily="2" charset="-78"/>
                        </a:rPr>
                        <a:t>ذوو سلطة منخفضة واهتمام عالي</a:t>
                      </a:r>
                      <a:endParaRPr lang="en-GB" sz="1800" b="1" dirty="0">
                        <a:solidFill>
                          <a:schemeClr val="bg1"/>
                        </a:solidFill>
                        <a:latin typeface="Sakkal Majalla" panose="02000000000000000000" pitchFamily="2" charset="-78"/>
                        <a:cs typeface="Sakkal Majalla" panose="02000000000000000000" pitchFamily="2" charset="-78"/>
                      </a:endParaRPr>
                    </a:p>
                  </a:txBody>
                  <a:tcPr marL="82296" marR="82296" anchor="ctr">
                    <a:solidFill>
                      <a:srgbClr val="006666"/>
                    </a:solidFill>
                  </a:tcPr>
                </a:tc>
                <a:tc>
                  <a:txBody>
                    <a:bodyPr/>
                    <a:lstStyle/>
                    <a:p>
                      <a:pPr algn="r" rtl="1"/>
                      <a:r>
                        <a:rPr lang="en-US" sz="1800" dirty="0">
                          <a:solidFill>
                            <a:schemeClr val="bg1"/>
                          </a:solidFill>
                        </a:rPr>
                        <a:t>3</a:t>
                      </a:r>
                    </a:p>
                  </a:txBody>
                  <a:tcPr marL="82296" marR="82296" anchor="ctr">
                    <a:solidFill>
                      <a:srgbClr val="006666"/>
                    </a:solidFill>
                  </a:tcPr>
                </a:tc>
                <a:extLst>
                  <a:ext uri="{0D108BD9-81ED-4DB2-BD59-A6C34878D82A}">
                    <a16:rowId xmlns:a16="http://schemas.microsoft.com/office/drawing/2014/main" val="1661978738"/>
                  </a:ext>
                </a:extLst>
              </a:tr>
              <a:tr h="1070266">
                <a:tc>
                  <a:txBody>
                    <a:bodyPr/>
                    <a:lstStyle/>
                    <a:p>
                      <a:pPr lvl="0" algn="r" rtl="1">
                        <a:lnSpc>
                          <a:spcPct val="90000"/>
                        </a:lnSpc>
                      </a:pPr>
                      <a:r>
                        <a:rPr lang="ar-SA" sz="1800" b="1" dirty="0">
                          <a:solidFill>
                            <a:srgbClr val="006666"/>
                          </a:solidFill>
                          <a:latin typeface="Sakkal Majalla" panose="02000000000000000000" pitchFamily="2" charset="-78"/>
                          <a:cs typeface="Sakkal Majalla" panose="02000000000000000000" pitchFamily="2" charset="-78"/>
                        </a:rPr>
                        <a:t>التواصل معهم لرفع درجة</a:t>
                      </a:r>
                      <a:r>
                        <a:rPr lang="ar-SA" sz="1800" b="1" baseline="0" dirty="0">
                          <a:solidFill>
                            <a:srgbClr val="006666"/>
                          </a:solidFill>
                          <a:latin typeface="Sakkal Majalla" panose="02000000000000000000" pitchFamily="2" charset="-78"/>
                          <a:cs typeface="Sakkal Majalla" panose="02000000000000000000" pitchFamily="2" charset="-78"/>
                        </a:rPr>
                        <a:t> الاهتمام لديهم بالمبادرة</a:t>
                      </a:r>
                      <a:endParaRPr lang="en-GB" sz="2000" b="1" dirty="0">
                        <a:solidFill>
                          <a:srgbClr val="006666"/>
                        </a:solidFill>
                        <a:latin typeface="Sakkal Majalla" panose="02000000000000000000" pitchFamily="2" charset="-78"/>
                        <a:cs typeface="Sakkal Majalla" panose="02000000000000000000" pitchFamily="2" charset="-78"/>
                      </a:endParaRPr>
                    </a:p>
                  </a:txBody>
                  <a:tcPr marL="82296" marR="82296" anchor="ctr">
                    <a:solidFill>
                      <a:schemeClr val="accent3">
                        <a:lumMod val="40000"/>
                        <a:lumOff val="60000"/>
                      </a:schemeClr>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800" b="1" dirty="0">
                          <a:solidFill>
                            <a:schemeClr val="bg1"/>
                          </a:solidFill>
                          <a:latin typeface="Sakkal Majalla" panose="02000000000000000000" pitchFamily="2" charset="-78"/>
                          <a:cs typeface="Sakkal Majalla" panose="02000000000000000000" pitchFamily="2" charset="-78"/>
                        </a:rPr>
                        <a:t>ذوو سلطة منخفضة واهتمام منخفض</a:t>
                      </a:r>
                      <a:endParaRPr lang="en-GB" sz="1800" b="1" dirty="0">
                        <a:solidFill>
                          <a:schemeClr val="bg1"/>
                        </a:solidFill>
                        <a:latin typeface="Sakkal Majalla" panose="02000000000000000000" pitchFamily="2" charset="-78"/>
                        <a:cs typeface="Sakkal Majalla" panose="02000000000000000000" pitchFamily="2" charset="-78"/>
                      </a:endParaRPr>
                    </a:p>
                  </a:txBody>
                  <a:tcPr marL="82296" marR="82296" anchor="ctr">
                    <a:solidFill>
                      <a:srgbClr val="006666"/>
                    </a:solidFill>
                  </a:tcPr>
                </a:tc>
                <a:tc>
                  <a:txBody>
                    <a:bodyPr/>
                    <a:lstStyle/>
                    <a:p>
                      <a:pPr algn="r" rtl="1"/>
                      <a:r>
                        <a:rPr lang="en-US" sz="1800" dirty="0">
                          <a:solidFill>
                            <a:schemeClr val="bg1"/>
                          </a:solidFill>
                        </a:rPr>
                        <a:t>4</a:t>
                      </a:r>
                    </a:p>
                  </a:txBody>
                  <a:tcPr marL="82296" marR="82296" anchor="ctr">
                    <a:solidFill>
                      <a:srgbClr val="006666"/>
                    </a:solidFill>
                  </a:tcPr>
                </a:tc>
                <a:extLst>
                  <a:ext uri="{0D108BD9-81ED-4DB2-BD59-A6C34878D82A}">
                    <a16:rowId xmlns:a16="http://schemas.microsoft.com/office/drawing/2014/main" val="3947801250"/>
                  </a:ext>
                </a:extLst>
              </a:tr>
            </a:tbl>
          </a:graphicData>
        </a:graphic>
      </p:graphicFrame>
      <p:sp>
        <p:nvSpPr>
          <p:cNvPr id="2" name="Arrow: Right 1">
            <a:extLst>
              <a:ext uri="{FF2B5EF4-FFF2-40B4-BE49-F238E27FC236}">
                <a16:creationId xmlns:a16="http://schemas.microsoft.com/office/drawing/2014/main" id="{BCF2196D-9556-40D2-B22F-E1B1EB54417D}"/>
              </a:ext>
            </a:extLst>
          </p:cNvPr>
          <p:cNvSpPr/>
          <p:nvPr/>
        </p:nvSpPr>
        <p:spPr>
          <a:xfrm>
            <a:off x="2944731" y="2874044"/>
            <a:ext cx="1606234" cy="313033"/>
          </a:xfrm>
          <a:prstGeom prst="rightArrow">
            <a:avLst/>
          </a:prstGeom>
        </p:spPr>
        <p:style>
          <a:lnRef idx="0">
            <a:schemeClr val="accent6"/>
          </a:lnRef>
          <a:fillRef idx="3">
            <a:schemeClr val="accent6"/>
          </a:fillRef>
          <a:effectRef idx="3">
            <a:schemeClr val="accent6"/>
          </a:effectRef>
          <a:fontRef idx="minor">
            <a:schemeClr val="lt1"/>
          </a:fontRef>
        </p:style>
        <p:txBody>
          <a:bodyPr lIns="85588" tIns="42794" rIns="85588" bIns="42794" rtlCol="0" anchor="ctr"/>
          <a:lstStyle/>
          <a:p>
            <a:pPr algn="ctr"/>
            <a:endParaRPr lang="en-US" sz="2160" dirty="0"/>
          </a:p>
        </p:txBody>
      </p:sp>
      <p:sp>
        <p:nvSpPr>
          <p:cNvPr id="21" name="Arrow: Right 20">
            <a:extLst>
              <a:ext uri="{FF2B5EF4-FFF2-40B4-BE49-F238E27FC236}">
                <a16:creationId xmlns:a16="http://schemas.microsoft.com/office/drawing/2014/main" id="{E8C4AFAC-9F96-4E86-AA0A-9B52499CE21F}"/>
              </a:ext>
            </a:extLst>
          </p:cNvPr>
          <p:cNvSpPr/>
          <p:nvPr/>
        </p:nvSpPr>
        <p:spPr>
          <a:xfrm>
            <a:off x="2962525" y="4255400"/>
            <a:ext cx="1606234" cy="313033"/>
          </a:xfrm>
          <a:prstGeom prst="rightArrow">
            <a:avLst/>
          </a:prstGeom>
        </p:spPr>
        <p:style>
          <a:lnRef idx="0">
            <a:schemeClr val="accent6"/>
          </a:lnRef>
          <a:fillRef idx="3">
            <a:schemeClr val="accent6"/>
          </a:fillRef>
          <a:effectRef idx="3">
            <a:schemeClr val="accent6"/>
          </a:effectRef>
          <a:fontRef idx="minor">
            <a:schemeClr val="lt1"/>
          </a:fontRef>
        </p:style>
        <p:txBody>
          <a:bodyPr lIns="85588" tIns="42794" rIns="85588" bIns="42794" rtlCol="0" anchor="ctr"/>
          <a:lstStyle/>
          <a:p>
            <a:pPr algn="ctr"/>
            <a:endParaRPr lang="en-US" sz="2160" dirty="0"/>
          </a:p>
        </p:txBody>
      </p:sp>
    </p:spTree>
    <p:extLst>
      <p:ext uri="{BB962C8B-B14F-4D97-AF65-F5344CB8AC3E}">
        <p14:creationId xmlns:p14="http://schemas.microsoft.com/office/powerpoint/2010/main" val="2875613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تحليل المعنيين</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Stakeholders' analysis</a:t>
            </a:r>
            <a:br>
              <a:rPr lang="en-US" sz="3200" dirty="0">
                <a:latin typeface="Gill Sans MT" pitchFamily="34" charset="0"/>
                <a:cs typeface="GE SS Two Medium" pitchFamily="18" charset="-78"/>
              </a:rPr>
            </a:br>
            <a:r>
              <a:rPr lang="ar-SA" sz="3200" dirty="0">
                <a:latin typeface="Gill Sans MT" pitchFamily="34" charset="0"/>
                <a:cs typeface="GE SS Two Medium" pitchFamily="18" charset="-78"/>
              </a:rPr>
              <a:t>لمشروع المطعم</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06274" y="2165045"/>
            <a:ext cx="8071262" cy="4120284"/>
          </a:xfrm>
        </p:spPr>
        <p:txBody>
          <a:bodyPr>
            <a:normAutofit/>
          </a:bodyPr>
          <a:lstStyle/>
          <a:p>
            <a:r>
              <a:rPr lang="ar-SA" dirty="0">
                <a:latin typeface="Gill Sans MT" pitchFamily="34" charset="0"/>
                <a:cs typeface="GE SS Two Medium" pitchFamily="18" charset="-78"/>
              </a:rPr>
              <a:t>حدد 4 أطراف معنية بمشروع المطعم</a:t>
            </a:r>
          </a:p>
          <a:p>
            <a:r>
              <a:rPr lang="ar-SA" dirty="0">
                <a:latin typeface="Gill Sans MT" pitchFamily="34" charset="0"/>
                <a:cs typeface="GE SS Two Medium" pitchFamily="18" charset="-78"/>
              </a:rPr>
              <a:t>صنف هذه الأطراف على حسب السلطة والاهتمام</a:t>
            </a:r>
          </a:p>
          <a:p>
            <a:r>
              <a:rPr lang="ar-SA" dirty="0">
                <a:latin typeface="Gill Sans MT" pitchFamily="34" charset="0"/>
                <a:cs typeface="GE SS Two Medium" pitchFamily="18" charset="-78"/>
              </a:rPr>
              <a:t>حدد أهم احتياجات المشروع من كل طرف</a:t>
            </a:r>
          </a:p>
          <a:p>
            <a:r>
              <a:rPr lang="ar-SA" dirty="0">
                <a:latin typeface="Gill Sans MT" pitchFamily="34" charset="0"/>
                <a:cs typeface="GE SS Two Medium" pitchFamily="18" charset="-78"/>
              </a:rPr>
              <a:t>حدد أهم احتياجات كل طرف من المشروع</a:t>
            </a:r>
          </a:p>
          <a:p>
            <a:pPr marL="0" indent="0">
              <a:buNone/>
            </a:pPr>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23576859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التحليل الرباعي</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SWOT</a:t>
            </a:r>
            <a:endParaRPr lang="ar-SA" dirty="0"/>
          </a:p>
        </p:txBody>
      </p:sp>
      <p:sp>
        <p:nvSpPr>
          <p:cNvPr id="3" name="عنصر نائب للمحتوى 2">
            <a:extLst>
              <a:ext uri="{FF2B5EF4-FFF2-40B4-BE49-F238E27FC236}">
                <a16:creationId xmlns:a16="http://schemas.microsoft.com/office/drawing/2014/main" id="{DA51B52C-29B5-4E24-BBF2-334AFCC1AD90}"/>
              </a:ext>
            </a:extLst>
          </p:cNvPr>
          <p:cNvSpPr>
            <a:spLocks noGrp="1"/>
          </p:cNvSpPr>
          <p:nvPr>
            <p:ph idx="1"/>
          </p:nvPr>
        </p:nvSpPr>
        <p:spPr>
          <a:xfrm>
            <a:off x="4120738" y="1905193"/>
            <a:ext cx="8071262" cy="4120284"/>
          </a:xfrm>
        </p:spPr>
        <p:txBody>
          <a:bodyPr>
            <a:normAutofit/>
          </a:bodyPr>
          <a:lstStyle/>
          <a:p>
            <a:r>
              <a:rPr lang="ar-SA" dirty="0">
                <a:latin typeface="Gill Sans MT" pitchFamily="34" charset="0"/>
                <a:cs typeface="GE SS Two Medium" pitchFamily="18" charset="-78"/>
              </a:rPr>
              <a:t>يعد تحليل </a:t>
            </a:r>
            <a:r>
              <a:rPr lang="en-US" dirty="0">
                <a:latin typeface="Gill Sans MT" pitchFamily="34" charset="0"/>
                <a:cs typeface="GE SS Two Medium" pitchFamily="18" charset="-78"/>
              </a:rPr>
              <a:t>SWOT </a:t>
            </a:r>
            <a:r>
              <a:rPr lang="ar-SA" dirty="0">
                <a:latin typeface="Gill Sans MT" pitchFamily="34" charset="0"/>
                <a:cs typeface="GE SS Two Medium" pitchFamily="18" charset="-78"/>
              </a:rPr>
              <a:t>من أدوات العمل البسيطة التي يمكن أن تساعد في تطوير استراتيجيات تسويق مستهدفة لتنمية الأعمال </a:t>
            </a:r>
          </a:p>
          <a:p>
            <a:r>
              <a:rPr lang="ar-SA" dirty="0">
                <a:latin typeface="Gill Sans MT" pitchFamily="34" charset="0"/>
                <a:cs typeface="GE SS Two Medium" pitchFamily="18" charset="-78"/>
              </a:rPr>
              <a:t>تحليل </a:t>
            </a:r>
            <a:r>
              <a:rPr lang="ar-SA" dirty="0" err="1">
                <a:latin typeface="Gill Sans MT" pitchFamily="34" charset="0"/>
                <a:cs typeface="GE SS Two Medium" pitchFamily="18" charset="-78"/>
              </a:rPr>
              <a:t>سوات</a:t>
            </a:r>
            <a:r>
              <a:rPr lang="ar-SA" dirty="0">
                <a:latin typeface="Gill Sans MT" pitchFamily="34" charset="0"/>
                <a:cs typeface="GE SS Two Medium" pitchFamily="18" charset="-78"/>
              </a:rPr>
              <a:t> </a:t>
            </a:r>
            <a:r>
              <a:rPr lang="en-US" dirty="0">
                <a:latin typeface="Gill Sans MT" pitchFamily="34" charset="0"/>
                <a:cs typeface="GE SS Two Medium" pitchFamily="18" charset="-78"/>
              </a:rPr>
              <a:t>SWOT </a:t>
            </a:r>
            <a:r>
              <a:rPr lang="ar-SA" dirty="0">
                <a:latin typeface="Gill Sans MT" pitchFamily="34" charset="0"/>
                <a:cs typeface="GE SS Two Medium" pitchFamily="18" charset="-78"/>
              </a:rPr>
              <a:t> هو بمثابة أداة استراتيجية لتقييم لنقاط القوة والضعف والفرص والتهديدات</a:t>
            </a:r>
          </a:p>
          <a:p>
            <a:r>
              <a:rPr lang="ar-SA" dirty="0">
                <a:latin typeface="Gill Sans MT" pitchFamily="34" charset="0"/>
                <a:cs typeface="GE SS Two Medium" pitchFamily="18" charset="-78"/>
              </a:rPr>
              <a:t>وذلك بهدف وضع خطط استراتيجية فعّالة، ويعد أداة تساعد الشركات على إنشاء استراتيجية تسويقية تجيب على أسئلة الفرص التجارية الحالية والمستقبلية.</a:t>
            </a:r>
          </a:p>
          <a:p>
            <a:endParaRPr lang="ar-SA" dirty="0">
              <a:latin typeface="Gill Sans MT" pitchFamily="34" charset="0"/>
              <a:cs typeface="GE SS Two Medium" pitchFamily="18" charset="-78"/>
            </a:endParaRPr>
          </a:p>
          <a:p>
            <a:endParaRPr lang="ar-SA" dirty="0"/>
          </a:p>
        </p:txBody>
      </p:sp>
    </p:spTree>
    <p:extLst>
      <p:ext uri="{BB962C8B-B14F-4D97-AF65-F5344CB8AC3E}">
        <p14:creationId xmlns:p14="http://schemas.microsoft.com/office/powerpoint/2010/main" val="4901210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BB1FC9-7082-42E2-B7D8-95338FD9C40C}"/>
              </a:ext>
            </a:extLst>
          </p:cNvPr>
          <p:cNvSpPr>
            <a:spLocks noGrp="1"/>
          </p:cNvSpPr>
          <p:nvPr>
            <p:ph type="title"/>
          </p:nvPr>
        </p:nvSpPr>
        <p:spPr/>
        <p:txBody>
          <a:bodyPr/>
          <a:lstStyle/>
          <a:p>
            <a:pPr algn="ctr"/>
            <a:r>
              <a:rPr lang="ar-SA" sz="3200" dirty="0">
                <a:latin typeface="Gill Sans MT" pitchFamily="34" charset="0"/>
                <a:cs typeface="GE SS Two Medium" pitchFamily="18" charset="-78"/>
              </a:rPr>
              <a:t>التحليل الرباعي</a:t>
            </a:r>
            <a:br>
              <a:rPr lang="ar-SA" sz="3200" dirty="0">
                <a:latin typeface="Gill Sans MT" pitchFamily="34" charset="0"/>
                <a:cs typeface="GE SS Two Medium" pitchFamily="18" charset="-78"/>
              </a:rPr>
            </a:br>
            <a:r>
              <a:rPr lang="en-US" sz="3200" dirty="0">
                <a:latin typeface="Gill Sans MT" pitchFamily="34" charset="0"/>
                <a:cs typeface="GE SS Two Medium" pitchFamily="18" charset="-78"/>
              </a:rPr>
              <a:t>SWOT</a:t>
            </a:r>
            <a:endParaRPr lang="ar-SA" dirty="0"/>
          </a:p>
        </p:txBody>
      </p:sp>
      <p:graphicFrame>
        <p:nvGraphicFramePr>
          <p:cNvPr id="6" name="عنصر نائب للمحتوى 5">
            <a:extLst>
              <a:ext uri="{FF2B5EF4-FFF2-40B4-BE49-F238E27FC236}">
                <a16:creationId xmlns:a16="http://schemas.microsoft.com/office/drawing/2014/main" id="{9AA99125-E244-867B-6499-7060EAD1A3F4}"/>
              </a:ext>
            </a:extLst>
          </p:cNvPr>
          <p:cNvGraphicFramePr>
            <a:graphicFrameLocks noGrp="1"/>
          </p:cNvGraphicFramePr>
          <p:nvPr>
            <p:ph idx="1"/>
            <p:extLst>
              <p:ext uri="{D42A27DB-BD31-4B8C-83A1-F6EECF244321}">
                <p14:modId xmlns:p14="http://schemas.microsoft.com/office/powerpoint/2010/main" val="984890576"/>
              </p:ext>
            </p:extLst>
          </p:nvPr>
        </p:nvGraphicFramePr>
        <p:xfrm>
          <a:off x="466798" y="1871161"/>
          <a:ext cx="11334009" cy="4126992"/>
        </p:xfrm>
        <a:graphic>
          <a:graphicData uri="http://schemas.openxmlformats.org/drawingml/2006/table">
            <a:tbl>
              <a:tblPr rtl="1" firstRow="1" bandRow="1">
                <a:tableStyleId>{5C22544A-7EE6-4342-B048-85BDC9FD1C3A}</a:tableStyleId>
              </a:tblPr>
              <a:tblGrid>
                <a:gridCol w="4855662">
                  <a:extLst>
                    <a:ext uri="{9D8B030D-6E8A-4147-A177-3AD203B41FA5}">
                      <a16:colId xmlns:a16="http://schemas.microsoft.com/office/drawing/2014/main" val="2856970544"/>
                    </a:ext>
                  </a:extLst>
                </a:gridCol>
                <a:gridCol w="5074711">
                  <a:extLst>
                    <a:ext uri="{9D8B030D-6E8A-4147-A177-3AD203B41FA5}">
                      <a16:colId xmlns:a16="http://schemas.microsoft.com/office/drawing/2014/main" val="1824450796"/>
                    </a:ext>
                  </a:extLst>
                </a:gridCol>
                <a:gridCol w="1403636">
                  <a:extLst>
                    <a:ext uri="{9D8B030D-6E8A-4147-A177-3AD203B41FA5}">
                      <a16:colId xmlns:a16="http://schemas.microsoft.com/office/drawing/2014/main" val="169258707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ar-SA" sz="2000" b="1" i="0" u="none" strike="noStrike" cap="none" normalizeH="0" baseline="0" dirty="0">
                        <a:ln>
                          <a:noFill/>
                        </a:ln>
                        <a:solidFill>
                          <a:srgbClr val="12303D"/>
                        </a:solidFill>
                        <a:effectLst/>
                        <a:latin typeface="Arial" pitchFamily="34" charset="0"/>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2000" b="1" i="0" u="none" strike="noStrike" cap="none" normalizeH="0" baseline="0" dirty="0">
                          <a:ln>
                            <a:noFill/>
                          </a:ln>
                          <a:solidFill>
                            <a:srgbClr val="12303D"/>
                          </a:solidFill>
                          <a:effectLst/>
                          <a:latin typeface="Arial" pitchFamily="34" charset="0"/>
                          <a:cs typeface="Tahoma" pitchFamily="34" charset="0"/>
                        </a:rPr>
                        <a:t>     ماهي مواطن الضعف لدينا؟ </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rgbClr val="12303D"/>
                          </a:solidFill>
                          <a:effectLst/>
                          <a:latin typeface="Arial" pitchFamily="34" charset="0"/>
                          <a:ea typeface="+mn-ea"/>
                          <a:cs typeface="Tahoma" pitchFamily="34" charset="0"/>
                        </a:rPr>
                        <a:t>بنية تحتية متهالكة</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rgbClr val="12303D"/>
                          </a:solidFill>
                          <a:effectLst/>
                          <a:latin typeface="Arial" pitchFamily="34" charset="0"/>
                          <a:ea typeface="+mn-ea"/>
                          <a:cs typeface="Tahoma" pitchFamily="34" charset="0"/>
                        </a:rPr>
                        <a:t>ضعف في التسويق</a:t>
                      </a:r>
                      <a:endParaRPr kumimoji="0" lang="en-US" sz="1600" b="0" i="0" u="none" strike="noStrike" kern="1200" cap="none" normalizeH="0" baseline="0" dirty="0">
                        <a:ln>
                          <a:noFill/>
                        </a:ln>
                        <a:solidFill>
                          <a:srgbClr val="12303D"/>
                        </a:solidFill>
                        <a:effectLst/>
                        <a:latin typeface="Arial" pitchFamily="34" charset="0"/>
                        <a:ea typeface="+mn-ea"/>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rgbClr val="12303D"/>
                          </a:solidFill>
                          <a:effectLst/>
                          <a:latin typeface="Arial" pitchFamily="34" charset="0"/>
                          <a:ea typeface="+mn-ea"/>
                          <a:cs typeface="Tahoma" pitchFamily="34" charset="0"/>
                        </a:rPr>
                        <a:t>ضعف الادارة</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rgbClr val="12303D"/>
                          </a:solidFill>
                          <a:effectLst/>
                          <a:latin typeface="Arial" pitchFamily="34" charset="0"/>
                          <a:ea typeface="+mn-ea"/>
                          <a:cs typeface="Tahoma" pitchFamily="34" charset="0"/>
                        </a:rPr>
                        <a:t>قدم الهيكلة والسياسات</a:t>
                      </a:r>
                      <a:endParaRPr kumimoji="0" lang="en-US" sz="1600" b="0" i="0" u="none" strike="noStrike" kern="1200" cap="none" normalizeH="0" baseline="0" dirty="0">
                        <a:ln>
                          <a:noFill/>
                        </a:ln>
                        <a:solidFill>
                          <a:srgbClr val="12303D"/>
                        </a:solidFill>
                        <a:effectLst/>
                        <a:latin typeface="Arial" pitchFamily="34" charset="0"/>
                        <a:ea typeface="+mn-ea"/>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rgbClr val="12303D"/>
                          </a:solidFill>
                          <a:effectLst/>
                          <a:latin typeface="Arial" pitchFamily="34" charset="0"/>
                          <a:ea typeface="+mn-ea"/>
                          <a:cs typeface="Tahoma" pitchFamily="34" charset="0"/>
                        </a:rPr>
                        <a:t>تقنية قديمة</a:t>
                      </a:r>
                    </a:p>
                  </a:txBody>
                  <a:tcPr marL="105433" marR="105433" marT="38100" marB="38100"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ar-SA" sz="2000" b="1" i="0" u="none" strike="noStrike" cap="none" normalizeH="0" baseline="0" dirty="0">
                        <a:ln>
                          <a:noFill/>
                        </a:ln>
                        <a:solidFill>
                          <a:srgbClr val="12303D"/>
                        </a:solidFill>
                        <a:effectLst/>
                        <a:latin typeface="Arial" pitchFamily="34" charset="0"/>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2000" b="1" i="0" u="none" strike="noStrike" cap="none" normalizeH="0" baseline="0" dirty="0" err="1">
                          <a:ln>
                            <a:noFill/>
                          </a:ln>
                          <a:solidFill>
                            <a:srgbClr val="12303D"/>
                          </a:solidFill>
                          <a:effectLst/>
                          <a:latin typeface="Arial" pitchFamily="34" charset="0"/>
                          <a:cs typeface="Tahoma" pitchFamily="34" charset="0"/>
                        </a:rPr>
                        <a:t>ماهي</a:t>
                      </a:r>
                      <a:r>
                        <a:rPr kumimoji="0" lang="ar-SA" sz="2000" b="1" i="0" u="none" strike="noStrike" cap="none" normalizeH="0" baseline="0" dirty="0">
                          <a:ln>
                            <a:noFill/>
                          </a:ln>
                          <a:solidFill>
                            <a:srgbClr val="12303D"/>
                          </a:solidFill>
                          <a:effectLst/>
                          <a:latin typeface="Arial" pitchFamily="34" charset="0"/>
                          <a:cs typeface="Tahoma" pitchFamily="34" charset="0"/>
                        </a:rPr>
                        <a:t> مواطن القوة </a:t>
                      </a:r>
                      <a:r>
                        <a:rPr kumimoji="0" lang="ar-SA" sz="2000" b="1" i="0" u="none" strike="noStrike" cap="none" normalizeH="0" baseline="0" dirty="0" err="1">
                          <a:ln>
                            <a:noFill/>
                          </a:ln>
                          <a:solidFill>
                            <a:srgbClr val="12303D"/>
                          </a:solidFill>
                          <a:effectLst/>
                          <a:latin typeface="Arial" pitchFamily="34" charset="0"/>
                          <a:cs typeface="Tahoma" pitchFamily="34" charset="0"/>
                        </a:rPr>
                        <a:t>لدينا؟</a:t>
                      </a:r>
                      <a:endParaRPr kumimoji="0" lang="ar-SA" sz="2000" b="1" i="0" u="none" strike="noStrike" cap="none" normalizeH="0" baseline="0" dirty="0">
                        <a:ln>
                          <a:noFill/>
                        </a:ln>
                        <a:solidFill>
                          <a:srgbClr val="12303D"/>
                        </a:solidFill>
                        <a:effectLst/>
                        <a:latin typeface="Arial" pitchFamily="34" charset="0"/>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cap="none" normalizeH="0" baseline="0" dirty="0">
                          <a:ln>
                            <a:noFill/>
                          </a:ln>
                          <a:solidFill>
                            <a:srgbClr val="12303D"/>
                          </a:solidFill>
                          <a:effectLst/>
                          <a:latin typeface="Arial" pitchFamily="34" charset="0"/>
                          <a:cs typeface="Tahoma" pitchFamily="34" charset="0"/>
                        </a:rPr>
                        <a:t>أعضاء منظمة أكفاء</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cap="none" normalizeH="0" baseline="0" dirty="0">
                          <a:ln>
                            <a:noFill/>
                          </a:ln>
                          <a:solidFill>
                            <a:srgbClr val="12303D"/>
                          </a:solidFill>
                          <a:effectLst/>
                          <a:latin typeface="Arial" pitchFamily="34" charset="0"/>
                          <a:cs typeface="Tahoma" pitchFamily="34" charset="0"/>
                        </a:rPr>
                        <a:t>ميزانية كافية</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cap="none" normalizeH="0" baseline="0" dirty="0">
                          <a:ln>
                            <a:noFill/>
                          </a:ln>
                          <a:solidFill>
                            <a:srgbClr val="12303D"/>
                          </a:solidFill>
                          <a:effectLst/>
                          <a:latin typeface="Arial" pitchFamily="34" charset="0"/>
                          <a:cs typeface="Tahoma" pitchFamily="34" charset="0"/>
                        </a:rPr>
                        <a:t>دعم حكومي</a:t>
                      </a:r>
                      <a:endParaRPr kumimoji="0" lang="en-US" sz="1600" b="0" i="0" u="none" strike="noStrike" cap="none" normalizeH="0" baseline="0" dirty="0">
                        <a:ln>
                          <a:noFill/>
                        </a:ln>
                        <a:solidFill>
                          <a:srgbClr val="12303D"/>
                        </a:solidFill>
                        <a:effectLst/>
                        <a:latin typeface="Arial" pitchFamily="34" charset="0"/>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cap="none" normalizeH="0" baseline="0" dirty="0">
                          <a:ln>
                            <a:noFill/>
                          </a:ln>
                          <a:solidFill>
                            <a:srgbClr val="12303D"/>
                          </a:solidFill>
                          <a:effectLst/>
                          <a:latin typeface="Arial" pitchFamily="34" charset="0"/>
                          <a:cs typeface="Tahoma" pitchFamily="34" charset="0"/>
                        </a:rPr>
                        <a:t>موقع مميز</a:t>
                      </a:r>
                      <a:endParaRPr kumimoji="0" lang="en-US" sz="1600" b="0" i="0" u="none" strike="noStrike" cap="none" normalizeH="0" baseline="0" dirty="0">
                        <a:ln>
                          <a:noFill/>
                        </a:ln>
                        <a:solidFill>
                          <a:srgbClr val="12303D"/>
                        </a:solidFill>
                        <a:effectLst/>
                        <a:latin typeface="Arial" pitchFamily="34" charset="0"/>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cap="none" normalizeH="0" baseline="0" dirty="0">
                          <a:ln>
                            <a:noFill/>
                          </a:ln>
                          <a:solidFill>
                            <a:srgbClr val="12303D"/>
                          </a:solidFill>
                          <a:effectLst/>
                          <a:latin typeface="Arial" pitchFamily="34" charset="0"/>
                          <a:cs typeface="Tahoma" pitchFamily="34" charset="0"/>
                        </a:rPr>
                        <a:t>سمعة ممتازة</a:t>
                      </a:r>
                    </a:p>
                  </a:txBody>
                  <a:tcPr marL="105433" marR="105433" marT="38100" marB="38100" horzOverflow="overflow">
                    <a:solidFill>
                      <a:schemeClr val="bg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ar-SA" sz="2000" b="1" i="0" u="none" strike="noStrike" cap="none" normalizeH="0" baseline="0" dirty="0">
                        <a:ln>
                          <a:noFill/>
                        </a:ln>
                        <a:solidFill>
                          <a:srgbClr val="12303D"/>
                        </a:solidFill>
                        <a:effectLst/>
                        <a:latin typeface="Arial" pitchFamily="34" charset="0"/>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rgbClr val="12303D"/>
                          </a:solidFill>
                          <a:effectLst/>
                          <a:latin typeface="Arial" pitchFamily="34" charset="0"/>
                          <a:ea typeface="+mn-ea"/>
                          <a:cs typeface="Tahoma" pitchFamily="34" charset="0"/>
                        </a:rPr>
                        <a:t>داخلية</a:t>
                      </a:r>
                    </a:p>
                  </a:txBody>
                  <a:tcPr marL="105433" marR="105433" marT="38100" marB="38100" horzOverflow="overflow">
                    <a:solidFill>
                      <a:schemeClr val="bg2">
                        <a:lumMod val="90000"/>
                      </a:schemeClr>
                    </a:solidFill>
                  </a:tcPr>
                </a:tc>
                <a:extLst>
                  <a:ext uri="{0D108BD9-81ED-4DB2-BD59-A6C34878D82A}">
                    <a16:rowId xmlns:a16="http://schemas.microsoft.com/office/drawing/2014/main" val="620917187"/>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ar-SA" sz="2000" b="1" i="0" u="none" strike="noStrike" cap="none" normalizeH="0" baseline="0" dirty="0">
                        <a:ln>
                          <a:noFill/>
                        </a:ln>
                        <a:solidFill>
                          <a:schemeClr val="tx1"/>
                        </a:solidFill>
                        <a:effectLst/>
                        <a:latin typeface="Arial" pitchFamily="34" charset="0"/>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2000" b="1" i="0" u="none" strike="noStrike" cap="none" normalizeH="0" baseline="0" dirty="0">
                          <a:ln>
                            <a:noFill/>
                          </a:ln>
                          <a:solidFill>
                            <a:schemeClr val="tx1"/>
                          </a:solidFill>
                          <a:effectLst/>
                          <a:latin typeface="Arial" pitchFamily="34" charset="0"/>
                          <a:cs typeface="Tahoma" pitchFamily="34" charset="0"/>
                        </a:rPr>
                        <a:t>التهديدات ماهي التهديدات </a:t>
                      </a:r>
                      <a:r>
                        <a:rPr kumimoji="0" lang="ar-SA" sz="1800" b="1" i="0" u="none" strike="noStrike" cap="none" normalizeH="0" baseline="0" dirty="0">
                          <a:ln>
                            <a:noFill/>
                          </a:ln>
                          <a:solidFill>
                            <a:schemeClr val="tx1"/>
                          </a:solidFill>
                          <a:effectLst/>
                          <a:latin typeface="Arial" pitchFamily="34" charset="0"/>
                          <a:cs typeface="Tahoma" pitchFamily="34" charset="0"/>
                        </a:rPr>
                        <a:t>المحتملة؟</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chemeClr val="tx1"/>
                          </a:solidFill>
                          <a:effectLst/>
                          <a:latin typeface="+mn-lt"/>
                          <a:ea typeface="+mn-ea"/>
                          <a:cs typeface="Tahoma" pitchFamily="34" charset="0"/>
                        </a:rPr>
                        <a:t>منتجات بديلة </a:t>
                      </a:r>
                      <a:endParaRPr kumimoji="0" lang="en-US" sz="1600" b="0" i="0" u="none" strike="noStrike" kern="1200" cap="none" normalizeH="0" baseline="0" dirty="0">
                        <a:ln>
                          <a:noFill/>
                        </a:ln>
                        <a:solidFill>
                          <a:schemeClr val="tx1"/>
                        </a:solidFill>
                        <a:effectLst/>
                        <a:latin typeface="+mn-lt"/>
                        <a:ea typeface="+mn-ea"/>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chemeClr val="tx1"/>
                          </a:solidFill>
                          <a:effectLst/>
                          <a:latin typeface="+mn-lt"/>
                          <a:ea typeface="+mn-ea"/>
                          <a:cs typeface="Tahoma" pitchFamily="34" charset="0"/>
                        </a:rPr>
                        <a:t>منافسين جدد</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chemeClr val="tx1"/>
                          </a:solidFill>
                          <a:effectLst/>
                          <a:latin typeface="+mn-lt"/>
                          <a:ea typeface="+mn-ea"/>
                          <a:cs typeface="Tahoma" pitchFamily="34" charset="0"/>
                        </a:rPr>
                        <a:t>خسارة مواهب بشرية</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chemeClr val="tx1"/>
                          </a:solidFill>
                          <a:effectLst/>
                          <a:latin typeface="+mn-lt"/>
                          <a:ea typeface="+mn-ea"/>
                          <a:cs typeface="Tahoma" pitchFamily="34" charset="0"/>
                        </a:rPr>
                        <a:t>لوائح وتشريعات جديدة</a:t>
                      </a:r>
                    </a:p>
                  </a:txBody>
                  <a:tcPr marL="105433" marR="105433" marT="38100" marB="38100"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en-US" sz="2000" b="1" i="0" u="none" strike="noStrike" cap="none" normalizeH="0" baseline="0" dirty="0">
                        <a:ln>
                          <a:noFill/>
                        </a:ln>
                        <a:solidFill>
                          <a:schemeClr val="tx1"/>
                        </a:solidFill>
                        <a:effectLst/>
                        <a:latin typeface="Arial" pitchFamily="34" charset="0"/>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2000" b="1" i="0" u="none" strike="noStrike" cap="none" normalizeH="0" baseline="0" dirty="0">
                          <a:ln>
                            <a:noFill/>
                          </a:ln>
                          <a:solidFill>
                            <a:schemeClr val="tx1"/>
                          </a:solidFill>
                          <a:effectLst/>
                          <a:latin typeface="Arial" pitchFamily="34" charset="0"/>
                          <a:cs typeface="Tahoma" pitchFamily="34" charset="0"/>
                        </a:rPr>
                        <a:t>ماهي الفرص المتاحة لنا؟</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chemeClr val="tx1"/>
                          </a:solidFill>
                          <a:effectLst/>
                          <a:latin typeface="Arial" pitchFamily="34" charset="0"/>
                          <a:ea typeface="+mn-ea"/>
                          <a:cs typeface="Tahoma" pitchFamily="34" charset="0"/>
                        </a:rPr>
                        <a:t>أسواق جديدة ممكنة</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chemeClr val="tx1"/>
                          </a:solidFill>
                          <a:effectLst/>
                          <a:latin typeface="Arial" pitchFamily="34" charset="0"/>
                          <a:ea typeface="+mn-ea"/>
                          <a:cs typeface="Tahoma" pitchFamily="34" charset="0"/>
                        </a:rPr>
                        <a:t>منافسين ضعفاء بالسوق</a:t>
                      </a: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chemeClr val="tx1"/>
                          </a:solidFill>
                          <a:effectLst/>
                          <a:latin typeface="Arial" pitchFamily="34" charset="0"/>
                          <a:ea typeface="+mn-ea"/>
                          <a:cs typeface="Tahoma" pitchFamily="34" charset="0"/>
                        </a:rPr>
                        <a:t>كسب المزيد من المواقع المهمة</a:t>
                      </a:r>
                      <a:endParaRPr kumimoji="0" lang="en-US" sz="1600" b="0" i="0" u="none" strike="noStrike" kern="1200" cap="none" normalizeH="0" baseline="0" dirty="0">
                        <a:ln>
                          <a:noFill/>
                        </a:ln>
                        <a:solidFill>
                          <a:schemeClr val="tx1"/>
                        </a:solidFill>
                        <a:effectLst/>
                        <a:latin typeface="Arial" pitchFamily="34" charset="0"/>
                        <a:ea typeface="+mn-ea"/>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1600" b="0" i="0" u="none" strike="noStrike" kern="1200" cap="none" normalizeH="0" baseline="0" dirty="0">
                          <a:ln>
                            <a:noFill/>
                          </a:ln>
                          <a:solidFill>
                            <a:schemeClr val="tx1"/>
                          </a:solidFill>
                          <a:effectLst/>
                          <a:latin typeface="Arial" pitchFamily="34" charset="0"/>
                          <a:ea typeface="+mn-ea"/>
                          <a:cs typeface="Tahoma" pitchFamily="34" charset="0"/>
                        </a:rPr>
                        <a:t>ادخال تقنيات جديدة</a:t>
                      </a:r>
                    </a:p>
                  </a:txBody>
                  <a:tcPr marL="105433" marR="105433" marT="38100" marB="38100"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ar-SA" sz="2000" b="1" i="0" u="none" strike="noStrike" cap="none" normalizeH="0" baseline="0" dirty="0">
                          <a:ln>
                            <a:noFill/>
                          </a:ln>
                          <a:solidFill>
                            <a:schemeClr val="tx1"/>
                          </a:solidFill>
                          <a:effectLst/>
                          <a:latin typeface="Arial" pitchFamily="34" charset="0"/>
                          <a:cs typeface="Tahoma" pitchFamily="34" charset="0"/>
                        </a:rPr>
                        <a:t>خارجية</a:t>
                      </a:r>
                    </a:p>
                  </a:txBody>
                  <a:tcPr marL="105433" marR="105433" marT="38100" marB="38100" horzOverflow="overflow"/>
                </a:tc>
                <a:extLst>
                  <a:ext uri="{0D108BD9-81ED-4DB2-BD59-A6C34878D82A}">
                    <a16:rowId xmlns:a16="http://schemas.microsoft.com/office/drawing/2014/main" val="861159335"/>
                  </a:ext>
                </a:extLst>
              </a:tr>
            </a:tbl>
          </a:graphicData>
        </a:graphic>
      </p:graphicFrame>
    </p:spTree>
    <p:extLst>
      <p:ext uri="{BB962C8B-B14F-4D97-AF65-F5344CB8AC3E}">
        <p14:creationId xmlns:p14="http://schemas.microsoft.com/office/powerpoint/2010/main" val="3472401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F1F8C2A-BD9B-40BA-956D-6E808CE86848}"/>
              </a:ext>
            </a:extLst>
          </p:cNvPr>
          <p:cNvSpPr>
            <a:spLocks noGrp="1"/>
          </p:cNvSpPr>
          <p:nvPr>
            <p:ph idx="1"/>
          </p:nvPr>
        </p:nvSpPr>
        <p:spPr>
          <a:xfrm>
            <a:off x="4488872" y="3664060"/>
            <a:ext cx="6948055" cy="706060"/>
          </a:xfrm>
        </p:spPr>
        <p:txBody>
          <a:bodyPr/>
          <a:lstStyle/>
          <a:p>
            <a:r>
              <a:rPr lang="ar-SA" dirty="0"/>
              <a:t>تطوير الأفكار </a:t>
            </a:r>
            <a:r>
              <a:rPr lang="ar-SA" dirty="0" err="1"/>
              <a:t>والابتكلر</a:t>
            </a:r>
            <a:endParaRPr lang="ar-SA" dirty="0"/>
          </a:p>
        </p:txBody>
      </p:sp>
      <p:pic>
        <p:nvPicPr>
          <p:cNvPr id="6" name="صورة 5">
            <a:extLst>
              <a:ext uri="{FF2B5EF4-FFF2-40B4-BE49-F238E27FC236}">
                <a16:creationId xmlns:a16="http://schemas.microsoft.com/office/drawing/2014/main" id="{D5CF8AE8-FFE5-42CF-950F-4D48C4EB673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863" y="2512177"/>
            <a:ext cx="3411940" cy="3200400"/>
          </a:xfrm>
          <a:prstGeom prst="rect">
            <a:avLst/>
          </a:prstGeom>
        </p:spPr>
      </p:pic>
      <p:sp>
        <p:nvSpPr>
          <p:cNvPr id="9" name="مربع نص 8">
            <a:extLst>
              <a:ext uri="{FF2B5EF4-FFF2-40B4-BE49-F238E27FC236}">
                <a16:creationId xmlns:a16="http://schemas.microsoft.com/office/drawing/2014/main" id="{B632215E-9594-4582-8D0E-14D1728584B9}"/>
              </a:ext>
            </a:extLst>
          </p:cNvPr>
          <p:cNvSpPr txBox="1"/>
          <p:nvPr/>
        </p:nvSpPr>
        <p:spPr>
          <a:xfrm>
            <a:off x="4067803" y="776091"/>
            <a:ext cx="6097978" cy="523220"/>
          </a:xfrm>
          <a:prstGeom prst="rect">
            <a:avLst/>
          </a:prstGeom>
          <a:noFill/>
        </p:spPr>
        <p:txBody>
          <a:bodyPr wrap="square">
            <a:spAutoFit/>
          </a:bodyPr>
          <a:lstStyle/>
          <a:p>
            <a:pPr algn="ctr"/>
            <a:r>
              <a:rPr lang="ar-SA" sz="2800" dirty="0">
                <a:solidFill>
                  <a:schemeClr val="bg1"/>
                </a:solidFill>
                <a:latin typeface="TS Safaa" panose="00000500000000000000" pitchFamily="50" charset="-78"/>
                <a:cs typeface="TS Safaa" panose="00000500000000000000" pitchFamily="50" charset="-78"/>
              </a:rPr>
              <a:t>المحور الثالث</a:t>
            </a:r>
          </a:p>
        </p:txBody>
      </p:sp>
    </p:spTree>
    <p:extLst>
      <p:ext uri="{BB962C8B-B14F-4D97-AF65-F5344CB8AC3E}">
        <p14:creationId xmlns:p14="http://schemas.microsoft.com/office/powerpoint/2010/main" val="20048956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5751095" y="2613025"/>
            <a:ext cx="6314234" cy="3509963"/>
          </a:xfrm>
        </p:spPr>
        <p:txBody>
          <a:bodyPr/>
          <a:lstStyle/>
          <a:p>
            <a:r>
              <a:rPr lang="ar-SA" sz="2800" dirty="0">
                <a:latin typeface="Gill Sans MT" pitchFamily="34" charset="0"/>
                <a:cs typeface="GE SS Two Medium" pitchFamily="18" charset="-78"/>
              </a:rPr>
              <a:t>ما هي مكونات وثيقة رؤية المملكة 2030 عدد المحاور والأهداف؟</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1605604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F1F8C2A-BD9B-40BA-956D-6E808CE86848}"/>
              </a:ext>
            </a:extLst>
          </p:cNvPr>
          <p:cNvSpPr>
            <a:spLocks noGrp="1"/>
          </p:cNvSpPr>
          <p:nvPr>
            <p:ph idx="1"/>
          </p:nvPr>
        </p:nvSpPr>
        <p:spPr>
          <a:xfrm>
            <a:off x="4488872" y="3664060"/>
            <a:ext cx="6948055" cy="706060"/>
          </a:xfrm>
        </p:spPr>
        <p:txBody>
          <a:bodyPr/>
          <a:lstStyle/>
          <a:p>
            <a:r>
              <a:rPr lang="ar-SA" dirty="0"/>
              <a:t>مقدمة في الابتكار وريادة الأعمال</a:t>
            </a:r>
          </a:p>
        </p:txBody>
      </p:sp>
      <p:pic>
        <p:nvPicPr>
          <p:cNvPr id="6" name="صورة 5">
            <a:extLst>
              <a:ext uri="{FF2B5EF4-FFF2-40B4-BE49-F238E27FC236}">
                <a16:creationId xmlns:a16="http://schemas.microsoft.com/office/drawing/2014/main" id="{D5CF8AE8-FFE5-42CF-950F-4D48C4EB673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5863" y="2512177"/>
            <a:ext cx="3411940" cy="3200400"/>
          </a:xfrm>
          <a:prstGeom prst="rect">
            <a:avLst/>
          </a:prstGeom>
        </p:spPr>
      </p:pic>
      <p:sp>
        <p:nvSpPr>
          <p:cNvPr id="9" name="مربع نص 8">
            <a:extLst>
              <a:ext uri="{FF2B5EF4-FFF2-40B4-BE49-F238E27FC236}">
                <a16:creationId xmlns:a16="http://schemas.microsoft.com/office/drawing/2014/main" id="{B632215E-9594-4582-8D0E-14D1728584B9}"/>
              </a:ext>
            </a:extLst>
          </p:cNvPr>
          <p:cNvSpPr txBox="1"/>
          <p:nvPr/>
        </p:nvSpPr>
        <p:spPr>
          <a:xfrm>
            <a:off x="4067803" y="776091"/>
            <a:ext cx="6097978" cy="523220"/>
          </a:xfrm>
          <a:prstGeom prst="rect">
            <a:avLst/>
          </a:prstGeom>
          <a:noFill/>
        </p:spPr>
        <p:txBody>
          <a:bodyPr wrap="square">
            <a:spAutoFit/>
          </a:bodyPr>
          <a:lstStyle/>
          <a:p>
            <a:pPr algn="ctr"/>
            <a:r>
              <a:rPr lang="ar-SA" sz="2800" dirty="0">
                <a:solidFill>
                  <a:schemeClr val="bg1"/>
                </a:solidFill>
                <a:latin typeface="TS Safaa" panose="00000500000000000000" pitchFamily="50" charset="-78"/>
                <a:cs typeface="TS Safaa" panose="00000500000000000000" pitchFamily="50" charset="-78"/>
              </a:rPr>
              <a:t>المحور الأول</a:t>
            </a:r>
          </a:p>
        </p:txBody>
      </p:sp>
    </p:spTree>
    <p:extLst>
      <p:ext uri="{BB962C8B-B14F-4D97-AF65-F5344CB8AC3E}">
        <p14:creationId xmlns:p14="http://schemas.microsoft.com/office/powerpoint/2010/main" val="37724022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رؤية المملكة 2030</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2613025"/>
            <a:ext cx="8595302" cy="3509963"/>
          </a:xfrm>
        </p:spPr>
        <p:txBody>
          <a:bodyPr>
            <a:normAutofit fontScale="85000" lnSpcReduction="20000"/>
          </a:bodyPr>
          <a:lstStyle/>
          <a:p>
            <a:pPr algn="justLow" rtl="1">
              <a:lnSpc>
                <a:spcPct val="150000"/>
              </a:lnSpc>
              <a:buFont typeface="Wingdings" panose="05000000000000000000" pitchFamily="2" charset="2"/>
              <a:buChar char="§"/>
            </a:pPr>
            <a:r>
              <a:rPr lang="ar-SA" dirty="0">
                <a:latin typeface="Gill Sans MT" pitchFamily="34" charset="0"/>
                <a:cs typeface="GE SS Two Medium" pitchFamily="18" charset="-78"/>
              </a:rPr>
              <a:t>راجع وثيقة رؤية المملكة 2030 لاستلهام أفكار مشاريع ريادية</a:t>
            </a:r>
            <a:endParaRPr lang="ar-SA" sz="2800" dirty="0">
              <a:latin typeface="Gill Sans MT" pitchFamily="34" charset="0"/>
              <a:cs typeface="GE SS Two Medium" pitchFamily="18" charset="-78"/>
            </a:endParaRPr>
          </a:p>
          <a:p>
            <a:pPr algn="justLow" rtl="1">
              <a:lnSpc>
                <a:spcPct val="150000"/>
              </a:lnSpc>
              <a:buFont typeface="Wingdings" panose="05000000000000000000" pitchFamily="2" charset="2"/>
              <a:buChar char="§"/>
            </a:pPr>
            <a:r>
              <a:rPr lang="ar-SA" sz="2800" dirty="0">
                <a:latin typeface="Gill Sans MT" pitchFamily="34" charset="0"/>
                <a:cs typeface="GE SS Two Medium" pitchFamily="18" charset="-78"/>
              </a:rPr>
              <a:t>المحاور الثلاث للرؤية (مجتمع حيوي, وطن طموح, اقتصاد مزدهر)</a:t>
            </a:r>
          </a:p>
          <a:p>
            <a:pPr algn="justLow" rtl="1">
              <a:lnSpc>
                <a:spcPct val="150000"/>
              </a:lnSpc>
              <a:buFont typeface="Wingdings" panose="05000000000000000000" pitchFamily="2" charset="2"/>
              <a:buChar char="§"/>
            </a:pPr>
            <a:r>
              <a:rPr lang="ar-SA" dirty="0">
                <a:latin typeface="Gill Sans MT" pitchFamily="34" charset="0"/>
                <a:cs typeface="GE SS Two Medium" pitchFamily="18" charset="-78"/>
              </a:rPr>
              <a:t>6 أهداف استراتيجية رئيسية (المستوى الأول)</a:t>
            </a:r>
            <a:endParaRPr lang="ar-SA" sz="2800" dirty="0">
              <a:latin typeface="Gill Sans MT" pitchFamily="34" charset="0"/>
              <a:cs typeface="GE SS Two Medium" pitchFamily="18" charset="-78"/>
            </a:endParaRPr>
          </a:p>
          <a:p>
            <a:pPr algn="justLow" rtl="1">
              <a:lnSpc>
                <a:spcPct val="150000"/>
              </a:lnSpc>
              <a:buFont typeface="Wingdings" panose="05000000000000000000" pitchFamily="2" charset="2"/>
              <a:buChar char="§"/>
            </a:pPr>
            <a:r>
              <a:rPr lang="ar-SA" sz="2800" dirty="0">
                <a:latin typeface="Gill Sans MT" pitchFamily="34" charset="0"/>
                <a:cs typeface="GE SS Two Medium" pitchFamily="18" charset="-78"/>
              </a:rPr>
              <a:t>27 هدف فرعي (المستوى الثاني)</a:t>
            </a:r>
          </a:p>
          <a:p>
            <a:pPr algn="justLow" rtl="1">
              <a:lnSpc>
                <a:spcPct val="150000"/>
              </a:lnSpc>
              <a:buFont typeface="Wingdings" panose="05000000000000000000" pitchFamily="2" charset="2"/>
              <a:buChar char="§"/>
            </a:pPr>
            <a:r>
              <a:rPr lang="ar-SA" dirty="0">
                <a:latin typeface="Gill Sans MT" pitchFamily="34" charset="0"/>
                <a:cs typeface="GE SS Two Medium" pitchFamily="18" charset="-78"/>
              </a:rPr>
              <a:t>96 هدف تفصيلي (المستوى الثالث)</a:t>
            </a:r>
            <a:endParaRPr lang="ar-SA" sz="2800" dirty="0">
              <a:latin typeface="Gill Sans MT" pitchFamily="34" charset="0"/>
              <a:cs typeface="GE SS Two Medium" pitchFamily="18" charset="-78"/>
            </a:endParaRPr>
          </a:p>
          <a:p>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62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فكرة المشروع</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483309" y="1956238"/>
            <a:ext cx="8595302" cy="3509963"/>
          </a:xfrm>
        </p:spPr>
        <p:txBody>
          <a:bodyPr>
            <a:normAutofit fontScale="85000" lnSpcReduction="20000"/>
          </a:bodyPr>
          <a:lstStyle/>
          <a:p>
            <a:pPr algn="justLow">
              <a:lnSpc>
                <a:spcPct val="150000"/>
              </a:lnSpc>
            </a:pPr>
            <a:r>
              <a:rPr lang="ar-SA" dirty="0">
                <a:latin typeface="Gill Sans MT" pitchFamily="34" charset="0"/>
                <a:cs typeface="GE SS Two Medium" pitchFamily="18" charset="-78"/>
              </a:rPr>
              <a:t>قبل أن تبدأ مشروعك ستحتاج الى فكرة ومن القواعد التي تحكم ذلك</a:t>
            </a:r>
          </a:p>
          <a:p>
            <a:pPr algn="justLow">
              <a:lnSpc>
                <a:spcPct val="150000"/>
              </a:lnSpc>
            </a:pPr>
            <a:r>
              <a:rPr lang="ar-SA" dirty="0">
                <a:latin typeface="Gill Sans MT" pitchFamily="34" charset="0"/>
                <a:cs typeface="GE SS Two Medium" pitchFamily="18" charset="-78"/>
              </a:rPr>
              <a:t>اختر الفكرة التي تتناسب مع مهاراتك</a:t>
            </a:r>
          </a:p>
          <a:p>
            <a:pPr algn="justLow">
              <a:lnSpc>
                <a:spcPct val="150000"/>
              </a:lnSpc>
            </a:pPr>
            <a:r>
              <a:rPr lang="ar-SA" dirty="0">
                <a:latin typeface="Gill Sans MT" pitchFamily="34" charset="0"/>
                <a:cs typeface="GE SS Two Medium" pitchFamily="18" charset="-78"/>
              </a:rPr>
              <a:t>تأكد من اختيار الفكرة في المجال الذي تحبه أو تعشقه</a:t>
            </a:r>
          </a:p>
          <a:p>
            <a:pPr algn="justLow">
              <a:lnSpc>
                <a:spcPct val="150000"/>
              </a:lnSpc>
            </a:pPr>
            <a:r>
              <a:rPr lang="ar-SA" dirty="0">
                <a:latin typeface="Gill Sans MT" pitchFamily="34" charset="0"/>
                <a:cs typeface="GE SS Two Medium" pitchFamily="18" charset="-78"/>
              </a:rPr>
              <a:t>إذا كان لديك عدة مهارات تحسنها فحاول أن تبحث عن مشروع يجمع بينها</a:t>
            </a:r>
          </a:p>
          <a:p>
            <a:pPr algn="justLow">
              <a:lnSpc>
                <a:spcPct val="150000"/>
              </a:lnSpc>
            </a:pPr>
            <a:endParaRPr lang="ar-SA" dirty="0">
              <a:latin typeface="Gill Sans MT" pitchFamily="34" charset="0"/>
              <a:cs typeface="GE SS Two Medium" pitchFamily="18" charset="-78"/>
            </a:endParaRPr>
          </a:p>
          <a:p>
            <a:pPr algn="justLow">
              <a:lnSpc>
                <a:spcPct val="150000"/>
              </a:lnSpc>
              <a:buFont typeface="Wingdings" panose="05000000000000000000" pitchFamily="2" charset="2"/>
              <a:buChar char="q"/>
            </a:pP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58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الفجوات في السوق وفكرة المشروع</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483309" y="1956238"/>
            <a:ext cx="8595302" cy="4220725"/>
          </a:xfrm>
        </p:spPr>
        <p:txBody>
          <a:bodyPr>
            <a:normAutofit fontScale="77500" lnSpcReduction="20000"/>
          </a:bodyPr>
          <a:lstStyle/>
          <a:p>
            <a:pPr algn="justLow">
              <a:lnSpc>
                <a:spcPct val="150000"/>
              </a:lnSpc>
            </a:pPr>
            <a:r>
              <a:rPr lang="ar-SA" dirty="0">
                <a:latin typeface="Gill Sans MT" pitchFamily="34" charset="0"/>
                <a:cs typeface="GE SS Two Medium" pitchFamily="18" charset="-78"/>
              </a:rPr>
              <a:t>أبحث عن ثغرة (فجوة) في السوق ومن أهم الثغرات</a:t>
            </a:r>
          </a:p>
          <a:p>
            <a:pPr algn="justLow">
              <a:lnSpc>
                <a:spcPct val="150000"/>
              </a:lnSpc>
            </a:pPr>
            <a:r>
              <a:rPr lang="ar-SA" dirty="0">
                <a:latin typeface="Gill Sans MT" pitchFamily="34" charset="0"/>
                <a:cs typeface="GE SS Two Medium" pitchFamily="18" charset="-78"/>
              </a:rPr>
              <a:t>حاجة لدى الناس لم يتم تلبيتها</a:t>
            </a:r>
          </a:p>
          <a:p>
            <a:pPr algn="justLow">
              <a:lnSpc>
                <a:spcPct val="150000"/>
              </a:lnSpc>
            </a:pPr>
            <a:r>
              <a:rPr lang="ar-SA" dirty="0">
                <a:latin typeface="Gill Sans MT" pitchFamily="34" charset="0"/>
                <a:cs typeface="GE SS Two Medium" pitchFamily="18" charset="-78"/>
              </a:rPr>
              <a:t>سلعة يتم استعمالها بتكرار كبير (مكينة حلاقة)</a:t>
            </a:r>
          </a:p>
          <a:p>
            <a:pPr algn="justLow">
              <a:lnSpc>
                <a:spcPct val="150000"/>
              </a:lnSpc>
            </a:pPr>
            <a:r>
              <a:rPr lang="ar-SA" dirty="0">
                <a:latin typeface="Gill Sans MT" pitchFamily="34" charset="0"/>
                <a:cs typeface="GE SS Two Medium" pitchFamily="18" charset="-78"/>
              </a:rPr>
              <a:t>نفس المنتج الموجود في السوق لكن بطريقة عرض جديدة</a:t>
            </a:r>
          </a:p>
          <a:p>
            <a:pPr algn="justLow">
              <a:lnSpc>
                <a:spcPct val="150000"/>
              </a:lnSpc>
            </a:pPr>
            <a:r>
              <a:rPr lang="ar-SA" dirty="0">
                <a:latin typeface="Gill Sans MT" pitchFamily="34" charset="0"/>
                <a:cs typeface="GE SS Two Medium" pitchFamily="18" charset="-78"/>
              </a:rPr>
              <a:t>خدمة أو منتج موجود في أسواق أخرى لكنه غير متوفر في سوقك</a:t>
            </a:r>
          </a:p>
          <a:p>
            <a:pPr algn="justLow">
              <a:lnSpc>
                <a:spcPct val="150000"/>
              </a:lnSpc>
            </a:pPr>
            <a:r>
              <a:rPr lang="ar-SA" dirty="0">
                <a:latin typeface="Gill Sans MT" pitchFamily="34" charset="0"/>
                <a:cs typeface="GE SS Two Medium" pitchFamily="18" charset="-78"/>
              </a:rPr>
              <a:t>دمج فكرتين أو منتجين أو خدمتين لم تدمجا من قبل</a:t>
            </a:r>
          </a:p>
          <a:p>
            <a:pPr algn="justLow">
              <a:lnSpc>
                <a:spcPct val="150000"/>
              </a:lnSpc>
            </a:pPr>
            <a:r>
              <a:rPr lang="ar-SA" dirty="0">
                <a:latin typeface="Gill Sans MT" pitchFamily="34" charset="0"/>
                <a:cs typeface="GE SS Two Medium" pitchFamily="18" charset="-78"/>
              </a:rPr>
              <a:t>مراقبة النجاحات لدى المنافسين</a:t>
            </a:r>
          </a:p>
          <a:p>
            <a:pPr algn="justLow">
              <a:lnSpc>
                <a:spcPct val="150000"/>
              </a:lnSpc>
            </a:pPr>
            <a:endParaRPr lang="ar-SA" dirty="0">
              <a:latin typeface="Gill Sans MT" pitchFamily="34" charset="0"/>
              <a:cs typeface="GE SS Two Medium" pitchFamily="18" charset="-78"/>
            </a:endParaRPr>
          </a:p>
          <a:p>
            <a:pPr algn="justLow">
              <a:lnSpc>
                <a:spcPct val="150000"/>
              </a:lnSpc>
              <a:buFont typeface="Wingdings" panose="05000000000000000000" pitchFamily="2" charset="2"/>
              <a:buChar char="q"/>
            </a:pP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صورة الشريحة 5">
                <a:extLst>
                  <a:ext uri="{FF2B5EF4-FFF2-40B4-BE49-F238E27FC236}">
                    <a16:creationId xmlns:a16="http://schemas.microsoft.com/office/drawing/2014/main" id="{DA0844D8-56AD-5863-F06D-1BBA3DAE8E98}"/>
                  </a:ext>
                </a:extLst>
              </p:cNvPr>
              <p:cNvGraphicFramePr>
                <a:graphicFrameLocks noChangeAspect="1"/>
              </p:cNvGraphicFramePr>
              <p:nvPr/>
            </p:nvGraphicFramePr>
            <p:xfrm>
              <a:off x="-1439751" y="-1049755"/>
              <a:ext cx="3048000" cy="1714500"/>
            </p:xfrm>
            <a:graphic>
              <a:graphicData uri="http://schemas.microsoft.com/office/powerpoint/2016/slidezoom">
                <pslz:sldZm>
                  <pslz:sldZmObj sldId="377" cId="2962821064">
                    <pslz:zmPr id="{93AA9CD7-CB4C-4891-94C1-512E58977E2C}"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6" name="صورة الشريحة 5">
                <a:hlinkClick r:id="rId4" action="ppaction://hlinksldjump"/>
                <a:extLst>
                  <a:ext uri="{FF2B5EF4-FFF2-40B4-BE49-F238E27FC236}">
                    <a16:creationId xmlns:a16="http://schemas.microsoft.com/office/drawing/2014/main" id="{DA0844D8-56AD-5863-F06D-1BBA3DAE8E98}"/>
                  </a:ext>
                </a:extLst>
              </p:cNvPr>
              <p:cNvPicPr>
                <a:picLocks noGrp="1" noRot="1" noChangeAspect="1" noMove="1" noResize="1" noEditPoints="1" noAdjustHandles="1" noChangeArrowheads="1" noChangeShapeType="1"/>
              </p:cNvPicPr>
              <p:nvPr/>
            </p:nvPicPr>
            <p:blipFill>
              <a:blip r:embed="rId5"/>
              <a:stretch>
                <a:fillRect/>
              </a:stretch>
            </p:blipFill>
            <p:spPr>
              <a:xfrm>
                <a:off x="-1439751" y="-1049755"/>
                <a:ext cx="3048000" cy="1714500"/>
              </a:xfrm>
              <a:prstGeom prst="rect">
                <a:avLst/>
              </a:prstGeom>
            </p:spPr>
          </p:pic>
        </mc:Fallback>
      </mc:AlternateContent>
    </p:spTree>
    <p:extLst>
      <p:ext uri="{BB962C8B-B14F-4D97-AF65-F5344CB8AC3E}">
        <p14:creationId xmlns:p14="http://schemas.microsoft.com/office/powerpoint/2010/main" val="50039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نموذج التفكير التصميمي</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483309" y="1956238"/>
            <a:ext cx="8595302" cy="4324246"/>
          </a:xfrm>
        </p:spPr>
        <p:txBody>
          <a:bodyPr>
            <a:normAutofit fontScale="70000" lnSpcReduction="20000"/>
          </a:bodyPr>
          <a:lstStyle/>
          <a:p>
            <a:pPr algn="justLow">
              <a:lnSpc>
                <a:spcPct val="150000"/>
              </a:lnSpc>
            </a:pPr>
            <a:r>
              <a:rPr lang="ar-SA" dirty="0">
                <a:latin typeface="Gill Sans MT" pitchFamily="34" charset="0"/>
                <a:cs typeface="GE SS Two Medium" pitchFamily="18" charset="-78"/>
              </a:rPr>
              <a:t>يعد التفكير التصميمي نهج وطريقة من طرق الابتكار  وهو مجموعة إجراءات ومنهجيات تقوم على إيجاد الحلول والابتكار المرتكز على الإنسان </a:t>
            </a:r>
          </a:p>
          <a:p>
            <a:pPr algn="justLow">
              <a:lnSpc>
                <a:spcPct val="150000"/>
              </a:lnSpc>
            </a:pPr>
            <a:r>
              <a:rPr lang="ar-SA" sz="2900" dirty="0">
                <a:latin typeface="Gill Sans MT" pitchFamily="34" charset="0"/>
                <a:cs typeface="GE SS Two Medium" pitchFamily="18" charset="-78"/>
              </a:rPr>
              <a:t>يستخدم التفكير التصميمي للمشكلات غير المحددة والمعقدة .</a:t>
            </a:r>
          </a:p>
          <a:p>
            <a:pPr algn="justLow">
              <a:lnSpc>
                <a:spcPct val="150000"/>
              </a:lnSpc>
            </a:pPr>
            <a:r>
              <a:rPr lang="ar-SA" sz="2900" dirty="0">
                <a:latin typeface="Gill Sans MT" pitchFamily="34" charset="0"/>
                <a:cs typeface="GE SS Two Medium" pitchFamily="18" charset="-78"/>
              </a:rPr>
              <a:t>إن توفر البيانات الكافية مهم للعمل بمنهجية التفكير التصميمي .</a:t>
            </a:r>
          </a:p>
          <a:p>
            <a:pPr algn="justLow">
              <a:lnSpc>
                <a:spcPct val="150000"/>
              </a:lnSpc>
            </a:pPr>
            <a:r>
              <a:rPr lang="ar-SA" sz="2900" dirty="0">
                <a:latin typeface="Gill Sans MT" pitchFamily="34" charset="0"/>
                <a:cs typeface="GE SS Two Medium" pitchFamily="18" charset="-78"/>
              </a:rPr>
              <a:t>ظهر مصطلح التفكير التصميمي في جامعة ستانفورد  وتم تعريف فكرة «التفكير التصميمي» ونشرها كطريقة للعمل الإبداعي وفقا لأغراض تجارية بواسطة شركة </a:t>
            </a:r>
            <a:r>
              <a:rPr lang="en-US" sz="2900" dirty="0">
                <a:latin typeface="Gill Sans MT" pitchFamily="34" charset="0"/>
                <a:cs typeface="GE SS Two Medium" pitchFamily="18" charset="-78"/>
              </a:rPr>
              <a:t>IDEO .</a:t>
            </a:r>
          </a:p>
          <a:p>
            <a:pPr algn="justLow">
              <a:lnSpc>
                <a:spcPct val="150000"/>
              </a:lnSpc>
            </a:pPr>
            <a:r>
              <a:rPr lang="en-US" sz="2900" dirty="0">
                <a:latin typeface="Gill Sans MT" pitchFamily="34" charset="0"/>
                <a:cs typeface="GE SS Two Medium" pitchFamily="18" charset="-78"/>
              </a:rPr>
              <a:t>  Apple , Google  ,IBM</a:t>
            </a:r>
            <a:r>
              <a:rPr lang="ar-SA" sz="2900" dirty="0">
                <a:latin typeface="Gill Sans MT" pitchFamily="34" charset="0"/>
                <a:cs typeface="GE SS Two Medium" pitchFamily="18" charset="-78"/>
              </a:rPr>
              <a:t>جميعها شركات ساهم التفكير التصميمي في نجاحها </a:t>
            </a:r>
          </a:p>
          <a:p>
            <a:pPr algn="justLow">
              <a:lnSpc>
                <a:spcPct val="150000"/>
              </a:lnSpc>
              <a:buFont typeface="Wingdings" panose="05000000000000000000" pitchFamily="2" charset="2"/>
              <a:buChar char="q"/>
            </a:pP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98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286" y="681037"/>
            <a:ext cx="6136849" cy="1009651"/>
          </a:xfrm>
        </p:spPr>
        <p:txBody>
          <a:bodyPr/>
          <a:lstStyle/>
          <a:p>
            <a:pPr algn="ctr"/>
            <a:r>
              <a:rPr lang="ar-SA" sz="3200" dirty="0"/>
              <a:t>أهمية التفكير التصميمي</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483309" y="1956238"/>
            <a:ext cx="8595302" cy="3509963"/>
          </a:xfrm>
        </p:spPr>
        <p:txBody>
          <a:bodyPr>
            <a:normAutofit fontScale="92500"/>
          </a:bodyPr>
          <a:lstStyle/>
          <a:p>
            <a:pPr algn="justLow">
              <a:lnSpc>
                <a:spcPct val="150000"/>
              </a:lnSpc>
            </a:pPr>
            <a:r>
              <a:rPr lang="ar-SA" dirty="0">
                <a:latin typeface="Gill Sans MT" pitchFamily="34" charset="0"/>
                <a:cs typeface="GE SS Two Medium" pitchFamily="18" charset="-78"/>
              </a:rPr>
              <a:t>تحفيز الإبداع والابتكار وذلك يتماشى مع أهداف رؤية 2030 </a:t>
            </a:r>
          </a:p>
          <a:p>
            <a:pPr algn="justLow">
              <a:lnSpc>
                <a:spcPct val="150000"/>
              </a:lnSpc>
            </a:pPr>
            <a:r>
              <a:rPr lang="ar-SA" dirty="0">
                <a:latin typeface="Gill Sans MT" pitchFamily="34" charset="0"/>
                <a:cs typeface="GE SS Two Medium" pitchFamily="18" charset="-78"/>
              </a:rPr>
              <a:t>طريقة فعالة في إيجاد حلول مبتكرة لحل المشكلات والتحديات </a:t>
            </a:r>
          </a:p>
          <a:p>
            <a:pPr algn="justLow">
              <a:lnSpc>
                <a:spcPct val="150000"/>
              </a:lnSpc>
            </a:pPr>
            <a:r>
              <a:rPr lang="ar-SA" dirty="0">
                <a:latin typeface="Gill Sans MT" pitchFamily="34" charset="0"/>
                <a:cs typeface="GE SS Two Medium" pitchFamily="18" charset="-78"/>
              </a:rPr>
              <a:t>يساعد على التقييم والتحسين المستمر</a:t>
            </a:r>
          </a:p>
          <a:p>
            <a:pPr algn="justLow">
              <a:lnSpc>
                <a:spcPct val="150000"/>
              </a:lnSpc>
            </a:pPr>
            <a:r>
              <a:rPr lang="ar-SA" dirty="0">
                <a:latin typeface="Gill Sans MT" pitchFamily="34" charset="0"/>
                <a:cs typeface="GE SS Two Medium" pitchFamily="18" charset="-78"/>
              </a:rPr>
              <a:t>يوفر الاهتمام بالعملاء  </a:t>
            </a:r>
          </a:p>
          <a:p>
            <a:pPr algn="justLow">
              <a:lnSpc>
                <a:spcPct val="150000"/>
              </a:lnSpc>
            </a:pPr>
            <a:endParaRPr lang="ar-SA" dirty="0">
              <a:latin typeface="Gill Sans MT" pitchFamily="34" charset="0"/>
              <a:cs typeface="GE SS Two Medium" pitchFamily="18" charset="-78"/>
            </a:endParaRPr>
          </a:p>
          <a:p>
            <a:pPr algn="justLow">
              <a:lnSpc>
                <a:spcPct val="150000"/>
              </a:lnSpc>
              <a:buFont typeface="Wingdings" panose="05000000000000000000" pitchFamily="2" charset="2"/>
              <a:buChar char="q"/>
            </a:pP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صورة الشريحة 5">
                <a:extLst>
                  <a:ext uri="{FF2B5EF4-FFF2-40B4-BE49-F238E27FC236}">
                    <a16:creationId xmlns:a16="http://schemas.microsoft.com/office/drawing/2014/main" id="{DA0844D8-56AD-5863-F06D-1BBA3DAE8E98}"/>
                  </a:ext>
                </a:extLst>
              </p:cNvPr>
              <p:cNvGraphicFramePr>
                <a:graphicFrameLocks noChangeAspect="1"/>
              </p:cNvGraphicFramePr>
              <p:nvPr/>
            </p:nvGraphicFramePr>
            <p:xfrm>
              <a:off x="-1439751" y="-1049755"/>
              <a:ext cx="3048000" cy="1714500"/>
            </p:xfrm>
            <a:graphic>
              <a:graphicData uri="http://schemas.microsoft.com/office/powerpoint/2016/slidezoom">
                <pslz:sldZm>
                  <pslz:sldZmObj sldId="377" cId="2962821064">
                    <pslz:zmPr id="{93AA9CD7-CB4C-4891-94C1-512E58977E2C}"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6" name="صورة الشريحة 5">
                <a:hlinkClick r:id="rId4" action="ppaction://hlinksldjump"/>
                <a:extLst>
                  <a:ext uri="{FF2B5EF4-FFF2-40B4-BE49-F238E27FC236}">
                    <a16:creationId xmlns:a16="http://schemas.microsoft.com/office/drawing/2014/main" id="{DA0844D8-56AD-5863-F06D-1BBA3DAE8E98}"/>
                  </a:ext>
                </a:extLst>
              </p:cNvPr>
              <p:cNvPicPr>
                <a:picLocks noGrp="1" noRot="1" noChangeAspect="1" noMove="1" noResize="1" noEditPoints="1" noAdjustHandles="1" noChangeArrowheads="1" noChangeShapeType="1"/>
              </p:cNvPicPr>
              <p:nvPr/>
            </p:nvPicPr>
            <p:blipFill>
              <a:blip r:embed="rId5"/>
              <a:stretch>
                <a:fillRect/>
              </a:stretch>
            </p:blipFill>
            <p:spPr>
              <a:xfrm>
                <a:off x="-1439751" y="-1049755"/>
                <a:ext cx="3048000" cy="1714500"/>
              </a:xfrm>
              <a:prstGeom prst="rect">
                <a:avLst/>
              </a:prstGeom>
            </p:spPr>
          </p:pic>
        </mc:Fallback>
      </mc:AlternateContent>
    </p:spTree>
    <p:extLst>
      <p:ext uri="{BB962C8B-B14F-4D97-AF65-F5344CB8AC3E}">
        <p14:creationId xmlns:p14="http://schemas.microsoft.com/office/powerpoint/2010/main" val="404676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458152" y="4143"/>
            <a:ext cx="6136849" cy="1009651"/>
          </a:xfrm>
        </p:spPr>
        <p:txBody>
          <a:bodyPr/>
          <a:lstStyle/>
          <a:p>
            <a:pPr algn="ctr"/>
            <a:r>
              <a:rPr lang="ar-SA" sz="3200" dirty="0"/>
              <a:t>التفكير التصميمي</a:t>
            </a:r>
            <a:endParaRPr lang="ar-SA" dirty="0"/>
          </a:p>
        </p:txBody>
      </p:sp>
      <p:pic>
        <p:nvPicPr>
          <p:cNvPr id="8" name="صورة 7">
            <a:extLst>
              <a:ext uri="{FF2B5EF4-FFF2-40B4-BE49-F238E27FC236}">
                <a16:creationId xmlns:a16="http://schemas.microsoft.com/office/drawing/2014/main" id="{84F55BAF-810F-716B-B6CD-D71EF491A664}"/>
              </a:ext>
            </a:extLst>
          </p:cNvPr>
          <p:cNvPicPr>
            <a:picLocks noChangeAspect="1"/>
          </p:cNvPicPr>
          <p:nvPr/>
        </p:nvPicPr>
        <p:blipFill>
          <a:blip r:embed="rId2"/>
          <a:stretch>
            <a:fillRect/>
          </a:stretch>
        </p:blipFill>
        <p:spPr>
          <a:xfrm>
            <a:off x="573505" y="2013033"/>
            <a:ext cx="11430000" cy="3914775"/>
          </a:xfrm>
          <a:prstGeom prst="rect">
            <a:avLst/>
          </a:prstGeom>
        </p:spPr>
      </p:pic>
    </p:spTree>
    <p:extLst>
      <p:ext uri="{BB962C8B-B14F-4D97-AF65-F5344CB8AC3E}">
        <p14:creationId xmlns:p14="http://schemas.microsoft.com/office/powerpoint/2010/main" val="8123050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458152" y="4143"/>
            <a:ext cx="6136849" cy="1009651"/>
          </a:xfrm>
        </p:spPr>
        <p:txBody>
          <a:bodyPr/>
          <a:lstStyle/>
          <a:p>
            <a:pPr algn="ctr"/>
            <a:r>
              <a:rPr lang="ar-SA" sz="3200" dirty="0"/>
              <a:t>التفكير التصميمي</a:t>
            </a:r>
            <a:endParaRPr lang="ar-SA" dirty="0"/>
          </a:p>
        </p:txBody>
      </p:sp>
      <p:pic>
        <p:nvPicPr>
          <p:cNvPr id="7" name="صورة 6">
            <a:extLst>
              <a:ext uri="{FF2B5EF4-FFF2-40B4-BE49-F238E27FC236}">
                <a16:creationId xmlns:a16="http://schemas.microsoft.com/office/drawing/2014/main" id="{7BA62C3B-3EA6-717E-765C-7D808124136A}"/>
              </a:ext>
            </a:extLst>
          </p:cNvPr>
          <p:cNvPicPr>
            <a:picLocks noChangeAspect="1"/>
          </p:cNvPicPr>
          <p:nvPr/>
        </p:nvPicPr>
        <p:blipFill>
          <a:blip r:embed="rId2"/>
          <a:stretch>
            <a:fillRect/>
          </a:stretch>
        </p:blipFill>
        <p:spPr>
          <a:xfrm>
            <a:off x="120317" y="745959"/>
            <a:ext cx="11766884" cy="5476712"/>
          </a:xfrm>
          <a:prstGeom prst="rect">
            <a:avLst/>
          </a:prstGeom>
        </p:spPr>
      </p:pic>
    </p:spTree>
    <p:extLst>
      <p:ext uri="{BB962C8B-B14F-4D97-AF65-F5344CB8AC3E}">
        <p14:creationId xmlns:p14="http://schemas.microsoft.com/office/powerpoint/2010/main" val="6856025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96253"/>
            <a:ext cx="6136849" cy="1594435"/>
          </a:xfrm>
        </p:spPr>
        <p:txBody>
          <a:bodyPr/>
          <a:lstStyle/>
          <a:p>
            <a:pPr algn="ctr"/>
            <a:r>
              <a:rPr lang="ar-SA" sz="3200" dirty="0"/>
              <a:t> 1) التعاطف أو التعايش </a:t>
            </a:r>
            <a:r>
              <a:rPr lang="en-US" sz="3200" dirty="0"/>
              <a:t>Empathize، </a:t>
            </a:r>
            <a:r>
              <a:rPr lang="ar-SA" sz="3200" dirty="0"/>
              <a:t>افهم جمهورك</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276726" y="1987383"/>
            <a:ext cx="11825948" cy="3509963"/>
          </a:xfrm>
        </p:spPr>
        <p:txBody>
          <a:bodyPr>
            <a:normAutofit fontScale="77500" lnSpcReduction="20000"/>
          </a:bodyPr>
          <a:lstStyle/>
          <a:p>
            <a:pPr algn="justLow">
              <a:lnSpc>
                <a:spcPct val="150000"/>
              </a:lnSpc>
            </a:pPr>
            <a:r>
              <a:rPr lang="ar-SA" dirty="0">
                <a:latin typeface="Gill Sans MT" pitchFamily="34" charset="0"/>
                <a:cs typeface="GE SS Two Medium" pitchFamily="18" charset="-78"/>
              </a:rPr>
              <a:t>التعاطف مع الجمهور المستهدف أصحاب المشكلة</a:t>
            </a:r>
          </a:p>
          <a:p>
            <a:pPr algn="justLow">
              <a:lnSpc>
                <a:spcPct val="150000"/>
              </a:lnSpc>
            </a:pPr>
            <a:r>
              <a:rPr lang="ar-SA" dirty="0">
                <a:latin typeface="Gill Sans MT" pitchFamily="34" charset="0"/>
                <a:cs typeface="GE SS Two Medium" pitchFamily="18" charset="-78"/>
              </a:rPr>
              <a:t> القدرة على الشعور بهم والإحساس بمشكلتهم ومعرفة اهتماماتهم وأفكارهم من خلال وضع نفسك مكانهم، وذلك بهدف الوصول إلى </a:t>
            </a:r>
            <a:r>
              <a:rPr lang="ar-SA" sz="2700" dirty="0">
                <a:latin typeface="Gill Sans MT" pitchFamily="34" charset="0"/>
                <a:cs typeface="GE SS Two Medium" pitchFamily="18" charset="-78"/>
              </a:rPr>
              <a:t>فهم عميق لاحتياجاتهم وإدراك المشكلة وتحديدها بشكل دقيق</a:t>
            </a:r>
          </a:p>
          <a:p>
            <a:pPr algn="justLow">
              <a:lnSpc>
                <a:spcPct val="150000"/>
              </a:lnSpc>
            </a:pPr>
            <a:r>
              <a:rPr lang="ar-SA" sz="2700" dirty="0">
                <a:latin typeface="Gill Sans MT" pitchFamily="34" charset="0"/>
                <a:cs typeface="GE SS Two Medium" pitchFamily="18" charset="-78"/>
              </a:rPr>
              <a:t>ومن أدوات جمع المعلومات حول الجمهور المستهدف: البحث الميداني، المقابلة والحوار، الملاحظة والمراقبة، القصص والمواقف والاستبيان .</a:t>
            </a:r>
          </a:p>
          <a:p>
            <a:pPr algn="justLow">
              <a:lnSpc>
                <a:spcPct val="150000"/>
              </a:lnSpc>
            </a:pPr>
            <a:r>
              <a:rPr lang="ar-SA" sz="2700" dirty="0">
                <a:latin typeface="Gill Sans MT" pitchFamily="34" charset="0"/>
                <a:cs typeface="GE SS Two Medium" pitchFamily="18" charset="-78"/>
              </a:rPr>
              <a:t> الأدوات : خريطة التعاطف ( ماذا يقول ، ماذا يفكر،     ماذا يشعر ، ماذا يفعل) . </a:t>
            </a:r>
          </a:p>
          <a:p>
            <a:pPr algn="justLow">
              <a:lnSpc>
                <a:spcPct val="150000"/>
              </a:lnSpc>
            </a:pPr>
            <a:endParaRPr lang="ar-SA" dirty="0"/>
          </a:p>
        </p:txBody>
      </p:sp>
    </p:spTree>
    <p:extLst>
      <p:ext uri="{BB962C8B-B14F-4D97-AF65-F5344CB8AC3E}">
        <p14:creationId xmlns:p14="http://schemas.microsoft.com/office/powerpoint/2010/main" val="5182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681037"/>
            <a:ext cx="6136849" cy="1009651"/>
          </a:xfrm>
        </p:spPr>
        <p:txBody>
          <a:bodyPr/>
          <a:lstStyle/>
          <a:p>
            <a:pPr algn="ctr"/>
            <a:r>
              <a:rPr lang="ar-SA" sz="3200" dirty="0"/>
              <a:t>مثال</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225136" y="2131762"/>
            <a:ext cx="11741727" cy="3509963"/>
          </a:xfrm>
        </p:spPr>
        <p:txBody>
          <a:bodyPr>
            <a:normAutofit fontScale="77500" lnSpcReduction="20000"/>
          </a:bodyPr>
          <a:lstStyle/>
          <a:p>
            <a:pPr algn="justLow">
              <a:lnSpc>
                <a:spcPct val="150000"/>
              </a:lnSpc>
            </a:pPr>
            <a:r>
              <a:rPr lang="ar-SA" dirty="0">
                <a:latin typeface="Gill Sans MT" pitchFamily="34" charset="0"/>
                <a:cs typeface="GE SS Two Medium" pitchFamily="18" charset="-78"/>
              </a:rPr>
              <a:t>قريتان بينهما نهر لا يستطيع أناسها التنقل بين بعضهم البعض إلا من خلال طريق وعر وصعب خلف الجبل يستغرق عبوره ساعة كاملة، تم حل المشكلة من قبل المسؤولين ببناء جسر خشبي على النهر، اختصر هذا الجسر المسافة بين القريتين إلى 10 دقائق فقط، لا ان الجسر سقط في أول يوم استخدام، لماذا؟</a:t>
            </a:r>
          </a:p>
          <a:p>
            <a:pPr algn="justLow">
              <a:lnSpc>
                <a:spcPct val="150000"/>
              </a:lnSpc>
            </a:pPr>
            <a:r>
              <a:rPr lang="ar-SA" dirty="0">
                <a:latin typeface="Gill Sans MT" pitchFamily="34" charset="0"/>
                <a:cs typeface="GE SS Two Medium" pitchFamily="18" charset="-78"/>
              </a:rPr>
              <a:t> لأن الحل لم يوضع من خلال مقابلة الناس وحوارهم والتعايش معهم ومعرفة حاجاتهم واهتماماتهم، حيث إن القريتين كانتا تتبادلان السلع والبضائع ذات الوزن الثقيل والجسر تم بناؤه دون مراعاة تحمله للوزن الثقيل</a:t>
            </a:r>
            <a:endParaRPr lang="ar-SA" dirty="0"/>
          </a:p>
        </p:txBody>
      </p:sp>
    </p:spTree>
    <p:extLst>
      <p:ext uri="{BB962C8B-B14F-4D97-AF65-F5344CB8AC3E}">
        <p14:creationId xmlns:p14="http://schemas.microsoft.com/office/powerpoint/2010/main" val="312595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681037"/>
            <a:ext cx="6136849" cy="1009651"/>
          </a:xfrm>
        </p:spPr>
        <p:txBody>
          <a:bodyPr/>
          <a:lstStyle/>
          <a:p>
            <a:pPr algn="ctr"/>
            <a:r>
              <a:rPr lang="ar-SA" sz="3200" dirty="0"/>
              <a:t>مثال</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225136" y="2131762"/>
            <a:ext cx="11741727" cy="3509963"/>
          </a:xfrm>
        </p:spPr>
        <p:txBody>
          <a:bodyPr>
            <a:normAutofit fontScale="92500" lnSpcReduction="10000"/>
          </a:bodyPr>
          <a:lstStyle/>
          <a:p>
            <a:pPr algn="justLow">
              <a:lnSpc>
                <a:spcPct val="150000"/>
              </a:lnSpc>
            </a:pPr>
            <a:r>
              <a:rPr lang="ar-SA" dirty="0">
                <a:latin typeface="Gill Sans MT" pitchFamily="34" charset="0"/>
                <a:cs typeface="GE SS Two Medium" pitchFamily="18" charset="-78"/>
              </a:rPr>
              <a:t>في أحد المدن تم الشعور بوجود مشكلة عامة في تحصيل مادة الرياضيات لدى الطلاب، فقام أصحاب القرار بحث المعلمين على تقديم دروس مسائية يومين في الأسبوع في مادة الرياضيات، إلا أن التحصيل لم يتغير، </a:t>
            </a:r>
          </a:p>
          <a:p>
            <a:pPr algn="justLow">
              <a:lnSpc>
                <a:spcPct val="150000"/>
              </a:lnSpc>
            </a:pPr>
            <a:r>
              <a:rPr lang="ar-SA" dirty="0">
                <a:latin typeface="Gill Sans MT" pitchFamily="34" charset="0"/>
                <a:cs typeface="GE SS Two Medium" pitchFamily="18" charset="-78"/>
              </a:rPr>
              <a:t>لأن المشكلة كانت تكمن في ضعف معلمين الرياضيات في محتوى الكتب المحدثة الجديدة، فالحل هنا غير نابع من التعاطف والتعايش مع الجمهور المستهدف</a:t>
            </a:r>
            <a:endParaRPr lang="ar-SA" dirty="0"/>
          </a:p>
        </p:txBody>
      </p:sp>
    </p:spTree>
    <p:extLst>
      <p:ext uri="{BB962C8B-B14F-4D97-AF65-F5344CB8AC3E}">
        <p14:creationId xmlns:p14="http://schemas.microsoft.com/office/powerpoint/2010/main" val="112268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سؤال للنقاش</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3375024" y="2613025"/>
            <a:ext cx="8690305" cy="3509963"/>
          </a:xfrm>
        </p:spPr>
        <p:txBody>
          <a:bodyPr/>
          <a:lstStyle/>
          <a:p>
            <a:r>
              <a:rPr lang="ar-SA" sz="2800" dirty="0">
                <a:latin typeface="Gill Sans MT" pitchFamily="34" charset="0"/>
                <a:cs typeface="GE SS Two Medium" pitchFamily="18" charset="-78"/>
              </a:rPr>
              <a:t>ما هو تعريف الابداع؟</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879272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BFDEACC4-ED76-63DC-4F0C-912D3F2A1E4C}"/>
              </a:ext>
            </a:extLst>
          </p:cNvPr>
          <p:cNvSpPr>
            <a:spLocks noGrp="1"/>
          </p:cNvSpPr>
          <p:nvPr>
            <p:ph type="title"/>
          </p:nvPr>
        </p:nvSpPr>
        <p:spPr/>
        <p:txBody>
          <a:bodyPr/>
          <a:lstStyle/>
          <a:p>
            <a:pPr algn="ctr"/>
            <a:r>
              <a:rPr lang="ar-SA" dirty="0"/>
              <a:t>خريطة التقمص للضيف</a:t>
            </a:r>
          </a:p>
        </p:txBody>
      </p:sp>
      <p:pic>
        <p:nvPicPr>
          <p:cNvPr id="23" name="عنصر نائب للمحتوى 22">
            <a:extLst>
              <a:ext uri="{FF2B5EF4-FFF2-40B4-BE49-F238E27FC236}">
                <a16:creationId xmlns:a16="http://schemas.microsoft.com/office/drawing/2014/main" id="{03C8BC05-EE1C-1718-B0AA-09365E885C47}"/>
              </a:ext>
            </a:extLst>
          </p:cNvPr>
          <p:cNvPicPr>
            <a:picLocks noGrp="1" noChangeAspect="1"/>
          </p:cNvPicPr>
          <p:nvPr>
            <p:ph idx="1"/>
          </p:nvPr>
        </p:nvPicPr>
        <p:blipFill>
          <a:blip r:embed="rId2"/>
          <a:stretch>
            <a:fillRect/>
          </a:stretch>
        </p:blipFill>
        <p:spPr>
          <a:xfrm>
            <a:off x="2851484" y="1690688"/>
            <a:ext cx="6730371" cy="4361196"/>
          </a:xfrm>
        </p:spPr>
      </p:pic>
    </p:spTree>
    <p:extLst>
      <p:ext uri="{BB962C8B-B14F-4D97-AF65-F5344CB8AC3E}">
        <p14:creationId xmlns:p14="http://schemas.microsoft.com/office/powerpoint/2010/main" val="27389607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744016-853A-46F4-8472-CFBEFF7CAAE2}"/>
              </a:ext>
            </a:extLst>
          </p:cNvPr>
          <p:cNvSpPr>
            <a:spLocks noGrp="1"/>
          </p:cNvSpPr>
          <p:nvPr>
            <p:ph type="title"/>
          </p:nvPr>
        </p:nvSpPr>
        <p:spPr/>
        <p:txBody>
          <a:bodyPr/>
          <a:lstStyle/>
          <a:p>
            <a:pPr algn="ctr"/>
            <a:r>
              <a:rPr lang="ar-SA" dirty="0"/>
              <a:t>تمرين</a:t>
            </a:r>
          </a:p>
        </p:txBody>
      </p:sp>
      <p:sp>
        <p:nvSpPr>
          <p:cNvPr id="3" name="عنصر نائب للمحتوى 2">
            <a:extLst>
              <a:ext uri="{FF2B5EF4-FFF2-40B4-BE49-F238E27FC236}">
                <a16:creationId xmlns:a16="http://schemas.microsoft.com/office/drawing/2014/main" id="{2D09D74E-0222-4632-8526-97D71058458B}"/>
              </a:ext>
            </a:extLst>
          </p:cNvPr>
          <p:cNvSpPr>
            <a:spLocks noGrp="1"/>
          </p:cNvSpPr>
          <p:nvPr>
            <p:ph idx="1"/>
          </p:nvPr>
        </p:nvSpPr>
        <p:spPr>
          <a:xfrm>
            <a:off x="5811253" y="2613025"/>
            <a:ext cx="6254076" cy="3509963"/>
          </a:xfrm>
        </p:spPr>
        <p:txBody>
          <a:bodyPr/>
          <a:lstStyle/>
          <a:p>
            <a:r>
              <a:rPr lang="ar-SA" sz="2800" dirty="0">
                <a:latin typeface="Gill Sans MT" pitchFamily="34" charset="0"/>
                <a:cs typeface="GE SS Two Medium" pitchFamily="18" charset="-78"/>
              </a:rPr>
              <a:t>طبق خريطة التقمص للضيف على مشروع المطعم</a:t>
            </a:r>
          </a:p>
          <a:p>
            <a:pPr marL="0" indent="0">
              <a:buNone/>
            </a:pPr>
            <a:endParaRPr lang="ar-SA" dirty="0"/>
          </a:p>
        </p:txBody>
      </p:sp>
      <p:pic>
        <p:nvPicPr>
          <p:cNvPr id="5" name="صورة 4">
            <a:extLst>
              <a:ext uri="{FF2B5EF4-FFF2-40B4-BE49-F238E27FC236}">
                <a16:creationId xmlns:a16="http://schemas.microsoft.com/office/drawing/2014/main" id="{7EE4BA59-9039-423E-8A43-C9CF55B4A327}"/>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ackgroundRemoval t="4750" b="99642" l="3101" r="92990">
                        <a14:foregroundMark x1="72497" y1="76915" x2="72497" y2="76915"/>
                        <a14:foregroundMark x1="69127" y1="92799" x2="69127" y2="92799"/>
                        <a14:foregroundMark x1="58510" y1="67620" x2="58510" y2="67620"/>
                        <a14:foregroundMark x1="55140" y1="80133" x2="55140" y2="80133"/>
                        <a14:foregroundMark x1="44119" y1="78039" x2="44119" y2="78039"/>
                        <a14:foregroundMark x1="43242" y1="92594" x2="43242" y2="92594"/>
                        <a14:foregroundMark x1="33367" y1="70276" x2="33367" y2="70276"/>
                        <a14:foregroundMark x1="29255" y1="87692" x2="29255" y2="87692"/>
                        <a14:foregroundMark x1="29255" y1="79162" x2="29255" y2="79162"/>
                      </a14:backgroundRemoval>
                    </a14:imgEffect>
                  </a14:imgLayer>
                </a14:imgProps>
              </a:ext>
              <a:ext uri="{28A0092B-C50C-407E-A947-70E740481C1C}">
                <a14:useLocalDpi xmlns:a14="http://schemas.microsoft.com/office/drawing/2010/main" val="0"/>
              </a:ext>
            </a:extLst>
          </a:blip>
          <a:stretch>
            <a:fillRect/>
          </a:stretch>
        </p:blipFill>
        <p:spPr>
          <a:xfrm>
            <a:off x="336645" y="2256666"/>
            <a:ext cx="5759355" cy="3218326"/>
          </a:xfrm>
          <a:prstGeom prst="rect">
            <a:avLst/>
          </a:prstGeom>
        </p:spPr>
      </p:pic>
    </p:spTree>
    <p:extLst>
      <p:ext uri="{BB962C8B-B14F-4D97-AF65-F5344CB8AC3E}">
        <p14:creationId xmlns:p14="http://schemas.microsoft.com/office/powerpoint/2010/main" val="3261993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168443"/>
            <a:ext cx="6136849" cy="1522246"/>
          </a:xfrm>
        </p:spPr>
        <p:txBody>
          <a:bodyPr/>
          <a:lstStyle/>
          <a:p>
            <a:pPr algn="ctr"/>
            <a:r>
              <a:rPr lang="ar-SA" sz="3200" dirty="0"/>
              <a:t>2- تعريف المشكلة </a:t>
            </a:r>
            <a:r>
              <a:rPr lang="en-US" sz="3200" dirty="0"/>
              <a:t>Define، </a:t>
            </a:r>
            <a:r>
              <a:rPr lang="ar-SA" sz="3200" dirty="0"/>
              <a:t>حلّل الجمهور وحدد المشكلة!</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3375025" y="2613025"/>
            <a:ext cx="8595302" cy="3509963"/>
          </a:xfrm>
        </p:spPr>
        <p:txBody>
          <a:bodyPr>
            <a:normAutofit fontScale="77500" lnSpcReduction="20000"/>
          </a:bodyPr>
          <a:lstStyle/>
          <a:p>
            <a:pPr algn="justLow">
              <a:lnSpc>
                <a:spcPct val="150000"/>
              </a:lnSpc>
            </a:pPr>
            <a:r>
              <a:rPr lang="ar-SA" dirty="0">
                <a:latin typeface="Gill Sans MT" pitchFamily="34" charset="0"/>
                <a:cs typeface="GE SS Two Medium" pitchFamily="18" charset="-78"/>
              </a:rPr>
              <a:t>من خلال المعلومات التي حصلت عليها عن الجمهور المستهدف في مرحلة التعاطف، يتم الآن تحليل هذه البيانات ومحاولة تحديد المشكلة بشكل دقيق بناءً على تلك المعلومات التي جمعتها.</a:t>
            </a:r>
          </a:p>
          <a:p>
            <a:pPr algn="justLow">
              <a:lnSpc>
                <a:spcPct val="150000"/>
              </a:lnSpc>
            </a:pPr>
            <a:r>
              <a:rPr lang="ar-SA" dirty="0">
                <a:latin typeface="Gill Sans MT" pitchFamily="34" charset="0"/>
                <a:cs typeface="GE SS Two Medium" pitchFamily="18" charset="-78"/>
              </a:rPr>
              <a:t>يتم في هذه المرحلة صياغة تقرير عن المشكلة الحقيقية ينتهي بعبارة تصف المشكلة بأسلوب محدد، وبسيط وبعبارة واضحة.</a:t>
            </a:r>
          </a:p>
          <a:p>
            <a:pPr algn="justLow">
              <a:lnSpc>
                <a:spcPct val="150000"/>
              </a:lnSpc>
            </a:pPr>
            <a:r>
              <a:rPr lang="ar-SA" sz="2900" dirty="0">
                <a:latin typeface="Gill Sans MT" pitchFamily="34" charset="0"/>
                <a:cs typeface="GE SS Two Medium" pitchFamily="18" charset="-78"/>
              </a:rPr>
              <a:t>أدوات تساعد على تعريف المشكلة : مخطط السبب والنتيجة ( عظم السمكة) .</a:t>
            </a:r>
          </a:p>
          <a:p>
            <a:pPr algn="justLow">
              <a:lnSpc>
                <a:spcPct val="150000"/>
              </a:lnSpc>
            </a:pPr>
            <a:endParaRPr lang="ar-SA" dirty="0"/>
          </a:p>
        </p:txBody>
      </p:sp>
      <p:pic>
        <p:nvPicPr>
          <p:cNvPr id="5" name="Picture 2" descr="C:\Users\user\Downloads\344404.png">
            <a:extLst>
              <a:ext uri="{FF2B5EF4-FFF2-40B4-BE49-F238E27FC236}">
                <a16:creationId xmlns:a16="http://schemas.microsoft.com/office/drawing/2014/main" id="{8C2188A3-2C89-420E-AAA5-699D0F797A9F}"/>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673" y="2613025"/>
            <a:ext cx="2853176" cy="285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03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681037"/>
            <a:ext cx="6136849" cy="1009651"/>
          </a:xfrm>
        </p:spPr>
        <p:txBody>
          <a:bodyPr/>
          <a:lstStyle/>
          <a:p>
            <a:pPr algn="ctr"/>
            <a:r>
              <a:rPr lang="ar-SA" sz="3200" dirty="0"/>
              <a:t>مثال </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225136" y="2131762"/>
            <a:ext cx="11741727" cy="3509963"/>
          </a:xfrm>
        </p:spPr>
        <p:txBody>
          <a:bodyPr>
            <a:normAutofit lnSpcReduction="10000"/>
          </a:bodyPr>
          <a:lstStyle/>
          <a:p>
            <a:pPr algn="justLow">
              <a:lnSpc>
                <a:spcPct val="150000"/>
              </a:lnSpc>
            </a:pPr>
            <a:endParaRPr lang="ar-SA" dirty="0">
              <a:latin typeface="Gill Sans MT" pitchFamily="34" charset="0"/>
              <a:cs typeface="GE SS Two Medium" pitchFamily="18" charset="-78"/>
            </a:endParaRPr>
          </a:p>
          <a:p>
            <a:pPr algn="justLow">
              <a:lnSpc>
                <a:spcPct val="150000"/>
              </a:lnSpc>
            </a:pPr>
            <a:r>
              <a:rPr lang="ar-SA" dirty="0">
                <a:latin typeface="Gill Sans MT" pitchFamily="34" charset="0"/>
                <a:cs typeface="GE SS Two Medium" pitchFamily="18" charset="-78"/>
              </a:rPr>
              <a:t>مثال 1: المشكلة هي صعوبة تنقل السكان بين القريتين وتبادل البضائع التجارية.</a:t>
            </a:r>
          </a:p>
          <a:p>
            <a:pPr algn="justLow">
              <a:lnSpc>
                <a:spcPct val="150000"/>
              </a:lnSpc>
            </a:pPr>
            <a:r>
              <a:rPr lang="ar-SA" dirty="0">
                <a:latin typeface="Gill Sans MT" pitchFamily="34" charset="0"/>
                <a:cs typeface="GE SS Two Medium" pitchFamily="18" charset="-78"/>
              </a:rPr>
              <a:t> المشكلة هي ضعف معلمين الرياضيات في محتوى الكتب المحدثة الجديدة.</a:t>
            </a:r>
          </a:p>
          <a:p>
            <a:pPr algn="justLow">
              <a:lnSpc>
                <a:spcPct val="150000"/>
              </a:lnSpc>
            </a:pPr>
            <a:endParaRPr lang="ar-SA" dirty="0"/>
          </a:p>
        </p:txBody>
      </p:sp>
    </p:spTree>
    <p:extLst>
      <p:ext uri="{BB962C8B-B14F-4D97-AF65-F5344CB8AC3E}">
        <p14:creationId xmlns:p14="http://schemas.microsoft.com/office/powerpoint/2010/main" val="65904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681037"/>
            <a:ext cx="6136849" cy="1009651"/>
          </a:xfrm>
        </p:spPr>
        <p:txBody>
          <a:bodyPr/>
          <a:lstStyle/>
          <a:p>
            <a:pPr algn="ctr"/>
            <a:r>
              <a:rPr lang="ar-SA" sz="3200" dirty="0"/>
              <a:t>مخطط عظم السمكة </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225136" y="2131762"/>
            <a:ext cx="11741727" cy="3509963"/>
          </a:xfrm>
        </p:spPr>
        <p:txBody>
          <a:bodyPr>
            <a:normAutofit fontScale="70000" lnSpcReduction="20000"/>
          </a:bodyPr>
          <a:lstStyle/>
          <a:p>
            <a:pPr algn="justLow">
              <a:lnSpc>
                <a:spcPct val="150000"/>
              </a:lnSpc>
            </a:pPr>
            <a:r>
              <a:rPr lang="ar-SA" sz="2900" dirty="0">
                <a:latin typeface="Gill Sans MT" pitchFamily="34" charset="0"/>
                <a:cs typeface="GE SS Two Medium" pitchFamily="18" charset="-78"/>
              </a:rPr>
              <a:t>مخطط عظمة السمكة (</a:t>
            </a:r>
            <a:r>
              <a:rPr lang="ar-SA" sz="2900" dirty="0" err="1">
                <a:latin typeface="Gill Sans MT" pitchFamily="34" charset="0"/>
                <a:cs typeface="GE SS Two Medium" pitchFamily="18" charset="-78"/>
              </a:rPr>
              <a:t>ايشكاوا</a:t>
            </a:r>
            <a:r>
              <a:rPr lang="ar-SA" sz="2900" dirty="0">
                <a:latin typeface="Gill Sans MT" pitchFamily="34" charset="0"/>
                <a:cs typeface="GE SS Two Medium" pitchFamily="18" charset="-78"/>
              </a:rPr>
              <a:t>) مخطط السبب والتأثير</a:t>
            </a:r>
          </a:p>
          <a:p>
            <a:pPr algn="justLow">
              <a:lnSpc>
                <a:spcPct val="150000"/>
              </a:lnSpc>
            </a:pPr>
            <a:r>
              <a:rPr lang="ar-SA" sz="2900" dirty="0">
                <a:latin typeface="Gill Sans MT" pitchFamily="34" charset="0"/>
                <a:cs typeface="GE SS Two Medium" pitchFamily="18" charset="-78"/>
              </a:rPr>
              <a:t>الشكل النهائي لهذا المخطط شبيه لعظام السمكة بعد أن تزيل عنها اللحم</a:t>
            </a:r>
          </a:p>
          <a:p>
            <a:pPr algn="justLow">
              <a:lnSpc>
                <a:spcPct val="150000"/>
              </a:lnSpc>
            </a:pPr>
            <a:r>
              <a:rPr lang="ar-SA" sz="2900" dirty="0">
                <a:latin typeface="Gill Sans MT" pitchFamily="34" charset="0"/>
                <a:cs typeface="GE SS Two Medium" pitchFamily="18" charset="-78"/>
              </a:rPr>
              <a:t>رأس السمكة يمثل المشكلة الأساسية وكل عظمة فرعية يمثل العناصر الرئيسية لهذه المشكلة</a:t>
            </a:r>
          </a:p>
          <a:p>
            <a:pPr algn="justLow">
              <a:lnSpc>
                <a:spcPct val="150000"/>
              </a:lnSpc>
            </a:pPr>
            <a:r>
              <a:rPr lang="ar-SA" sz="2900" dirty="0">
                <a:latin typeface="Gill Sans MT" pitchFamily="34" charset="0"/>
                <a:cs typeface="GE SS Two Medium" pitchFamily="18" charset="-78"/>
              </a:rPr>
              <a:t>أداة رائعة لتحليل المشكلات, سواء كانت هذه المشكلة شخصية أو على مستوى  المنظمات</a:t>
            </a:r>
          </a:p>
          <a:p>
            <a:pPr algn="justLow">
              <a:lnSpc>
                <a:spcPct val="150000"/>
              </a:lnSpc>
            </a:pPr>
            <a:r>
              <a:rPr lang="ar-SA" sz="2900" dirty="0">
                <a:latin typeface="Gill Sans MT" pitchFamily="34" charset="0"/>
                <a:cs typeface="GE SS Two Medium" pitchFamily="18" charset="-78"/>
              </a:rPr>
              <a:t>يساعد على تحليل وإيجاد أسباب جميع المشكلات مهما كانت صغيرة والتي قد تكون هي السبب الرئيسي المؤثر للمشكلة الكبيرة</a:t>
            </a:r>
          </a:p>
          <a:p>
            <a:pPr algn="justLow">
              <a:lnSpc>
                <a:spcPct val="150000"/>
              </a:lnSpc>
            </a:pPr>
            <a:endParaRPr lang="ar-SA" dirty="0"/>
          </a:p>
        </p:txBody>
      </p:sp>
    </p:spTree>
    <p:extLst>
      <p:ext uri="{BB962C8B-B14F-4D97-AF65-F5344CB8AC3E}">
        <p14:creationId xmlns:p14="http://schemas.microsoft.com/office/powerpoint/2010/main" val="30149583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0EAB0F1-4FA6-2BBB-225B-87E086E22630}"/>
              </a:ext>
            </a:extLst>
          </p:cNvPr>
          <p:cNvSpPr>
            <a:spLocks noGrp="1"/>
          </p:cNvSpPr>
          <p:nvPr>
            <p:ph type="title"/>
          </p:nvPr>
        </p:nvSpPr>
        <p:spPr/>
        <p:txBody>
          <a:bodyPr/>
          <a:lstStyle/>
          <a:p>
            <a:pPr algn="ctr"/>
            <a:r>
              <a:rPr lang="ar-SA" dirty="0"/>
              <a:t>تمرين مخطط عظم السمكة</a:t>
            </a:r>
          </a:p>
        </p:txBody>
      </p:sp>
      <p:pic>
        <p:nvPicPr>
          <p:cNvPr id="3" name="صورة 2">
            <a:extLst>
              <a:ext uri="{FF2B5EF4-FFF2-40B4-BE49-F238E27FC236}">
                <a16:creationId xmlns:a16="http://schemas.microsoft.com/office/drawing/2014/main" id="{84910AC8-C67F-469F-A7C6-EAB833B69D13}"/>
              </a:ext>
            </a:extLst>
          </p:cNvPr>
          <p:cNvPicPr>
            <a:picLocks noChangeAspect="1"/>
          </p:cNvPicPr>
          <p:nvPr/>
        </p:nvPicPr>
        <p:blipFill>
          <a:blip r:embed="rId2"/>
          <a:stretch>
            <a:fillRect/>
          </a:stretch>
        </p:blipFill>
        <p:spPr>
          <a:xfrm>
            <a:off x="1159911" y="1690688"/>
            <a:ext cx="9559357" cy="4548010"/>
          </a:xfrm>
          <a:prstGeom prst="rect">
            <a:avLst/>
          </a:prstGeom>
        </p:spPr>
      </p:pic>
    </p:spTree>
    <p:extLst>
      <p:ext uri="{BB962C8B-B14F-4D97-AF65-F5344CB8AC3E}">
        <p14:creationId xmlns:p14="http://schemas.microsoft.com/office/powerpoint/2010/main" val="23169625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0EAB0F1-4FA6-2BBB-225B-87E086E22630}"/>
              </a:ext>
            </a:extLst>
          </p:cNvPr>
          <p:cNvSpPr>
            <a:spLocks noGrp="1"/>
          </p:cNvSpPr>
          <p:nvPr>
            <p:ph type="title"/>
          </p:nvPr>
        </p:nvSpPr>
        <p:spPr>
          <a:xfrm>
            <a:off x="3375286" y="336885"/>
            <a:ext cx="5441429" cy="1353804"/>
          </a:xfrm>
        </p:spPr>
        <p:txBody>
          <a:bodyPr/>
          <a:lstStyle/>
          <a:p>
            <a:pPr algn="ctr"/>
            <a:r>
              <a:rPr lang="ar-SA" dirty="0"/>
              <a:t>تمرين تطبيقي على مخطط عظم السمكة على مشكلة التسمم في المطاعم</a:t>
            </a:r>
          </a:p>
        </p:txBody>
      </p:sp>
      <p:pic>
        <p:nvPicPr>
          <p:cNvPr id="5" name="صورة 4">
            <a:extLst>
              <a:ext uri="{FF2B5EF4-FFF2-40B4-BE49-F238E27FC236}">
                <a16:creationId xmlns:a16="http://schemas.microsoft.com/office/drawing/2014/main" id="{44ED12DB-0470-AE5C-B7BE-A075DDC65CF4}"/>
              </a:ext>
            </a:extLst>
          </p:cNvPr>
          <p:cNvPicPr>
            <a:picLocks noChangeAspect="1"/>
          </p:cNvPicPr>
          <p:nvPr/>
        </p:nvPicPr>
        <p:blipFill>
          <a:blip r:embed="rId2"/>
          <a:stretch>
            <a:fillRect/>
          </a:stretch>
        </p:blipFill>
        <p:spPr>
          <a:xfrm>
            <a:off x="1383383" y="2027708"/>
            <a:ext cx="9425233" cy="4029805"/>
          </a:xfrm>
          <a:prstGeom prst="rect">
            <a:avLst/>
          </a:prstGeom>
        </p:spPr>
      </p:pic>
    </p:spTree>
    <p:extLst>
      <p:ext uri="{BB962C8B-B14F-4D97-AF65-F5344CB8AC3E}">
        <p14:creationId xmlns:p14="http://schemas.microsoft.com/office/powerpoint/2010/main" val="7834964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681037"/>
            <a:ext cx="6136849" cy="1009651"/>
          </a:xfrm>
        </p:spPr>
        <p:txBody>
          <a:bodyPr/>
          <a:lstStyle/>
          <a:p>
            <a:pPr algn="ctr"/>
            <a:r>
              <a:rPr lang="ar-SA" sz="3200" dirty="0"/>
              <a:t>3- ابتكار الأفكار </a:t>
            </a:r>
            <a:r>
              <a:rPr lang="en-US" sz="3200" dirty="0" err="1"/>
              <a:t>Ideat</a:t>
            </a:r>
            <a:r>
              <a:rPr lang="en-US" sz="3200" dirty="0"/>
              <a:t>، </a:t>
            </a:r>
            <a:r>
              <a:rPr lang="ar-SA" sz="3200" dirty="0"/>
              <a:t>فكر بالحلول وصغ تحدياً!</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601579" y="2613025"/>
            <a:ext cx="11368748" cy="3509963"/>
          </a:xfrm>
        </p:spPr>
        <p:txBody>
          <a:bodyPr>
            <a:normAutofit fontScale="70000" lnSpcReduction="20000"/>
          </a:bodyPr>
          <a:lstStyle/>
          <a:p>
            <a:pPr algn="justLow">
              <a:lnSpc>
                <a:spcPct val="150000"/>
              </a:lnSpc>
            </a:pPr>
            <a:r>
              <a:rPr lang="ar-SA" dirty="0">
                <a:latin typeface="Gill Sans MT" pitchFamily="34" charset="0"/>
                <a:cs typeface="GE SS Two Medium" pitchFamily="18" charset="-78"/>
              </a:rPr>
              <a:t>بعد معرفة المشكلة وتحديدها بشكل دقيق، ومن خلال تقرير المشكلة الذي تم إعداده، يتم في هذه المرحلة توليد العديد من الأفكار والحلول لهذه المشكلة وكتابتها. </a:t>
            </a:r>
          </a:p>
          <a:p>
            <a:pPr algn="justLow">
              <a:lnSpc>
                <a:spcPct val="150000"/>
              </a:lnSpc>
            </a:pPr>
            <a:r>
              <a:rPr lang="ar-SA" dirty="0">
                <a:latin typeface="Gill Sans MT" pitchFamily="34" charset="0"/>
                <a:cs typeface="GE SS Two Medium" pitchFamily="18" charset="-78"/>
              </a:rPr>
              <a:t>حاول أن تكون هذه الحلول متدرجة من الحلول العادية حتى تصل إلى الحلول الإبداعية والمبتكرة وهي المطلوبة، </a:t>
            </a:r>
          </a:p>
          <a:p>
            <a:pPr algn="justLow">
              <a:lnSpc>
                <a:spcPct val="150000"/>
              </a:lnSpc>
            </a:pPr>
            <a:r>
              <a:rPr lang="ar-SA" dirty="0">
                <a:latin typeface="Gill Sans MT" pitchFamily="34" charset="0"/>
                <a:cs typeface="GE SS Two Medium" pitchFamily="18" charset="-78"/>
              </a:rPr>
              <a:t>ويمكن في هذه الخطوة التعاون مع الجمهور المستهدف في صياغة بعض الحلول وسماع أفكارهم حولها. ومن الأدوات التي تساعد على توليد الأفكار: العصف الذهني، الخرائط الذهنية، الكلمة العشوائية, القبعات الست في التفكير, نموذج موجب سالب, نموذج </a:t>
            </a:r>
            <a:r>
              <a:rPr lang="ar-SA" dirty="0" err="1">
                <a:latin typeface="Gill Sans MT" pitchFamily="34" charset="0"/>
                <a:cs typeface="GE SS Two Medium" pitchFamily="18" charset="-78"/>
              </a:rPr>
              <a:t>سكامبر</a:t>
            </a:r>
            <a:endParaRPr lang="ar-SA" dirty="0">
              <a:latin typeface="Gill Sans MT" pitchFamily="34" charset="0"/>
              <a:cs typeface="GE SS Two Medium" pitchFamily="18" charset="-78"/>
            </a:endParaRPr>
          </a:p>
          <a:p>
            <a:pPr algn="justLow">
              <a:lnSpc>
                <a:spcPct val="150000"/>
              </a:lnSpc>
            </a:pPr>
            <a:endParaRPr lang="ar-SA" dirty="0">
              <a:latin typeface="Gill Sans MT" pitchFamily="34" charset="0"/>
              <a:cs typeface="GE SS Two Medium" pitchFamily="18" charset="-78"/>
            </a:endParaRPr>
          </a:p>
        </p:txBody>
      </p:sp>
    </p:spTree>
    <p:extLst>
      <p:ext uri="{BB962C8B-B14F-4D97-AF65-F5344CB8AC3E}">
        <p14:creationId xmlns:p14="http://schemas.microsoft.com/office/powerpoint/2010/main" val="158930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681037"/>
            <a:ext cx="6136849" cy="1009651"/>
          </a:xfrm>
        </p:spPr>
        <p:txBody>
          <a:bodyPr/>
          <a:lstStyle/>
          <a:p>
            <a:pPr algn="ctr"/>
            <a:r>
              <a:rPr lang="ar-SA" sz="3200" dirty="0"/>
              <a:t>مثال </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225136" y="1555668"/>
            <a:ext cx="11741727" cy="4476997"/>
          </a:xfrm>
        </p:spPr>
        <p:txBody>
          <a:bodyPr>
            <a:normAutofit fontScale="77500" lnSpcReduction="20000"/>
          </a:bodyPr>
          <a:lstStyle/>
          <a:p>
            <a:pPr algn="justLow">
              <a:lnSpc>
                <a:spcPct val="150000"/>
              </a:lnSpc>
            </a:pPr>
            <a:endParaRPr lang="ar-SA" dirty="0">
              <a:latin typeface="Gill Sans MT" pitchFamily="34" charset="0"/>
              <a:cs typeface="GE SS Two Medium" pitchFamily="18" charset="-78"/>
            </a:endParaRPr>
          </a:p>
          <a:p>
            <a:pPr algn="justLow">
              <a:lnSpc>
                <a:spcPct val="150000"/>
              </a:lnSpc>
            </a:pPr>
            <a:r>
              <a:rPr lang="ar-SA" dirty="0">
                <a:latin typeface="Gill Sans MT" pitchFamily="34" charset="0"/>
                <a:cs typeface="GE SS Two Medium" pitchFamily="18" charset="-78"/>
              </a:rPr>
              <a:t>المشكلة: ضعف معلمي الرياضيات في محتوى الكتب المحدثة الجديدة:</a:t>
            </a:r>
          </a:p>
          <a:p>
            <a:pPr algn="justLow">
              <a:lnSpc>
                <a:spcPct val="150000"/>
              </a:lnSpc>
            </a:pPr>
            <a:r>
              <a:rPr lang="ar-SA" dirty="0">
                <a:latin typeface="Gill Sans MT" pitchFamily="34" charset="0"/>
                <a:cs typeface="GE SS Two Medium" pitchFamily="18" charset="-78"/>
              </a:rPr>
              <a:t>التحدي: كيف نستطيع جعل معلمي الرياضيات متميزين ومبدعين في تدريس المادة؟</a:t>
            </a:r>
          </a:p>
          <a:p>
            <a:pPr algn="justLow">
              <a:lnSpc>
                <a:spcPct val="150000"/>
              </a:lnSpc>
            </a:pPr>
            <a:r>
              <a:rPr lang="ar-SA" dirty="0">
                <a:latin typeface="Gill Sans MT" pitchFamily="34" charset="0"/>
                <a:cs typeface="GE SS Two Medium" pitchFamily="18" charset="-78"/>
              </a:rPr>
              <a:t>تقديم دورات تأهيلية في الكتب الجديدة في مبنى المؤسسة التعليمية.</a:t>
            </a:r>
          </a:p>
          <a:p>
            <a:pPr algn="justLow">
              <a:lnSpc>
                <a:spcPct val="150000"/>
              </a:lnSpc>
            </a:pPr>
            <a:r>
              <a:rPr lang="ar-SA" dirty="0">
                <a:latin typeface="Gill Sans MT" pitchFamily="34" charset="0"/>
                <a:cs typeface="GE SS Two Medium" pitchFamily="18" charset="-78"/>
              </a:rPr>
              <a:t>عمل منصة تدريب متكاملة متزامنة وغير متزامنة للكتب الجديدة في الرياضيات تخدم المعلمين وتسمح بتبادل الخبرات مع معلمين آخرين في مدن أخرى وتقدم شهادات إنجاز وحضور.</a:t>
            </a:r>
          </a:p>
          <a:p>
            <a:pPr algn="justLow">
              <a:lnSpc>
                <a:spcPct val="150000"/>
              </a:lnSpc>
            </a:pPr>
            <a:r>
              <a:rPr lang="ar-SA" dirty="0">
                <a:latin typeface="Gill Sans MT" pitchFamily="34" charset="0"/>
                <a:cs typeface="GE SS Two Medium" pitchFamily="18" charset="-78"/>
              </a:rPr>
              <a:t>ابتعاث المعلمين إلى مدن ودول أخرى متقدمة في الرياضيات لدراسة برنامج تأهيلي.</a:t>
            </a:r>
            <a:endParaRPr lang="ar-SA" dirty="0"/>
          </a:p>
        </p:txBody>
      </p:sp>
    </p:spTree>
    <p:extLst>
      <p:ext uri="{BB962C8B-B14F-4D97-AF65-F5344CB8AC3E}">
        <p14:creationId xmlns:p14="http://schemas.microsoft.com/office/powerpoint/2010/main" val="10373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861878-C0D0-4235-99F2-CFB72B85C768}"/>
              </a:ext>
            </a:extLst>
          </p:cNvPr>
          <p:cNvSpPr>
            <a:spLocks noGrp="1"/>
          </p:cNvSpPr>
          <p:nvPr>
            <p:ph type="title"/>
          </p:nvPr>
        </p:nvSpPr>
        <p:spPr>
          <a:xfrm>
            <a:off x="3375025" y="681037"/>
            <a:ext cx="6136849" cy="1009651"/>
          </a:xfrm>
        </p:spPr>
        <p:txBody>
          <a:bodyPr/>
          <a:lstStyle/>
          <a:p>
            <a:pPr algn="ctr"/>
            <a:r>
              <a:rPr lang="ar-SA" sz="3200" dirty="0"/>
              <a:t>مثال </a:t>
            </a:r>
            <a:endParaRPr lang="ar-SA" dirty="0"/>
          </a:p>
        </p:txBody>
      </p:sp>
      <p:sp>
        <p:nvSpPr>
          <p:cNvPr id="3" name="عنصر نائب للمحتوى 2">
            <a:extLst>
              <a:ext uri="{FF2B5EF4-FFF2-40B4-BE49-F238E27FC236}">
                <a16:creationId xmlns:a16="http://schemas.microsoft.com/office/drawing/2014/main" id="{E9529E06-2AF6-4388-9359-6B0F8F14F10B}"/>
              </a:ext>
            </a:extLst>
          </p:cNvPr>
          <p:cNvSpPr>
            <a:spLocks noGrp="1"/>
          </p:cNvSpPr>
          <p:nvPr>
            <p:ph idx="1"/>
          </p:nvPr>
        </p:nvSpPr>
        <p:spPr>
          <a:xfrm>
            <a:off x="225136" y="1828800"/>
            <a:ext cx="11741727" cy="4203865"/>
          </a:xfrm>
        </p:spPr>
        <p:txBody>
          <a:bodyPr>
            <a:normAutofit fontScale="85000" lnSpcReduction="20000"/>
          </a:bodyPr>
          <a:lstStyle/>
          <a:p>
            <a:pPr algn="justLow">
              <a:lnSpc>
                <a:spcPct val="150000"/>
              </a:lnSpc>
            </a:pPr>
            <a:endParaRPr lang="ar-SA" dirty="0">
              <a:latin typeface="Gill Sans MT" pitchFamily="34" charset="0"/>
              <a:cs typeface="GE SS Two Medium" pitchFamily="18" charset="-78"/>
            </a:endParaRPr>
          </a:p>
          <a:p>
            <a:pPr algn="justLow">
              <a:lnSpc>
                <a:spcPct val="150000"/>
              </a:lnSpc>
            </a:pPr>
            <a:r>
              <a:rPr lang="ar-SA" dirty="0">
                <a:latin typeface="Gill Sans MT" pitchFamily="34" charset="0"/>
                <a:cs typeface="GE SS Two Medium" pitchFamily="18" charset="-78"/>
              </a:rPr>
              <a:t>المشكلة: صعوبة تنقل السكان بين القريتين وتبادل البضائع التجارية:</a:t>
            </a:r>
          </a:p>
          <a:p>
            <a:pPr algn="justLow">
              <a:lnSpc>
                <a:spcPct val="150000"/>
              </a:lnSpc>
            </a:pPr>
            <a:r>
              <a:rPr lang="ar-SA" dirty="0">
                <a:latin typeface="Gill Sans MT" pitchFamily="34" charset="0"/>
                <a:cs typeface="GE SS Two Medium" pitchFamily="18" charset="-78"/>
              </a:rPr>
              <a:t>التحدي: كيف نستطيع أن نجعل السكان يتنقلون بين القريتين بكل يسر وسهولة وفي أسرع وقت وأقل جهد؟</a:t>
            </a:r>
          </a:p>
          <a:p>
            <a:pPr algn="justLow">
              <a:lnSpc>
                <a:spcPct val="150000"/>
              </a:lnSpc>
            </a:pPr>
            <a:r>
              <a:rPr lang="ar-SA" dirty="0">
                <a:latin typeface="Gill Sans MT" pitchFamily="34" charset="0"/>
                <a:cs typeface="GE SS Two Medium" pitchFamily="18" charset="-78"/>
              </a:rPr>
              <a:t>تعبيد الطريق الجبلي بين القريتين،</a:t>
            </a:r>
          </a:p>
          <a:p>
            <a:pPr algn="justLow">
              <a:lnSpc>
                <a:spcPct val="150000"/>
              </a:lnSpc>
            </a:pPr>
            <a:r>
              <a:rPr lang="ar-SA" dirty="0">
                <a:latin typeface="Gill Sans MT" pitchFamily="34" charset="0"/>
                <a:cs typeface="GE SS Two Medium" pitchFamily="18" charset="-78"/>
              </a:rPr>
              <a:t>بناء جسر فوق النهر يتحمل الأوزان الثقيلة،</a:t>
            </a:r>
          </a:p>
          <a:p>
            <a:pPr algn="justLow">
              <a:lnSpc>
                <a:spcPct val="150000"/>
              </a:lnSpc>
            </a:pPr>
            <a:r>
              <a:rPr lang="ar-SA" dirty="0">
                <a:latin typeface="Gill Sans MT" pitchFamily="34" charset="0"/>
                <a:cs typeface="GE SS Two Medium" pitchFamily="18" charset="-78"/>
              </a:rPr>
              <a:t>بناء سكة حديد لنقل الركاب والبضائع بين القريتين.</a:t>
            </a:r>
            <a:endParaRPr lang="ar-SA" dirty="0"/>
          </a:p>
        </p:txBody>
      </p:sp>
    </p:spTree>
    <p:extLst>
      <p:ext uri="{BB962C8B-B14F-4D97-AF65-F5344CB8AC3E}">
        <p14:creationId xmlns:p14="http://schemas.microsoft.com/office/powerpoint/2010/main" val="290525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نسق Office">
  <a:themeElements>
    <a:clrScheme name="الوان الجامعة">
      <a:dk1>
        <a:srgbClr val="006770"/>
      </a:dk1>
      <a:lt1>
        <a:sysClr val="window" lastClr="FFFFFF"/>
      </a:lt1>
      <a:dk2>
        <a:srgbClr val="12303D"/>
      </a:dk2>
      <a:lt2>
        <a:srgbClr val="E7E6E6"/>
      </a:lt2>
      <a:accent1>
        <a:srgbClr val="006770"/>
      </a:accent1>
      <a:accent2>
        <a:srgbClr val="A9894C"/>
      </a:accent2>
      <a:accent3>
        <a:srgbClr val="A5A5A5"/>
      </a:accent3>
      <a:accent4>
        <a:srgbClr val="16ACBA"/>
      </a:accent4>
      <a:accent5>
        <a:srgbClr val="6E610D"/>
      </a:accent5>
      <a:accent6>
        <a:srgbClr val="BAA40D"/>
      </a:accent6>
      <a:hlink>
        <a:srgbClr val="6E0D45"/>
      </a:hlink>
      <a:folHlink>
        <a:srgbClr val="0067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2035</TotalTime>
  <Words>12074</Words>
  <Application>Microsoft Office PowerPoint</Application>
  <PresentationFormat>شاشة عريضة</PresentationFormat>
  <Paragraphs>1864</Paragraphs>
  <Slides>274</Slides>
  <Notes>3</Notes>
  <HiddenSlides>0</HiddenSlides>
  <MMClips>0</MMClips>
  <ScaleCrop>false</ScaleCrop>
  <HeadingPairs>
    <vt:vector size="6" baseType="variant">
      <vt:variant>
        <vt:lpstr>الخطوط المستخدمة</vt:lpstr>
      </vt:variant>
      <vt:variant>
        <vt:i4>15</vt:i4>
      </vt:variant>
      <vt:variant>
        <vt:lpstr>نسق</vt:lpstr>
      </vt:variant>
      <vt:variant>
        <vt:i4>1</vt:i4>
      </vt:variant>
      <vt:variant>
        <vt:lpstr>عناوين الشرائح</vt:lpstr>
      </vt:variant>
      <vt:variant>
        <vt:i4>274</vt:i4>
      </vt:variant>
    </vt:vector>
  </HeadingPairs>
  <TitlesOfParts>
    <vt:vector size="290" baseType="lpstr">
      <vt:lpstr>Berlin Sans FB</vt:lpstr>
      <vt:lpstr>HelveticaNeueLT Arabic 75 Bold</vt:lpstr>
      <vt:lpstr>Calibri</vt:lpstr>
      <vt:lpstr>TS Safaa Bold</vt:lpstr>
      <vt:lpstr>Sakkal Majalla</vt:lpstr>
      <vt:lpstr>HelveticaNeueLT Arabic 45 Light</vt:lpstr>
      <vt:lpstr>TS Safaa Medium</vt:lpstr>
      <vt:lpstr>TS Safaa</vt:lpstr>
      <vt:lpstr>GE SS Two Medium</vt:lpstr>
      <vt:lpstr>Gill Sans MT</vt:lpstr>
      <vt:lpstr>Arial</vt:lpstr>
      <vt:lpstr>Traditional Arabic</vt:lpstr>
      <vt:lpstr>GE SS Two Bold</vt:lpstr>
      <vt:lpstr>Times New Roman</vt:lpstr>
      <vt:lpstr>Wingdings</vt:lpstr>
      <vt:lpstr>نسق Office</vt:lpstr>
      <vt:lpstr>الابتكار وريادة الأعمال</vt:lpstr>
      <vt:lpstr>ملخص السيرة الذاتية</vt:lpstr>
      <vt:lpstr>البرنامج والتوقيت</vt:lpstr>
      <vt:lpstr>مخرجات التعلم </vt:lpstr>
      <vt:lpstr>مخرجات التعلم (تابع)</vt:lpstr>
      <vt:lpstr>محاور الدورة</vt:lpstr>
      <vt:lpstr>محاور الدورة (تابع)</vt:lpstr>
      <vt:lpstr>عرض تقديمي في PowerPoint</vt:lpstr>
      <vt:lpstr>سؤال للنقاش</vt:lpstr>
      <vt:lpstr>تعريف الابداع </vt:lpstr>
      <vt:lpstr>عرض تقديمي في PowerPoint</vt:lpstr>
      <vt:lpstr>عرض تقديمي في PowerPoint</vt:lpstr>
      <vt:lpstr>عرض تقديمي في PowerPoint</vt:lpstr>
      <vt:lpstr>نسبة ذوي الابداع العالي </vt:lpstr>
      <vt:lpstr>سؤال للنقاش</vt:lpstr>
      <vt:lpstr>تعريف الابتكار </vt:lpstr>
      <vt:lpstr>سؤال للنقاش</vt:lpstr>
      <vt:lpstr>تعريف الاختراع </vt:lpstr>
      <vt:lpstr>سؤال للنقاش</vt:lpstr>
      <vt:lpstr>تعريف ريادة الأعمال </vt:lpstr>
      <vt:lpstr>تعريف الريادي </vt:lpstr>
      <vt:lpstr>بدايات ريادة الأعمال</vt:lpstr>
      <vt:lpstr>عرض تقديمي في PowerPoint</vt:lpstr>
      <vt:lpstr>سؤال للنقاش</vt:lpstr>
      <vt:lpstr>فوائد وأهمية الابتكار</vt:lpstr>
      <vt:lpstr>أهمية ريادة الأعمال</vt:lpstr>
      <vt:lpstr>سؤال للنقاش</vt:lpstr>
      <vt:lpstr>الصفات الشخصية لرواد الأعمال</vt:lpstr>
      <vt:lpstr>المهارات الأساسية لرواد الأعمال</vt:lpstr>
      <vt:lpstr>المهارات الأساسية لرواد الأعمال (تابع)</vt:lpstr>
      <vt:lpstr>تمرين صفات المبدعين</vt:lpstr>
      <vt:lpstr>تمرين صفات المبدعين (تابع)</vt:lpstr>
      <vt:lpstr>تمرين صفات المبدعين (تابع)</vt:lpstr>
      <vt:lpstr>نتيجة تمرين صفات المبدعين</vt:lpstr>
      <vt:lpstr>سؤال للنقاش</vt:lpstr>
      <vt:lpstr>تحفيز التفكير الابتكاري والقدرة على التخطيط</vt:lpstr>
      <vt:lpstr>تحفيز التفكير الابتكاري والقدرة على التخطيط (تابع)</vt:lpstr>
      <vt:lpstr>تحفيز التفكير الابتكاري والقدرة على التخطيط (تابع)</vt:lpstr>
      <vt:lpstr>أين ومتى تأتي الأفكار الإبداعية؟</vt:lpstr>
      <vt:lpstr>9 عادات تضعف الابداع</vt:lpstr>
      <vt:lpstr>عرض تقديمي في PowerPoint</vt:lpstr>
      <vt:lpstr>جمل قاتلة للابداع</vt:lpstr>
      <vt:lpstr>خرافات حول الابداع</vt:lpstr>
      <vt:lpstr>قائمة الأعذار عن الدخول في المشاريع الريادية</vt:lpstr>
      <vt:lpstr>سؤال للنقاش</vt:lpstr>
      <vt:lpstr>لا أعرف ماذا أريد؟</vt:lpstr>
      <vt:lpstr>أخشى المخاطرة</vt:lpstr>
      <vt:lpstr>عدم توفر الوقت</vt:lpstr>
      <vt:lpstr>عدم توفر المال</vt:lpstr>
      <vt:lpstr>عرض تقديمي في PowerPoint</vt:lpstr>
      <vt:lpstr>تحليل السوق والفرص والمنافسين</vt:lpstr>
      <vt:lpstr>التحليل السداسي PESTLE</vt:lpstr>
      <vt:lpstr>التحليل السداسي PESTLE</vt:lpstr>
      <vt:lpstr>تمرين التحليل السداسي PESTLE</vt:lpstr>
      <vt:lpstr>نتائج تمرين التحليل السداسي PESTLE</vt:lpstr>
      <vt:lpstr>ملخص نتائج تمرين التحليل السداسي PESTLE</vt:lpstr>
      <vt:lpstr>التحليل السداسي PESTLE</vt:lpstr>
      <vt:lpstr>Porter model نموذج بورتر </vt:lpstr>
      <vt:lpstr>مجال العمل الجذاب Attractive</vt:lpstr>
      <vt:lpstr>مجال العمل غير الجذاب Unattractive</vt:lpstr>
      <vt:lpstr>Porter model   شرح نموذج بورتر </vt:lpstr>
      <vt:lpstr>Porter model   شرح نموذج بورتر </vt:lpstr>
      <vt:lpstr>تمرين Porter model  نموذج بورتر لمشروع المطعم</vt:lpstr>
      <vt:lpstr>استراتيجية المحيط الأزرق Blue ocean</vt:lpstr>
      <vt:lpstr>المحيط الأزرق Blue ocean</vt:lpstr>
      <vt:lpstr>طرق الوصول الى المحيط الأزرق Blue ocean</vt:lpstr>
      <vt:lpstr>طريقة تحليل المحيط الأزرق Blue ocean</vt:lpstr>
      <vt:lpstr>تمرين المحيط الأزرق Blue ocean لمشروع المطعم</vt:lpstr>
      <vt:lpstr>تمرين المحيط الأزرق Blue ocean المطعم</vt:lpstr>
      <vt:lpstr>تحليل المعنيين أو أصحاب المصلحة Stakeholders' analysis</vt:lpstr>
      <vt:lpstr>تحليل المعنيين Stakeholders' analysis</vt:lpstr>
      <vt:lpstr>تحليل المعنيين Stakeholders' analysis</vt:lpstr>
      <vt:lpstr>تحليل المعنيين Stakeholders' analysis</vt:lpstr>
      <vt:lpstr>أصحاب المصلحة</vt:lpstr>
      <vt:lpstr>تحليل المعنيين Stakeholders' analysis لمشروع المطعم</vt:lpstr>
      <vt:lpstr>التحليل الرباعي SWOT</vt:lpstr>
      <vt:lpstr>التحليل الرباعي SWOT</vt:lpstr>
      <vt:lpstr>عرض تقديمي في PowerPoint</vt:lpstr>
      <vt:lpstr>سؤال للنقاش</vt:lpstr>
      <vt:lpstr>رؤية المملكة 2030</vt:lpstr>
      <vt:lpstr>فكرة المشروع</vt:lpstr>
      <vt:lpstr>الفجوات في السوق وفكرة المشروع</vt:lpstr>
      <vt:lpstr>نموذج التفكير التصميمي</vt:lpstr>
      <vt:lpstr>أهمية التفكير التصميمي</vt:lpstr>
      <vt:lpstr>التفكير التصميمي</vt:lpstr>
      <vt:lpstr>التفكير التصميمي</vt:lpstr>
      <vt:lpstr> 1) التعاطف أو التعايش Empathize، افهم جمهورك</vt:lpstr>
      <vt:lpstr>مثال</vt:lpstr>
      <vt:lpstr>مثال</vt:lpstr>
      <vt:lpstr>خريطة التقمص للضيف</vt:lpstr>
      <vt:lpstr>تمرين</vt:lpstr>
      <vt:lpstr>2- تعريف المشكلة Define، حلّل الجمهور وحدد المشكلة!</vt:lpstr>
      <vt:lpstr>مثال </vt:lpstr>
      <vt:lpstr>مخطط عظم السمكة </vt:lpstr>
      <vt:lpstr>تمرين مخطط عظم السمكة</vt:lpstr>
      <vt:lpstr>تمرين تطبيقي على مخطط عظم السمكة على مشكلة التسمم في المطاعم</vt:lpstr>
      <vt:lpstr>3- ابتكار الأفكار Ideat، فكر بالحلول وصغ تحدياً!</vt:lpstr>
      <vt:lpstr>مثال </vt:lpstr>
      <vt:lpstr>مثال </vt:lpstr>
      <vt:lpstr>PMI</vt:lpstr>
      <vt:lpstr>تمرين تطبيقي على طريقة الكلمة العشوائية</vt:lpstr>
      <vt:lpstr>القبعات الست في التفكير</vt:lpstr>
      <vt:lpstr>سكامبر</vt:lpstr>
      <vt:lpstr>توليد الأفكار</vt:lpstr>
      <vt:lpstr>4- إعداد نموذج أولي prototype، صمّم وأنتج حلولك!</vt:lpstr>
      <vt:lpstr>معايير تقييم الفكرة</vt:lpstr>
      <vt:lpstr>معايير تقييم الفكرة (تابع)</vt:lpstr>
      <vt:lpstr>5- التجربة test، اختبر حلولك!</vt:lpstr>
      <vt:lpstr>نصائح تساعد على التفكير التصميمي</vt:lpstr>
      <vt:lpstr>التسمم الغذائي </vt:lpstr>
      <vt:lpstr>عرض تقديمي في PowerPoint</vt:lpstr>
      <vt:lpstr>مفهوم نموذج العمل التجاري</vt:lpstr>
      <vt:lpstr>أهمية نموذج العمل التجاري لرواد الأعمال</vt:lpstr>
      <vt:lpstr>نموذج العمل</vt:lpstr>
      <vt:lpstr>نموذج العمل</vt:lpstr>
      <vt:lpstr>شريحة العملاء</vt:lpstr>
      <vt:lpstr>شريحة العملاء (تابع)</vt:lpstr>
      <vt:lpstr>شريحة العملاء (تمرين)</vt:lpstr>
      <vt:lpstr>القيم المقترحة</vt:lpstr>
      <vt:lpstr>القيم المقترحة (تابع)</vt:lpstr>
      <vt:lpstr>القيم المقترحة (تمرين)</vt:lpstr>
      <vt:lpstr>القنوات</vt:lpstr>
      <vt:lpstr>القنوات (تابع)</vt:lpstr>
      <vt:lpstr>القنوات (تمرين)</vt:lpstr>
      <vt:lpstr>العلاقات مع العملاء</vt:lpstr>
      <vt:lpstr>العلاقات مع العملاء (تمرين)</vt:lpstr>
      <vt:lpstr>مصادر الايرادات</vt:lpstr>
      <vt:lpstr>مصادر الإيرادات (تابع)</vt:lpstr>
      <vt:lpstr>مصادر الإيرادات (تمرين)</vt:lpstr>
      <vt:lpstr>الموارد الرئيسية</vt:lpstr>
      <vt:lpstr>الموارد الرئيسية (تمرين)</vt:lpstr>
      <vt:lpstr>الأنشطة الرئيسية</vt:lpstr>
      <vt:lpstr>الأنشطة الرئيسية (تمرين)</vt:lpstr>
      <vt:lpstr>الشراكات الرئيسية</vt:lpstr>
      <vt:lpstr>الشراكات الرئيسية (تابع)</vt:lpstr>
      <vt:lpstr>الشراكات الرئيسية (تمرين)</vt:lpstr>
      <vt:lpstr>هيكل التكاليف</vt:lpstr>
      <vt:lpstr>هيكل التكاليف (تمرين)</vt:lpstr>
      <vt:lpstr>نموذج العمل</vt:lpstr>
      <vt:lpstr>تجربة العميل</vt:lpstr>
      <vt:lpstr>مراحل قياس تجربة العميل</vt:lpstr>
      <vt:lpstr>رحلة العميل</vt:lpstr>
      <vt:lpstr>مثال على خريطة رحلة العميل في المطعم</vt:lpstr>
      <vt:lpstr>نقاط رئيسية في رحلة العميل</vt:lpstr>
      <vt:lpstr>عرض تقديمي في PowerPoint</vt:lpstr>
      <vt:lpstr>عرض تقديمي في PowerPoint</vt:lpstr>
      <vt:lpstr>إدارة هوية المشروع</vt:lpstr>
      <vt:lpstr>الاسم</vt:lpstr>
      <vt:lpstr>سؤال للنقاش</vt:lpstr>
      <vt:lpstr>مواصفات الاسم الجيد</vt:lpstr>
      <vt:lpstr>تصميم الشعار المرسوم Logo</vt:lpstr>
      <vt:lpstr>تصميم الشعار اللفظي Slogan</vt:lpstr>
      <vt:lpstr>اختيار الاسم الالكتروني Domain</vt:lpstr>
      <vt:lpstr>الشكل القانوني المناسب للمشروع</vt:lpstr>
      <vt:lpstr>المؤسسة</vt:lpstr>
      <vt:lpstr>الشركة ذات المسؤولية المحدودة</vt:lpstr>
      <vt:lpstr>الشركة المساهمة المقفلة</vt:lpstr>
      <vt:lpstr>الشركة المساهمة العامة</vt:lpstr>
      <vt:lpstr>الامتياز</vt:lpstr>
      <vt:lpstr>إدارة الموارد البشرية</vt:lpstr>
      <vt:lpstr>التوصيف الوظيفي</vt:lpstr>
      <vt:lpstr>التوظيف والتعاقد</vt:lpstr>
      <vt:lpstr>التعاقدات الخارجية</vt:lpstr>
      <vt:lpstr>إدارة التقنية</vt:lpstr>
      <vt:lpstr>التقنية في الادارة</vt:lpstr>
      <vt:lpstr>التقنية في إدارة التواصل والتسويق</vt:lpstr>
      <vt:lpstr>التقنية في إدارة المال</vt:lpstr>
      <vt:lpstr>سؤال للنقاش</vt:lpstr>
      <vt:lpstr>إدارة المخاطر</vt:lpstr>
      <vt:lpstr>  الخطوات الخمسة للتخطيط لإدارة للمخاطر</vt:lpstr>
      <vt:lpstr>تصنيف إدارة المخاطر ايزو 31000</vt:lpstr>
      <vt:lpstr>تمرين (ما هي المخاطر التي تشاهدها في المشروع؟)</vt:lpstr>
      <vt:lpstr>تقييم المخاطر</vt:lpstr>
      <vt:lpstr>مصفوفة تقييم المخاطر</vt:lpstr>
      <vt:lpstr>استراتيجيات الاستجابة للمخاطر</vt:lpstr>
      <vt:lpstr>تمرين (كيف تم استخدام التسلسل الهرمي للسيطرة على المخاطر أثناء كوفيد 19)</vt:lpstr>
      <vt:lpstr>عرض تقديمي في PowerPoint</vt:lpstr>
      <vt:lpstr>أهمية التسويق </vt:lpstr>
      <vt:lpstr>فن تسويق المشاريع</vt:lpstr>
      <vt:lpstr>أهمية الترويح وأهدافه </vt:lpstr>
      <vt:lpstr>أصناف الترويح</vt:lpstr>
      <vt:lpstr>الترويج</vt:lpstr>
      <vt:lpstr>المزيج التسويقي</vt:lpstr>
      <vt:lpstr>المزيج التسويقي</vt:lpstr>
      <vt:lpstr>سؤال للنقاش</vt:lpstr>
      <vt:lpstr>وسائل الترويج التقليدي</vt:lpstr>
      <vt:lpstr>وسائل الترويج الالكتروني</vt:lpstr>
      <vt:lpstr>العائد على التسويق</vt:lpstr>
      <vt:lpstr>العملاء</vt:lpstr>
      <vt:lpstr>قياس رضا العملاء</vt:lpstr>
      <vt:lpstr>استراتيجيات المحافظة على العملاء</vt:lpstr>
      <vt:lpstr>تحليل توقعات العملاء Stakeholder value tree</vt:lpstr>
      <vt:lpstr>تمرين</vt:lpstr>
      <vt:lpstr>عرض تقديمي في PowerPoint</vt:lpstr>
      <vt:lpstr>المقر</vt:lpstr>
      <vt:lpstr>سؤال للنقاش</vt:lpstr>
      <vt:lpstr>نصائح عامة لاختيار المقر</vt:lpstr>
      <vt:lpstr>نصائح تصميم الموقع الالكتروني</vt:lpstr>
      <vt:lpstr>قنوات التوزيع</vt:lpstr>
      <vt:lpstr>مراحل القنوات</vt:lpstr>
      <vt:lpstr>وسائل قنوات التوزيع</vt:lpstr>
      <vt:lpstr>وسائل قنوات التوزيع (تابع)</vt:lpstr>
      <vt:lpstr>شخصية المشروع Project personality</vt:lpstr>
      <vt:lpstr>عرض تقديمي في PowerPoint</vt:lpstr>
      <vt:lpstr>عرض تقديمي في PowerPoint</vt:lpstr>
      <vt:lpstr>عرض تقديمي في PowerPoint</vt:lpstr>
      <vt:lpstr>عرض تقديمي في PowerPoint</vt:lpstr>
      <vt:lpstr>عرض تقديمي في PowerPoint</vt:lpstr>
      <vt:lpstr>مصادر رأس المال</vt:lpstr>
      <vt:lpstr>مصادر دعم المشاريع الريادية بالمملكة</vt:lpstr>
      <vt:lpstr>الميزانية المبدئية</vt:lpstr>
      <vt:lpstr>الميزانية المبدئية</vt:lpstr>
      <vt:lpstr>المصاريف التشغيلية</vt:lpstr>
      <vt:lpstr>تكلفة الإنتاج والخدمة (المصاريف المتغيرة)</vt:lpstr>
      <vt:lpstr>الايرادات</vt:lpstr>
      <vt:lpstr>التسعير</vt:lpstr>
      <vt:lpstr>الأصول</vt:lpstr>
      <vt:lpstr>سؤال للنقاش</vt:lpstr>
      <vt:lpstr>أمثلة الأصول</vt:lpstr>
      <vt:lpstr>الخصوم  Liabilities</vt:lpstr>
      <vt:lpstr>أمثلة الخصوم</vt:lpstr>
      <vt:lpstr>حقوق المساهمين  Owner’s equality</vt:lpstr>
      <vt:lpstr>حقوق المساهمين  (تابع)</vt:lpstr>
      <vt:lpstr>الاستهلاك</vt:lpstr>
      <vt:lpstr>التدفق النقدي Cash flow</vt:lpstr>
      <vt:lpstr>عرض تقديمي في PowerPoint</vt:lpstr>
      <vt:lpstr>سؤال للنقاش</vt:lpstr>
      <vt:lpstr>تطوير المنتجات</vt:lpstr>
      <vt:lpstr>دورة حياة المنتج</vt:lpstr>
      <vt:lpstr>دورة حياة المنتج (تابع)</vt:lpstr>
      <vt:lpstr>منحنى دورة حياة المنتج</vt:lpstr>
      <vt:lpstr>الاستراتيجيات العامة لتطوير الأعمال</vt:lpstr>
      <vt:lpstr>مبررات للنمو السريع</vt:lpstr>
      <vt:lpstr>مبررات للنمو المتدرج</vt:lpstr>
      <vt:lpstr>أسباب للانكماش</vt:lpstr>
      <vt:lpstr>استراتيجيات للنمو السريع</vt:lpstr>
      <vt:lpstr>استراتيجيات للنمو السريع (تابع)</vt:lpstr>
      <vt:lpstr>استراتيجيات للنمو المتدرج</vt:lpstr>
      <vt:lpstr>استراتيجيات للانكماش</vt:lpstr>
      <vt:lpstr>مصفوفة انسوف</vt:lpstr>
      <vt:lpstr>استراتيجيات مصفوفة انسوف</vt:lpstr>
      <vt:lpstr>مصفوفة انسوف</vt:lpstr>
      <vt:lpstr>مصفوفة بوستن الاستشارية</vt:lpstr>
      <vt:lpstr>أبعاد مصفوفة بوستن</vt:lpstr>
      <vt:lpstr>فئات مصفوفة بوستن</vt:lpstr>
      <vt:lpstr>تسلسلات مصفوفة بوستن</vt:lpstr>
      <vt:lpstr>استراتيجيات مصفوفة بوستن</vt:lpstr>
      <vt:lpstr>مصفوفة بوستن</vt:lpstr>
      <vt:lpstr>مصفوفة بوستن</vt:lpstr>
      <vt:lpstr>مصفوفة جنرال الكتريك</vt:lpstr>
      <vt:lpstr>مزايا مصفوفة جنرال الكتريك</vt:lpstr>
      <vt:lpstr>مصفوفة جنرال الكتريك</vt:lpstr>
      <vt:lpstr>عرض تقديمي في PowerPoint</vt:lpstr>
      <vt:lpstr>دورة ديمنج للجودة والتطوير المستدام </vt:lpstr>
      <vt:lpstr>أهمية دورة  ديمنج للجودة والتطوير المستدام </vt:lpstr>
      <vt:lpstr>مراحل دورة ديمنج للجودة والتطوير المستدام </vt:lpstr>
      <vt:lpstr>دورة ديمنج للجودة والتطوير المستدام </vt:lpstr>
      <vt:lpstr>سؤال للنقاش</vt:lpstr>
      <vt:lpstr>أهم 20 سبباً لفشل المشاريع الناشئة</vt:lpstr>
      <vt:lpstr>أهم 20 سبباً لفشل المشاريع الناشئة (تابع)</vt:lpstr>
      <vt:lpstr>أهم 20 سبباً لفشل المشاريع الناشئة (تابع)</vt:lpstr>
      <vt:lpstr>أفضل الطرق للاحتياط من الفشل (تابع)</vt:lpstr>
      <vt:lpstr>أفضل الطرق للاحتياط من الفشل</vt:lpstr>
      <vt:lpstr>أفضل الطرق للاحتياط من الفشل (تابع)</vt:lpstr>
      <vt:lpstr>أفضل الطرق للاحتياط من الفشل (تابع)</vt:lpstr>
      <vt:lpstr>الجهات المساندة</vt:lpstr>
      <vt:lpstr>مرجع</vt:lpstr>
      <vt:lpstr>مرجع</vt:lpstr>
      <vt:lpstr>مرجع</vt:lpstr>
      <vt:lpstr>مرجع</vt:lpstr>
      <vt:lpstr>مرجع</vt:lpstr>
      <vt:lpstr>مرجع</vt:lpstr>
      <vt:lpstr>للتواصل</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14</dc:creator>
  <cp:lastModifiedBy>Ayman K. Johargy</cp:lastModifiedBy>
  <cp:revision>68</cp:revision>
  <dcterms:created xsi:type="dcterms:W3CDTF">2022-03-26T11:28:38Z</dcterms:created>
  <dcterms:modified xsi:type="dcterms:W3CDTF">2024-08-27T16:36:03Z</dcterms:modified>
</cp:coreProperties>
</file>