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embedTrueTypeFonts="1">
  <p:sldMasterIdLst>
    <p:sldMasterId id="2147483648" r:id="rId1"/>
  </p:sldMasterIdLst>
  <p:notesMasterIdLst>
    <p:notesMasterId r:id="rId10"/>
  </p:notesMasterIdLst>
  <p:handoutMasterIdLst>
    <p:handoutMasterId r:id="rId11"/>
  </p:handoutMasterIdLst>
  <p:sldIdLst>
    <p:sldId id="256" r:id="rId2"/>
    <p:sldId id="385" r:id="rId3"/>
    <p:sldId id="391" r:id="rId4"/>
    <p:sldId id="266" r:id="rId5"/>
    <p:sldId id="393" r:id="rId6"/>
    <p:sldId id="386" r:id="rId7"/>
    <p:sldId id="416" r:id="rId8"/>
    <p:sldId id="281" r:id="rId9"/>
  </p:sldIdLst>
  <p:sldSz cx="12192000" cy="6858000"/>
  <p:notesSz cx="6858000" cy="9947275"/>
  <p:embeddedFontLst>
    <p:embeddedFont>
      <p:font typeface="Noor" panose="020B0604020202020204" charset="-78"/>
      <p:regular r:id="rId12"/>
      <p:bold r:id="rId13"/>
    </p:embeddedFont>
    <p:embeddedFont>
      <p:font typeface="Sakkal Majalla" panose="02000000000000000000" pitchFamily="2" charset="-78"/>
      <p:regular r:id="rId14"/>
      <p:bold r:id="rId15"/>
    </p:embeddedFont>
  </p:embeddedFontLst>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1234" initials="h" lastIdx="1" clrIdx="0">
    <p:extLst>
      <p:ext uri="{19B8F6BF-5375-455C-9EA6-DF929625EA0E}">
        <p15:presenceInfo xmlns:p15="http://schemas.microsoft.com/office/powerpoint/2012/main" userId="h1234"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B09B"/>
    <a:srgbClr val="DAD4C8"/>
    <a:srgbClr val="116571"/>
    <a:srgbClr val="88754F"/>
    <a:srgbClr val="00A3B4"/>
    <a:srgbClr val="008492"/>
    <a:srgbClr val="9F9071"/>
    <a:srgbClr val="00656F"/>
    <a:srgbClr val="07565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BDF2B0-6C5E-29ED-0150-33DB8F9B366F}" v="1" dt="2025-07-22T09:50:04.049"/>
  </p1510:revLst>
</p1510:revInfo>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355" autoAdjust="0"/>
    <p:restoredTop sz="94660"/>
  </p:normalViewPr>
  <p:slideViewPr>
    <p:cSldViewPr snapToGrid="0" showGuides="1">
      <p:cViewPr varScale="1">
        <p:scale>
          <a:sx n="111" d="100"/>
          <a:sy n="111" d="100"/>
        </p:scale>
        <p:origin x="32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notesMaster" Target="notesMasters/notes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a:extLst>
              <a:ext uri="{FF2B5EF4-FFF2-40B4-BE49-F238E27FC236}">
                <a16:creationId xmlns:a16="http://schemas.microsoft.com/office/drawing/2014/main" id="{E5366CF7-9EFC-48FC-9C8A-EA34AC6B6D30}"/>
              </a:ext>
            </a:extLst>
          </p:cNvPr>
          <p:cNvSpPr>
            <a:spLocks noGrp="1"/>
          </p:cNvSpPr>
          <p:nvPr>
            <p:ph type="hdr" sz="quarter"/>
          </p:nvPr>
        </p:nvSpPr>
        <p:spPr>
          <a:xfrm>
            <a:off x="3886200" y="0"/>
            <a:ext cx="2971800" cy="499091"/>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a:extLst>
              <a:ext uri="{FF2B5EF4-FFF2-40B4-BE49-F238E27FC236}">
                <a16:creationId xmlns:a16="http://schemas.microsoft.com/office/drawing/2014/main" id="{DE0115F7-2D05-4730-BD64-C8B443FC8E3C}"/>
              </a:ext>
            </a:extLst>
          </p:cNvPr>
          <p:cNvSpPr>
            <a:spLocks noGrp="1"/>
          </p:cNvSpPr>
          <p:nvPr>
            <p:ph type="dt" sz="quarter" idx="1"/>
          </p:nvPr>
        </p:nvSpPr>
        <p:spPr>
          <a:xfrm>
            <a:off x="1588" y="0"/>
            <a:ext cx="2971800" cy="499091"/>
          </a:xfrm>
          <a:prstGeom prst="rect">
            <a:avLst/>
          </a:prstGeom>
        </p:spPr>
        <p:txBody>
          <a:bodyPr vert="horz" lIns="91440" tIns="45720" rIns="91440" bIns="45720" rtlCol="1"/>
          <a:lstStyle>
            <a:lvl1pPr algn="l">
              <a:defRPr sz="1200"/>
            </a:lvl1pPr>
          </a:lstStyle>
          <a:p>
            <a:fld id="{2D0FCAAC-192B-49D1-B4EE-27C20F440EED}" type="datetimeFigureOut">
              <a:rPr lang="ar-SA" smtClean="0"/>
              <a:t>19/02/47</a:t>
            </a:fld>
            <a:endParaRPr lang="ar-SA"/>
          </a:p>
        </p:txBody>
      </p:sp>
      <p:sp>
        <p:nvSpPr>
          <p:cNvPr id="4" name="عنصر نائب للتذييل 3">
            <a:extLst>
              <a:ext uri="{FF2B5EF4-FFF2-40B4-BE49-F238E27FC236}">
                <a16:creationId xmlns:a16="http://schemas.microsoft.com/office/drawing/2014/main" id="{AFF4B6D9-9927-4974-9513-BB1E844F15FB}"/>
              </a:ext>
            </a:extLst>
          </p:cNvPr>
          <p:cNvSpPr>
            <a:spLocks noGrp="1"/>
          </p:cNvSpPr>
          <p:nvPr>
            <p:ph type="ftr" sz="quarter" idx="2"/>
          </p:nvPr>
        </p:nvSpPr>
        <p:spPr>
          <a:xfrm>
            <a:off x="3886200" y="9448185"/>
            <a:ext cx="2971800" cy="499090"/>
          </a:xfrm>
          <a:prstGeom prst="rect">
            <a:avLst/>
          </a:prstGeom>
        </p:spPr>
        <p:txBody>
          <a:bodyPr vert="horz" lIns="91440" tIns="45720" rIns="91440" bIns="45720" rtlCol="1" anchor="b"/>
          <a:lstStyle>
            <a:lvl1pPr algn="r">
              <a:defRPr sz="1200"/>
            </a:lvl1pPr>
          </a:lstStyle>
          <a:p>
            <a:endParaRPr lang="ar-SA"/>
          </a:p>
        </p:txBody>
      </p:sp>
      <p:sp>
        <p:nvSpPr>
          <p:cNvPr id="5" name="عنصر نائب لرقم الشريحة 4">
            <a:extLst>
              <a:ext uri="{FF2B5EF4-FFF2-40B4-BE49-F238E27FC236}">
                <a16:creationId xmlns:a16="http://schemas.microsoft.com/office/drawing/2014/main" id="{D2A6A8F9-7DA6-4A3B-A12C-8A33FA973661}"/>
              </a:ext>
            </a:extLst>
          </p:cNvPr>
          <p:cNvSpPr>
            <a:spLocks noGrp="1"/>
          </p:cNvSpPr>
          <p:nvPr>
            <p:ph type="sldNum" sz="quarter" idx="3"/>
          </p:nvPr>
        </p:nvSpPr>
        <p:spPr>
          <a:xfrm>
            <a:off x="1588" y="9448185"/>
            <a:ext cx="2971800" cy="499090"/>
          </a:xfrm>
          <a:prstGeom prst="rect">
            <a:avLst/>
          </a:prstGeom>
        </p:spPr>
        <p:txBody>
          <a:bodyPr vert="horz" lIns="91440" tIns="45720" rIns="91440" bIns="45720" rtlCol="1" anchor="b"/>
          <a:lstStyle>
            <a:lvl1pPr algn="l">
              <a:defRPr sz="1200"/>
            </a:lvl1pPr>
          </a:lstStyle>
          <a:p>
            <a:fld id="{FCEEB534-A265-4B5D-90D9-0EA172A4A3ED}" type="slidenum">
              <a:rPr lang="ar-SA" smtClean="0"/>
              <a:t>‹#›</a:t>
            </a:fld>
            <a:endParaRPr lang="ar-SA"/>
          </a:p>
        </p:txBody>
      </p:sp>
    </p:spTree>
    <p:extLst>
      <p:ext uri="{BB962C8B-B14F-4D97-AF65-F5344CB8AC3E}">
        <p14:creationId xmlns:p14="http://schemas.microsoft.com/office/powerpoint/2010/main" val="91919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99091"/>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99091"/>
          </a:xfrm>
          <a:prstGeom prst="rect">
            <a:avLst/>
          </a:prstGeom>
        </p:spPr>
        <p:txBody>
          <a:bodyPr vert="horz" lIns="91440" tIns="45720" rIns="91440" bIns="45720" rtlCol="1"/>
          <a:lstStyle>
            <a:lvl1pPr algn="l">
              <a:defRPr sz="1200"/>
            </a:lvl1pPr>
          </a:lstStyle>
          <a:p>
            <a:fld id="{503E1A4E-F6B6-4B14-892F-AB61FEE74870}" type="datetimeFigureOut">
              <a:rPr lang="ar-SA" smtClean="0"/>
              <a:t>19/02/47</a:t>
            </a:fld>
            <a:endParaRPr lang="ar-SA"/>
          </a:p>
        </p:txBody>
      </p:sp>
      <p:sp>
        <p:nvSpPr>
          <p:cNvPr id="4" name="عنصر نائب لصورة الشريحة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787126"/>
            <a:ext cx="5486400" cy="391674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9448185"/>
            <a:ext cx="2971800" cy="49909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9448185"/>
            <a:ext cx="2971800" cy="499090"/>
          </a:xfrm>
          <a:prstGeom prst="rect">
            <a:avLst/>
          </a:prstGeom>
        </p:spPr>
        <p:txBody>
          <a:bodyPr vert="horz" lIns="91440" tIns="45720" rIns="91440" bIns="45720" rtlCol="1" anchor="b"/>
          <a:lstStyle>
            <a:lvl1pPr algn="l">
              <a:defRPr sz="1200"/>
            </a:lvl1pPr>
          </a:lstStyle>
          <a:p>
            <a:fld id="{2E2BB876-A1F3-4BEA-9318-355E6B176EBB}" type="slidenum">
              <a:rPr lang="ar-SA" smtClean="0"/>
              <a:t>‹#›</a:t>
            </a:fld>
            <a:endParaRPr lang="ar-SA"/>
          </a:p>
        </p:txBody>
      </p:sp>
    </p:spTree>
    <p:extLst>
      <p:ext uri="{BB962C8B-B14F-4D97-AF65-F5344CB8AC3E}">
        <p14:creationId xmlns:p14="http://schemas.microsoft.com/office/powerpoint/2010/main" val="206092109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0DD6118-E84F-42A3-93B6-48016D6DA6B3}"/>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519A0C6C-7944-457A-A1B1-E96B35EEE230}"/>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CE69CF0A-8F6F-481D-A28E-52F7F2A76C14}"/>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5" name="عنصر نائب للتذييل 4">
            <a:extLst>
              <a:ext uri="{FF2B5EF4-FFF2-40B4-BE49-F238E27FC236}">
                <a16:creationId xmlns:a16="http://schemas.microsoft.com/office/drawing/2014/main" id="{A85746D2-D95D-4F89-8E21-75A320BAD76C}"/>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FD51747A-817A-4F13-9328-14DA3D7F78B8}"/>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2773252688"/>
      </p:ext>
    </p:extLst>
  </p:cSld>
  <p:clrMapOvr>
    <a:masterClrMapping/>
  </p:clrMapOvr>
  <p:transition spd="med">
    <p:pull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99BAD84-8811-4D20-88AA-A005A315DA75}"/>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008D4CC6-4B60-4ED3-A515-9F5F6450E460}"/>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862A8496-21F7-4C68-B8E4-DCC279CFBCB3}"/>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5" name="عنصر نائب للتذييل 4">
            <a:extLst>
              <a:ext uri="{FF2B5EF4-FFF2-40B4-BE49-F238E27FC236}">
                <a16:creationId xmlns:a16="http://schemas.microsoft.com/office/drawing/2014/main" id="{C09D7640-E377-443F-A592-9CF15801A958}"/>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42F680E9-B9D4-47E4-8398-F95EA07DA23E}"/>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2890755110"/>
      </p:ext>
    </p:extLst>
  </p:cSld>
  <p:clrMapOvr>
    <a:masterClrMapping/>
  </p:clrMapOvr>
  <p:transition spd="med">
    <p:pull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635C1504-291A-4355-A2F4-B349DEF5E366}"/>
              </a:ext>
            </a:extLst>
          </p:cNvPr>
          <p:cNvSpPr>
            <a:spLocks noGrp="1"/>
          </p:cNvSpPr>
          <p:nvPr>
            <p:ph type="title" orient="vert"/>
          </p:nvPr>
        </p:nvSpPr>
        <p:spPr>
          <a:xfrm>
            <a:off x="8724901"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6C68A7E8-68FF-44A8-8DCA-4E21246097CE}"/>
              </a:ext>
            </a:extLst>
          </p:cNvPr>
          <p:cNvSpPr>
            <a:spLocks noGrp="1"/>
          </p:cNvSpPr>
          <p:nvPr>
            <p:ph type="body" orient="vert" idx="1"/>
          </p:nvPr>
        </p:nvSpPr>
        <p:spPr>
          <a:xfrm>
            <a:off x="838201"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99F9514F-0BE9-4221-9D83-01C3AC2EBB22}"/>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5" name="عنصر نائب للتذييل 4">
            <a:extLst>
              <a:ext uri="{FF2B5EF4-FFF2-40B4-BE49-F238E27FC236}">
                <a16:creationId xmlns:a16="http://schemas.microsoft.com/office/drawing/2014/main" id="{F5B90F0A-D2E3-49E9-A051-199762250ADA}"/>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CE9000AA-6191-40F7-95E1-6BC0F72DC6DE}"/>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3629586064"/>
      </p:ext>
    </p:extLst>
  </p:cSld>
  <p:clrMapOvr>
    <a:masterClrMapping/>
  </p:clrMapOvr>
  <p:transition spd="med">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CB91A9F-F8D0-4D16-B003-BCA480C787DB}"/>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6E5A2C7C-3F9C-4362-9D40-80580CE5A44D}"/>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01FA5E5D-9834-4F14-B29B-98A606BF3BEB}"/>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5" name="عنصر نائب للتذييل 4">
            <a:extLst>
              <a:ext uri="{FF2B5EF4-FFF2-40B4-BE49-F238E27FC236}">
                <a16:creationId xmlns:a16="http://schemas.microsoft.com/office/drawing/2014/main" id="{87BABED5-0FFA-4484-82AB-8F8EC8E7E449}"/>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535384E8-4C57-4FA6-87A8-ACA21A059BA7}"/>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3657426346"/>
      </p:ext>
    </p:extLst>
  </p:cSld>
  <p:clrMapOvr>
    <a:masterClrMapping/>
  </p:clrMapOvr>
  <p:transition spd="med">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2F7B6A6-E269-4243-B41B-2F08A492BE30}"/>
              </a:ext>
            </a:extLst>
          </p:cNvPr>
          <p:cNvSpPr>
            <a:spLocks noGrp="1"/>
          </p:cNvSpPr>
          <p:nvPr>
            <p:ph type="title"/>
          </p:nvPr>
        </p:nvSpPr>
        <p:spPr>
          <a:xfrm>
            <a:off x="831851" y="1709740"/>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B3E5237E-5C2D-4E95-89A8-AFD56DE6E9A2}"/>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C6D47DA9-971E-4DD8-88F5-9BE5CF9542BE}"/>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5" name="عنصر نائب للتذييل 4">
            <a:extLst>
              <a:ext uri="{FF2B5EF4-FFF2-40B4-BE49-F238E27FC236}">
                <a16:creationId xmlns:a16="http://schemas.microsoft.com/office/drawing/2014/main" id="{A04E1A9F-2D2C-4757-BB1D-F3BE31AC7913}"/>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A9E8E904-00CA-4E6A-B4DC-0111C419F0F1}"/>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1191008722"/>
      </p:ext>
    </p:extLst>
  </p:cSld>
  <p:clrMapOvr>
    <a:masterClrMapping/>
  </p:clrMapOvr>
  <p:transition spd="med">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BB6876B-B525-4378-A774-B746D1D23764}"/>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30C9EF8C-369C-401D-AD24-3572CC2E41B0}"/>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F2B4585C-1C1C-4446-84A5-6CD4D01DAA64}"/>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279F12DA-C9F7-4F34-8D81-5B95FD603E8C}"/>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6" name="عنصر نائب للتذييل 5">
            <a:extLst>
              <a:ext uri="{FF2B5EF4-FFF2-40B4-BE49-F238E27FC236}">
                <a16:creationId xmlns:a16="http://schemas.microsoft.com/office/drawing/2014/main" id="{CB1BE296-22FD-443F-A2CA-4A6D71501DFD}"/>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B7ABC3E2-525E-4948-ADE9-B74FBFD6A318}"/>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3507635870"/>
      </p:ext>
    </p:extLst>
  </p:cSld>
  <p:clrMapOvr>
    <a:masterClrMapping/>
  </p:clrMapOvr>
  <p:transition spd="med">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A6E0F82-CC59-4761-8E98-E3853BA57DEB}"/>
              </a:ext>
            </a:extLst>
          </p:cNvPr>
          <p:cNvSpPr>
            <a:spLocks noGrp="1"/>
          </p:cNvSpPr>
          <p:nvPr>
            <p:ph type="title"/>
          </p:nvPr>
        </p:nvSpPr>
        <p:spPr>
          <a:xfrm>
            <a:off x="839788" y="365127"/>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A6A96AD0-4E33-40AC-9BD5-68D96B5F3841}"/>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9FD053E8-8C8C-4A79-A2CC-DC299BA01EE9}"/>
              </a:ext>
            </a:extLst>
          </p:cNvPr>
          <p:cNvSpPr>
            <a:spLocks noGrp="1"/>
          </p:cNvSpPr>
          <p:nvPr>
            <p:ph sz="half" idx="2"/>
          </p:nvPr>
        </p:nvSpPr>
        <p:spPr>
          <a:xfrm>
            <a:off x="839789"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AB3F2E0B-5FBD-4C6B-A998-393DC0B5D141}"/>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F0F22810-EB9C-491B-87DA-C336508E5E0C}"/>
              </a:ext>
            </a:extLst>
          </p:cNvPr>
          <p:cNvSpPr>
            <a:spLocks noGrp="1"/>
          </p:cNvSpPr>
          <p:nvPr>
            <p:ph sz="quarter" idx="4"/>
          </p:nvPr>
        </p:nvSpPr>
        <p:spPr>
          <a:xfrm>
            <a:off x="6172201"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40656A84-A281-4BBF-8B79-F0529E44C16B}"/>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8" name="عنصر نائب للتذييل 7">
            <a:extLst>
              <a:ext uri="{FF2B5EF4-FFF2-40B4-BE49-F238E27FC236}">
                <a16:creationId xmlns:a16="http://schemas.microsoft.com/office/drawing/2014/main" id="{5E209626-3B27-4823-878E-ABBC2527CE5B}"/>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885FBA83-8E1A-45D8-9798-6E69300D542C}"/>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2788996873"/>
      </p:ext>
    </p:extLst>
  </p:cSld>
  <p:clrMapOvr>
    <a:masterClrMapping/>
  </p:clrMapOvr>
  <p:transition spd="med">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E58C463-4DFE-4E89-A272-CFD5ED37A632}"/>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7A264FF7-1DB7-4777-8FB0-C067BA30A077}"/>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4" name="عنصر نائب للتذييل 3">
            <a:extLst>
              <a:ext uri="{FF2B5EF4-FFF2-40B4-BE49-F238E27FC236}">
                <a16:creationId xmlns:a16="http://schemas.microsoft.com/office/drawing/2014/main" id="{C0F83227-44D5-4F11-AA99-22AFFA49759A}"/>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BF6CB225-F162-4919-88F7-37C8A2843DCC}"/>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2658899960"/>
      </p:ext>
    </p:extLst>
  </p:cSld>
  <p:clrMapOvr>
    <a:masterClrMapping/>
  </p:clrMapOvr>
  <p:transition spd="med">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694CF697-9B71-45D1-A48C-21CD8AF5CBC6}"/>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3" name="عنصر نائب للتذييل 2">
            <a:extLst>
              <a:ext uri="{FF2B5EF4-FFF2-40B4-BE49-F238E27FC236}">
                <a16:creationId xmlns:a16="http://schemas.microsoft.com/office/drawing/2014/main" id="{C266467F-7083-4C1A-AE43-EACC918C6452}"/>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B6EF2E06-1959-4104-A061-6F1599D24F24}"/>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536073514"/>
      </p:ext>
    </p:extLst>
  </p:cSld>
  <p:clrMapOvr>
    <a:masterClrMapping/>
  </p:clrMapOvr>
  <p:transition spd="med">
    <p:pull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15DFB40-D882-4C45-8811-E53B74F57B01}"/>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24AE3C30-DE2F-48A8-A1FC-CE8DCA20FD6A}"/>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2BF204FF-D6F1-4FB9-8EDB-5A7D23483F91}"/>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6BC08D49-0C68-46B4-94A2-29F7422E83BE}"/>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6" name="عنصر نائب للتذييل 5">
            <a:extLst>
              <a:ext uri="{FF2B5EF4-FFF2-40B4-BE49-F238E27FC236}">
                <a16:creationId xmlns:a16="http://schemas.microsoft.com/office/drawing/2014/main" id="{3F21E9A1-FD8E-4940-997D-FC9982FAA8B9}"/>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5064D9CB-4F1A-4D97-BB15-93AC533CC011}"/>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3930438388"/>
      </p:ext>
    </p:extLst>
  </p:cSld>
  <p:clrMapOvr>
    <a:masterClrMapping/>
  </p:clrMapOvr>
  <p:transition spd="med">
    <p:pull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DDB48E1-96A4-44E1-B482-6291BB93EE4F}"/>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79EDE455-4A22-419E-B1E2-B3457B80A00D}"/>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ar-SA"/>
          </a:p>
        </p:txBody>
      </p:sp>
      <p:sp>
        <p:nvSpPr>
          <p:cNvPr id="4" name="عنصر نائب للنص 3">
            <a:extLst>
              <a:ext uri="{FF2B5EF4-FFF2-40B4-BE49-F238E27FC236}">
                <a16:creationId xmlns:a16="http://schemas.microsoft.com/office/drawing/2014/main" id="{6B093D9F-593D-4615-96E9-224D6581AAF5}"/>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B87543FF-7557-40C3-A967-E01F0E7AE9B7}"/>
              </a:ext>
            </a:extLst>
          </p:cNvPr>
          <p:cNvSpPr>
            <a:spLocks noGrp="1"/>
          </p:cNvSpPr>
          <p:nvPr>
            <p:ph type="dt" sz="half" idx="10"/>
          </p:nvPr>
        </p:nvSpPr>
        <p:spPr/>
        <p:txBody>
          <a:bodyPr/>
          <a:lstStyle/>
          <a:p>
            <a:fld id="{5FC5A498-B13D-4007-B4A2-4EF2C9D43C22}" type="datetimeFigureOut">
              <a:rPr lang="ar-SA" smtClean="0"/>
              <a:t>19/02/47</a:t>
            </a:fld>
            <a:endParaRPr lang="ar-SA"/>
          </a:p>
        </p:txBody>
      </p:sp>
      <p:sp>
        <p:nvSpPr>
          <p:cNvPr id="6" name="عنصر نائب للتذييل 5">
            <a:extLst>
              <a:ext uri="{FF2B5EF4-FFF2-40B4-BE49-F238E27FC236}">
                <a16:creationId xmlns:a16="http://schemas.microsoft.com/office/drawing/2014/main" id="{C2C9BA3E-2148-4789-A33A-F6937507D569}"/>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C4C55FB7-DDB9-43CE-AE0C-B90314483806}"/>
              </a:ext>
            </a:extLst>
          </p:cNvPr>
          <p:cNvSpPr>
            <a:spLocks noGrp="1"/>
          </p:cNvSpPr>
          <p:nvPr>
            <p:ph type="sldNum" sz="quarter" idx="12"/>
          </p:nvPr>
        </p:nvSpPr>
        <p:spPr/>
        <p:txBody>
          <a:bodyPr/>
          <a:lstStyle/>
          <a:p>
            <a:fld id="{42FC3219-117C-49D5-87DD-242C7B589522}" type="slidenum">
              <a:rPr lang="ar-SA" smtClean="0"/>
              <a:t>‹#›</a:t>
            </a:fld>
            <a:endParaRPr lang="ar-SA"/>
          </a:p>
        </p:txBody>
      </p:sp>
    </p:spTree>
    <p:extLst>
      <p:ext uri="{BB962C8B-B14F-4D97-AF65-F5344CB8AC3E}">
        <p14:creationId xmlns:p14="http://schemas.microsoft.com/office/powerpoint/2010/main" val="839984257"/>
      </p:ext>
    </p:extLst>
  </p:cSld>
  <p:clrMapOvr>
    <a:masterClrMapping/>
  </p:clrMapOvr>
  <p:transition spd="med">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F8B614EC-4444-4329-A466-F4594A2098EE}"/>
              </a:ext>
            </a:extLst>
          </p:cNvPr>
          <p:cNvSpPr>
            <a:spLocks noGrp="1"/>
          </p:cNvSpPr>
          <p:nvPr>
            <p:ph type="title"/>
          </p:nvPr>
        </p:nvSpPr>
        <p:spPr>
          <a:xfrm>
            <a:off x="838200" y="365127"/>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8E8DA4FD-B3CF-4881-9BD8-872C639D3537}"/>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79AD4646-CF82-470D-B985-DBE31CFF00C3}"/>
              </a:ext>
            </a:extLst>
          </p:cNvPr>
          <p:cNvSpPr>
            <a:spLocks noGrp="1"/>
          </p:cNvSpPr>
          <p:nvPr>
            <p:ph type="dt" sz="half" idx="2"/>
          </p:nvPr>
        </p:nvSpPr>
        <p:spPr>
          <a:xfrm>
            <a:off x="8610600" y="6356352"/>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FC5A498-B13D-4007-B4A2-4EF2C9D43C22}" type="datetimeFigureOut">
              <a:rPr lang="ar-SA" smtClean="0"/>
              <a:t>19/02/47</a:t>
            </a:fld>
            <a:endParaRPr lang="ar-SA"/>
          </a:p>
        </p:txBody>
      </p:sp>
      <p:sp>
        <p:nvSpPr>
          <p:cNvPr id="5" name="عنصر نائب للتذييل 4">
            <a:extLst>
              <a:ext uri="{FF2B5EF4-FFF2-40B4-BE49-F238E27FC236}">
                <a16:creationId xmlns:a16="http://schemas.microsoft.com/office/drawing/2014/main" id="{ADCD740C-A617-47DC-844E-B2FF7392C28F}"/>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E355B7BF-241A-4079-946B-17B50FEC8576}"/>
              </a:ext>
            </a:extLst>
          </p:cNvPr>
          <p:cNvSpPr>
            <a:spLocks noGrp="1"/>
          </p:cNvSpPr>
          <p:nvPr>
            <p:ph type="sldNum" sz="quarter" idx="4"/>
          </p:nvPr>
        </p:nvSpPr>
        <p:spPr>
          <a:xfrm>
            <a:off x="838200" y="6356352"/>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2FC3219-117C-49D5-87DD-242C7B589522}" type="slidenum">
              <a:rPr lang="ar-SA" smtClean="0"/>
              <a:t>‹#›</a:t>
            </a:fld>
            <a:endParaRPr lang="ar-SA"/>
          </a:p>
        </p:txBody>
      </p:sp>
    </p:spTree>
    <p:extLst>
      <p:ext uri="{BB962C8B-B14F-4D97-AF65-F5344CB8AC3E}">
        <p14:creationId xmlns:p14="http://schemas.microsoft.com/office/powerpoint/2010/main" val="3383752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pull dir="r"/>
  </p:transition>
  <p:txStyles>
    <p:titleStyle>
      <a:lvl1pPr algn="r" defTabSz="914377"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r" defTabSz="914377"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r" defTabSz="914377"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r" defTabSz="914377"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377" rtl="1" eaLnBrk="1" latinLnBrk="0" hangingPunct="1">
        <a:defRPr sz="1800" kern="1200">
          <a:solidFill>
            <a:schemeClr val="tx1"/>
          </a:solidFill>
          <a:latin typeface="+mn-lt"/>
          <a:ea typeface="+mn-ea"/>
          <a:cs typeface="+mn-cs"/>
        </a:defRPr>
      </a:lvl1pPr>
      <a:lvl2pPr marL="457189" algn="r" defTabSz="914377" rtl="1" eaLnBrk="1" latinLnBrk="0" hangingPunct="1">
        <a:defRPr sz="1800" kern="1200">
          <a:solidFill>
            <a:schemeClr val="tx1"/>
          </a:solidFill>
          <a:latin typeface="+mn-lt"/>
          <a:ea typeface="+mn-ea"/>
          <a:cs typeface="+mn-cs"/>
        </a:defRPr>
      </a:lvl2pPr>
      <a:lvl3pPr marL="914377" algn="r" defTabSz="914377" rtl="1" eaLnBrk="1" latinLnBrk="0" hangingPunct="1">
        <a:defRPr sz="1800" kern="1200">
          <a:solidFill>
            <a:schemeClr val="tx1"/>
          </a:solidFill>
          <a:latin typeface="+mn-lt"/>
          <a:ea typeface="+mn-ea"/>
          <a:cs typeface="+mn-cs"/>
        </a:defRPr>
      </a:lvl3pPr>
      <a:lvl4pPr marL="1371566" algn="r" defTabSz="914377" rtl="1" eaLnBrk="1" latinLnBrk="0" hangingPunct="1">
        <a:defRPr sz="1800" kern="1200">
          <a:solidFill>
            <a:schemeClr val="tx1"/>
          </a:solidFill>
          <a:latin typeface="+mn-lt"/>
          <a:ea typeface="+mn-ea"/>
          <a:cs typeface="+mn-cs"/>
        </a:defRPr>
      </a:lvl4pPr>
      <a:lvl5pPr marL="1828754" algn="r" defTabSz="914377" rtl="1" eaLnBrk="1" latinLnBrk="0" hangingPunct="1">
        <a:defRPr sz="1800" kern="1200">
          <a:solidFill>
            <a:schemeClr val="tx1"/>
          </a:solidFill>
          <a:latin typeface="+mn-lt"/>
          <a:ea typeface="+mn-ea"/>
          <a:cs typeface="+mn-cs"/>
        </a:defRPr>
      </a:lvl5pPr>
      <a:lvl6pPr marL="2285943" algn="r" defTabSz="914377" rtl="1" eaLnBrk="1" latinLnBrk="0" hangingPunct="1">
        <a:defRPr sz="1800" kern="1200">
          <a:solidFill>
            <a:schemeClr val="tx1"/>
          </a:solidFill>
          <a:latin typeface="+mn-lt"/>
          <a:ea typeface="+mn-ea"/>
          <a:cs typeface="+mn-cs"/>
        </a:defRPr>
      </a:lvl6pPr>
      <a:lvl7pPr marL="2743131" algn="r" defTabSz="914377" rtl="1" eaLnBrk="1" latinLnBrk="0" hangingPunct="1">
        <a:defRPr sz="1800" kern="1200">
          <a:solidFill>
            <a:schemeClr val="tx1"/>
          </a:solidFill>
          <a:latin typeface="+mn-lt"/>
          <a:ea typeface="+mn-ea"/>
          <a:cs typeface="+mn-cs"/>
        </a:defRPr>
      </a:lvl7pPr>
      <a:lvl8pPr marL="3200320" algn="r" defTabSz="914377" rtl="1" eaLnBrk="1" latinLnBrk="0" hangingPunct="1">
        <a:defRPr sz="1800" kern="1200">
          <a:solidFill>
            <a:schemeClr val="tx1"/>
          </a:solidFill>
          <a:latin typeface="+mn-lt"/>
          <a:ea typeface="+mn-ea"/>
          <a:cs typeface="+mn-cs"/>
        </a:defRPr>
      </a:lvl8pPr>
      <a:lvl9pPr marL="3657509" algn="r" defTabSz="914377"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7.jp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صورة 12">
            <a:extLst>
              <a:ext uri="{FF2B5EF4-FFF2-40B4-BE49-F238E27FC236}">
                <a16:creationId xmlns:a16="http://schemas.microsoft.com/office/drawing/2014/main" id="{81E684EE-D5CF-429B-B6B8-ECC89905809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04734" y="2111887"/>
            <a:ext cx="7356852" cy="1656909"/>
          </a:xfrm>
          <a:prstGeom prst="rect">
            <a:avLst/>
          </a:prstGeom>
        </p:spPr>
      </p:pic>
      <p:sp>
        <p:nvSpPr>
          <p:cNvPr id="17" name="مربع نص 16">
            <a:extLst>
              <a:ext uri="{FF2B5EF4-FFF2-40B4-BE49-F238E27FC236}">
                <a16:creationId xmlns:a16="http://schemas.microsoft.com/office/drawing/2014/main" id="{22C5C662-32CB-40E3-A9C0-F0A259001BF5}"/>
              </a:ext>
            </a:extLst>
          </p:cNvPr>
          <p:cNvSpPr txBox="1"/>
          <p:nvPr/>
        </p:nvSpPr>
        <p:spPr>
          <a:xfrm>
            <a:off x="4212238" y="4032355"/>
            <a:ext cx="3800007" cy="461665"/>
          </a:xfrm>
          <a:prstGeom prst="rect">
            <a:avLst/>
          </a:prstGeom>
          <a:noFill/>
        </p:spPr>
        <p:txBody>
          <a:bodyPr wrap="square" rtlCol="1">
            <a:spAutoFit/>
          </a:bodyPr>
          <a:lstStyle/>
          <a:p>
            <a:pPr algn="ctr"/>
            <a:r>
              <a:rPr lang="ar-SA" sz="2400" b="1" dirty="0">
                <a:solidFill>
                  <a:srgbClr val="FDFEFE"/>
                </a:solidFill>
                <a:latin typeface="Noor" panose="00000500000000000000" pitchFamily="2" charset="-78"/>
                <a:cs typeface="Noor" panose="00000500000000000000" pitchFamily="2" charset="-78"/>
              </a:rPr>
              <a:t>إشراف د / آمال عتيبة</a:t>
            </a:r>
          </a:p>
        </p:txBody>
      </p:sp>
      <p:sp>
        <p:nvSpPr>
          <p:cNvPr id="2" name="مربع نص 1">
            <a:extLst>
              <a:ext uri="{FF2B5EF4-FFF2-40B4-BE49-F238E27FC236}">
                <a16:creationId xmlns:a16="http://schemas.microsoft.com/office/drawing/2014/main" id="{475D420A-05F5-FA41-A6E1-41873D4B7979}"/>
              </a:ext>
            </a:extLst>
          </p:cNvPr>
          <p:cNvSpPr txBox="1"/>
          <p:nvPr/>
        </p:nvSpPr>
        <p:spPr>
          <a:xfrm>
            <a:off x="3597641" y="2647953"/>
            <a:ext cx="5029200" cy="584775"/>
          </a:xfrm>
          <a:prstGeom prst="rect">
            <a:avLst/>
          </a:prstGeom>
          <a:noFill/>
        </p:spPr>
        <p:txBody>
          <a:bodyPr wrap="square" rtlCol="1">
            <a:spAutoFit/>
          </a:bodyPr>
          <a:lstStyle/>
          <a:p>
            <a:pPr algn="ctr"/>
            <a:r>
              <a:rPr lang="ar-SA" sz="3200" dirty="0">
                <a:solidFill>
                  <a:schemeClr val="bg1"/>
                </a:solidFill>
                <a:latin typeface="Sakkal Majalla" panose="02000000000000000000" pitchFamily="2" charset="-78"/>
                <a:cs typeface="Sakkal Majalla" panose="02000000000000000000" pitchFamily="2" charset="-78"/>
              </a:rPr>
              <a:t>مبادرة الموظف المثالي</a:t>
            </a:r>
          </a:p>
        </p:txBody>
      </p:sp>
      <p:pic>
        <p:nvPicPr>
          <p:cNvPr id="3" name="صورة 2" descr="صورة تحتوي على رمز, الشمعدان, شعار, شمعة&#10;&#10;قد يكون المحتوى الذي تم إنشاؤه بواسطة الذكاء الاصطناعي غير صحيح.">
            <a:extLst>
              <a:ext uri="{FF2B5EF4-FFF2-40B4-BE49-F238E27FC236}">
                <a16:creationId xmlns:a16="http://schemas.microsoft.com/office/drawing/2014/main" id="{EBCD0E9E-A665-EC9B-BF20-EDA9C23B256E}"/>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1011710" y="0"/>
            <a:ext cx="1180289" cy="1180289"/>
          </a:xfrm>
          <a:prstGeom prst="rect">
            <a:avLst/>
          </a:prstGeom>
        </p:spPr>
      </p:pic>
    </p:spTree>
    <p:extLst>
      <p:ext uri="{BB962C8B-B14F-4D97-AF65-F5344CB8AC3E}">
        <p14:creationId xmlns:p14="http://schemas.microsoft.com/office/powerpoint/2010/main" val="3239981542"/>
      </p:ext>
    </p:extLst>
  </p:cSld>
  <p:clrMapOvr>
    <a:masterClrMapping/>
  </p:clrMapOvr>
  <p:transition spd="med">
    <p:pull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6E893B1A-3EAF-40A7-BB3B-8F6F49FC70E8}"/>
              </a:ext>
            </a:extLst>
          </p:cNvPr>
          <p:cNvSpPr/>
          <p:nvPr/>
        </p:nvSpPr>
        <p:spPr>
          <a:xfrm>
            <a:off x="0" y="6423285"/>
            <a:ext cx="12192000" cy="434715"/>
          </a:xfrm>
          <a:prstGeom prst="rect">
            <a:avLst/>
          </a:prstGeom>
          <a:solidFill>
            <a:srgbClr val="887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2" name="صورة 1">
            <a:extLst>
              <a:ext uri="{FF2B5EF4-FFF2-40B4-BE49-F238E27FC236}">
                <a16:creationId xmlns:a16="http://schemas.microsoft.com/office/drawing/2014/main" id="{959B0E1D-80AB-4B12-A44A-F2AB685BA62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67081" y="1298632"/>
            <a:ext cx="2922359" cy="658173"/>
          </a:xfrm>
          <a:prstGeom prst="rect">
            <a:avLst/>
          </a:prstGeom>
        </p:spPr>
      </p:pic>
      <p:sp>
        <p:nvSpPr>
          <p:cNvPr id="15" name="مربع نص 14">
            <a:extLst>
              <a:ext uri="{FF2B5EF4-FFF2-40B4-BE49-F238E27FC236}">
                <a16:creationId xmlns:a16="http://schemas.microsoft.com/office/drawing/2014/main" id="{3418822C-2BA2-4DF2-8B39-D7E133CA2E15}"/>
              </a:ext>
            </a:extLst>
          </p:cNvPr>
          <p:cNvSpPr txBox="1"/>
          <p:nvPr/>
        </p:nvSpPr>
        <p:spPr>
          <a:xfrm>
            <a:off x="6979636" y="1396885"/>
            <a:ext cx="6097248" cy="461665"/>
          </a:xfrm>
          <a:prstGeom prst="rect">
            <a:avLst/>
          </a:prstGeom>
          <a:noFill/>
        </p:spPr>
        <p:txBody>
          <a:bodyPr wrap="square">
            <a:spAutoFit/>
          </a:bodyPr>
          <a:lstStyle/>
          <a:p>
            <a:pPr algn="ctr"/>
            <a:r>
              <a:rPr lang="ar-SA" sz="2400" b="1" dirty="0">
                <a:solidFill>
                  <a:schemeClr val="bg1"/>
                </a:solidFill>
                <a:latin typeface="Sakkal Majalla" panose="02000000000000000000" pitchFamily="2" charset="-78"/>
                <a:cs typeface="Sakkal Majalla" panose="02000000000000000000" pitchFamily="2" charset="-78"/>
              </a:rPr>
              <a:t>تعريف بالمبادرة</a:t>
            </a:r>
          </a:p>
        </p:txBody>
      </p:sp>
      <p:sp>
        <p:nvSpPr>
          <p:cNvPr id="17" name="مربع نص 16">
            <a:extLst>
              <a:ext uri="{FF2B5EF4-FFF2-40B4-BE49-F238E27FC236}">
                <a16:creationId xmlns:a16="http://schemas.microsoft.com/office/drawing/2014/main" id="{779136BE-911E-4948-AB38-4F46D4D48861}"/>
              </a:ext>
            </a:extLst>
          </p:cNvPr>
          <p:cNvSpPr txBox="1"/>
          <p:nvPr/>
        </p:nvSpPr>
        <p:spPr>
          <a:xfrm>
            <a:off x="1100831" y="2313002"/>
            <a:ext cx="10388609" cy="1477328"/>
          </a:xfrm>
          <a:prstGeom prst="rect">
            <a:avLst/>
          </a:prstGeom>
          <a:noFill/>
        </p:spPr>
        <p:txBody>
          <a:bodyPr wrap="square">
            <a:spAutoFit/>
          </a:bodyPr>
          <a:lstStyle/>
          <a:p>
            <a:pPr algn="justLow" fontAlgn="t">
              <a:lnSpc>
                <a:spcPct val="150000"/>
              </a:lnSpc>
            </a:pPr>
            <a:r>
              <a:rPr lang="ar-SA" sz="2000" b="1" dirty="0">
                <a:solidFill>
                  <a:schemeClr val="tx1">
                    <a:lumMod val="65000"/>
                    <a:lumOff val="35000"/>
                  </a:schemeClr>
                </a:solidFill>
                <a:latin typeface="Sakkal Majalla" panose="02000000000000000000" pitchFamily="2" charset="-78"/>
                <a:cs typeface="Sakkal Majalla" panose="02000000000000000000" pitchFamily="2" charset="-78"/>
              </a:rPr>
              <a:t>	</a:t>
            </a:r>
            <a:r>
              <a:rPr lang="ar-SA" dirty="0"/>
              <a:t>تسعى الكلية التطبيقية إلى تكريم الموظفين الإداريين المتميزين، الذين يساهمون بكفاءة واحترافية في تحقيق أهداف الكلية وتطوير بيئة العمل الأكاديمية والإدارية. تهدف الجائزة إلى تعزيز الإبداع والابتكار، وتحفيز الانتماء والولاء المؤسسي، مع خلق بيئة تنافسية إيجابية بين الموظفين. يتم اختيار الموظف المثالي بنهاية كل شهر هجري وفق معايير دقيقة تعكس الكفاءة والالتزام وروح العمل الجماعي</a:t>
            </a:r>
            <a:r>
              <a:rPr lang="ar-SA" sz="2000" b="1" dirty="0">
                <a:solidFill>
                  <a:schemeClr val="tx1">
                    <a:lumMod val="65000"/>
                    <a:lumOff val="35000"/>
                  </a:schemeClr>
                </a:solidFill>
                <a:latin typeface="Sakkal Majalla" panose="02000000000000000000" pitchFamily="2" charset="-78"/>
                <a:cs typeface="Sakkal Majalla" panose="02000000000000000000" pitchFamily="2" charset="-78"/>
              </a:rPr>
              <a:t>.</a:t>
            </a:r>
          </a:p>
        </p:txBody>
      </p:sp>
      <p:pic>
        <p:nvPicPr>
          <p:cNvPr id="3" name="صورة 2" descr="صورة تحتوي على رمز, الشمعدان, شعار, شمعة&#10;&#10;قد يكون المحتوى الذي تم إنشاؤه بواسطة الذكاء الاصطناعي غير صحيح.">
            <a:extLst>
              <a:ext uri="{FF2B5EF4-FFF2-40B4-BE49-F238E27FC236}">
                <a16:creationId xmlns:a16="http://schemas.microsoft.com/office/drawing/2014/main" id="{36493427-53FB-57A8-3E0B-3C196F24DE80}"/>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1011710" y="0"/>
            <a:ext cx="1180289" cy="1180289"/>
          </a:xfrm>
          <a:prstGeom prst="rect">
            <a:avLst/>
          </a:prstGeom>
        </p:spPr>
      </p:pic>
    </p:spTree>
    <p:extLst>
      <p:ext uri="{BB962C8B-B14F-4D97-AF65-F5344CB8AC3E}">
        <p14:creationId xmlns:p14="http://schemas.microsoft.com/office/powerpoint/2010/main" val="1158388592"/>
      </p:ext>
    </p:extLst>
  </p:cSld>
  <p:clrMapOvr>
    <a:masterClrMapping/>
  </p:clrMapOvr>
  <p:transition spd="med">
    <p:pull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صورة 20">
            <a:extLst>
              <a:ext uri="{FF2B5EF4-FFF2-40B4-BE49-F238E27FC236}">
                <a16:creationId xmlns:a16="http://schemas.microsoft.com/office/drawing/2014/main" id="{76510C6C-2E20-41F5-B33A-4F2CAECC309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96834" y="1190340"/>
            <a:ext cx="4446197" cy="729077"/>
          </a:xfrm>
          <a:prstGeom prst="rect">
            <a:avLst/>
          </a:prstGeom>
        </p:spPr>
      </p:pic>
      <p:sp>
        <p:nvSpPr>
          <p:cNvPr id="4" name="مستطيل 3">
            <a:extLst>
              <a:ext uri="{FF2B5EF4-FFF2-40B4-BE49-F238E27FC236}">
                <a16:creationId xmlns:a16="http://schemas.microsoft.com/office/drawing/2014/main" id="{6E893B1A-3EAF-40A7-BB3B-8F6F49FC70E8}"/>
              </a:ext>
            </a:extLst>
          </p:cNvPr>
          <p:cNvSpPr/>
          <p:nvPr/>
        </p:nvSpPr>
        <p:spPr>
          <a:xfrm>
            <a:off x="0" y="6423285"/>
            <a:ext cx="12192000" cy="434715"/>
          </a:xfrm>
          <a:prstGeom prst="rect">
            <a:avLst/>
          </a:prstGeom>
          <a:solidFill>
            <a:srgbClr val="887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 name="مربع نص 14">
            <a:extLst>
              <a:ext uri="{FF2B5EF4-FFF2-40B4-BE49-F238E27FC236}">
                <a16:creationId xmlns:a16="http://schemas.microsoft.com/office/drawing/2014/main" id="{BDB7A677-B13D-425B-8745-09B16A95B59B}"/>
              </a:ext>
            </a:extLst>
          </p:cNvPr>
          <p:cNvSpPr txBox="1"/>
          <p:nvPr/>
        </p:nvSpPr>
        <p:spPr>
          <a:xfrm>
            <a:off x="-773483" y="1334284"/>
            <a:ext cx="7830607" cy="461665"/>
          </a:xfrm>
          <a:prstGeom prst="rect">
            <a:avLst/>
          </a:prstGeom>
          <a:noFill/>
        </p:spPr>
        <p:txBody>
          <a:bodyPr wrap="square">
            <a:spAutoFit/>
          </a:bodyPr>
          <a:lstStyle/>
          <a:p>
            <a:r>
              <a:rPr lang="ar-SA" sz="2400" b="1" dirty="0">
                <a:solidFill>
                  <a:schemeClr val="bg1"/>
                </a:solidFill>
                <a:latin typeface="Sakkal Majalla" panose="02000000000000000000" pitchFamily="2" charset="-78"/>
                <a:ea typeface="Times New Roman" panose="02020603050405020304" pitchFamily="18" charset="0"/>
                <a:cs typeface="Sakkal Majalla" panose="02000000000000000000" pitchFamily="2" charset="-78"/>
              </a:rPr>
              <a:t>الأهداف المبادرة</a:t>
            </a:r>
            <a:endParaRPr lang="ar-SA" sz="3200" b="1" dirty="0">
              <a:solidFill>
                <a:schemeClr val="bg1"/>
              </a:solidFill>
              <a:latin typeface="Sakkal Majalla" panose="02000000000000000000" pitchFamily="2" charset="-78"/>
              <a:ea typeface="Times New Roman" panose="02020603050405020304" pitchFamily="18" charset="0"/>
              <a:cs typeface="Sakkal Majalla" panose="02000000000000000000" pitchFamily="2" charset="-78"/>
            </a:endParaRPr>
          </a:p>
        </p:txBody>
      </p:sp>
      <p:sp>
        <p:nvSpPr>
          <p:cNvPr id="2" name="مستطيل: زوايا مستديرة 1">
            <a:extLst>
              <a:ext uri="{FF2B5EF4-FFF2-40B4-BE49-F238E27FC236}">
                <a16:creationId xmlns:a16="http://schemas.microsoft.com/office/drawing/2014/main" id="{7B15470E-B6E2-439E-89B7-4EFC8DE78CD5}"/>
              </a:ext>
            </a:extLst>
          </p:cNvPr>
          <p:cNvSpPr/>
          <p:nvPr/>
        </p:nvSpPr>
        <p:spPr>
          <a:xfrm>
            <a:off x="9503175" y="3164707"/>
            <a:ext cx="1601535" cy="1601536"/>
          </a:xfrm>
          <a:prstGeom prst="roundRect">
            <a:avLst/>
          </a:prstGeom>
          <a:solidFill>
            <a:srgbClr val="887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8" name="مستطيل: زوايا مستديرة 7">
            <a:extLst>
              <a:ext uri="{FF2B5EF4-FFF2-40B4-BE49-F238E27FC236}">
                <a16:creationId xmlns:a16="http://schemas.microsoft.com/office/drawing/2014/main" id="{BE71A19B-F8E8-478D-A6D1-2B33BC716026}"/>
              </a:ext>
            </a:extLst>
          </p:cNvPr>
          <p:cNvSpPr/>
          <p:nvPr/>
        </p:nvSpPr>
        <p:spPr>
          <a:xfrm>
            <a:off x="7173613" y="3164707"/>
            <a:ext cx="1544585" cy="1544587"/>
          </a:xfrm>
          <a:prstGeom prst="roundRect">
            <a:avLst/>
          </a:prstGeom>
          <a:solidFill>
            <a:srgbClr val="1165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SA" dirty="0"/>
          </a:p>
        </p:txBody>
      </p:sp>
      <p:sp>
        <p:nvSpPr>
          <p:cNvPr id="26" name="مستطيل: زوايا مستديرة 25">
            <a:extLst>
              <a:ext uri="{FF2B5EF4-FFF2-40B4-BE49-F238E27FC236}">
                <a16:creationId xmlns:a16="http://schemas.microsoft.com/office/drawing/2014/main" id="{F89E9315-3FD5-4E93-8958-136A7648CB7A}"/>
              </a:ext>
            </a:extLst>
          </p:cNvPr>
          <p:cNvSpPr/>
          <p:nvPr/>
        </p:nvSpPr>
        <p:spPr>
          <a:xfrm>
            <a:off x="4784742" y="3136249"/>
            <a:ext cx="1544585" cy="154458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8" name="مستطيل: زوايا مستديرة 27">
            <a:extLst>
              <a:ext uri="{FF2B5EF4-FFF2-40B4-BE49-F238E27FC236}">
                <a16:creationId xmlns:a16="http://schemas.microsoft.com/office/drawing/2014/main" id="{DBA9C5C0-5C50-4A9D-B7F3-7FB85054742C}"/>
              </a:ext>
            </a:extLst>
          </p:cNvPr>
          <p:cNvSpPr/>
          <p:nvPr/>
        </p:nvSpPr>
        <p:spPr>
          <a:xfrm>
            <a:off x="2352249" y="3183012"/>
            <a:ext cx="1544585" cy="1544587"/>
          </a:xfrm>
          <a:prstGeom prst="roundRect">
            <a:avLst/>
          </a:prstGeom>
          <a:solidFill>
            <a:srgbClr val="9F907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38" name="مستطيل: زوايا مستديرة 37">
            <a:extLst>
              <a:ext uri="{FF2B5EF4-FFF2-40B4-BE49-F238E27FC236}">
                <a16:creationId xmlns:a16="http://schemas.microsoft.com/office/drawing/2014/main" id="{35196E6A-638C-435F-A278-39735306BA6A}"/>
              </a:ext>
            </a:extLst>
          </p:cNvPr>
          <p:cNvSpPr/>
          <p:nvPr/>
        </p:nvSpPr>
        <p:spPr>
          <a:xfrm>
            <a:off x="9437185" y="3105988"/>
            <a:ext cx="1723163" cy="1701759"/>
          </a:xfrm>
          <a:prstGeom prst="roundRect">
            <a:avLst/>
          </a:prstGeom>
          <a:noFill/>
          <a:ln w="28575">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0" name="مستطيل: زوايا مستديرة 39">
            <a:extLst>
              <a:ext uri="{FF2B5EF4-FFF2-40B4-BE49-F238E27FC236}">
                <a16:creationId xmlns:a16="http://schemas.microsoft.com/office/drawing/2014/main" id="{59194FC9-83FA-4E3E-9521-DBF95A86C4F5}"/>
              </a:ext>
            </a:extLst>
          </p:cNvPr>
          <p:cNvSpPr/>
          <p:nvPr/>
        </p:nvSpPr>
        <p:spPr>
          <a:xfrm>
            <a:off x="7084325" y="3087572"/>
            <a:ext cx="1723163" cy="1701759"/>
          </a:xfrm>
          <a:prstGeom prst="roundRect">
            <a:avLst/>
          </a:prstGeom>
          <a:noFill/>
          <a:ln w="28575">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4" name="مستطيل: زوايا مستديرة 43">
            <a:extLst>
              <a:ext uri="{FF2B5EF4-FFF2-40B4-BE49-F238E27FC236}">
                <a16:creationId xmlns:a16="http://schemas.microsoft.com/office/drawing/2014/main" id="{DD52E0DD-34A6-44E6-8AD2-94F867C33C5A}"/>
              </a:ext>
            </a:extLst>
          </p:cNvPr>
          <p:cNvSpPr/>
          <p:nvPr/>
        </p:nvSpPr>
        <p:spPr>
          <a:xfrm>
            <a:off x="4664349" y="3057663"/>
            <a:ext cx="1723163" cy="1701759"/>
          </a:xfrm>
          <a:prstGeom prst="roundRect">
            <a:avLst/>
          </a:prstGeom>
          <a:noFill/>
          <a:ln w="28575">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9" name="مستطيل: زوايا مستديرة 58">
            <a:extLst>
              <a:ext uri="{FF2B5EF4-FFF2-40B4-BE49-F238E27FC236}">
                <a16:creationId xmlns:a16="http://schemas.microsoft.com/office/drawing/2014/main" id="{48AE114C-FFC9-4C32-8C63-B5C2F441D3C1}"/>
              </a:ext>
            </a:extLst>
          </p:cNvPr>
          <p:cNvSpPr/>
          <p:nvPr/>
        </p:nvSpPr>
        <p:spPr>
          <a:xfrm>
            <a:off x="2226028" y="3068064"/>
            <a:ext cx="1761564" cy="1739683"/>
          </a:xfrm>
          <a:prstGeom prst="roundRect">
            <a:avLst/>
          </a:prstGeom>
          <a:noFill/>
          <a:ln w="28575">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1" name="مربع نص 60">
            <a:extLst>
              <a:ext uri="{FF2B5EF4-FFF2-40B4-BE49-F238E27FC236}">
                <a16:creationId xmlns:a16="http://schemas.microsoft.com/office/drawing/2014/main" id="{D420137E-ED2B-47D4-ACB0-0C93AF79A6F8}"/>
              </a:ext>
            </a:extLst>
          </p:cNvPr>
          <p:cNvSpPr txBox="1"/>
          <p:nvPr/>
        </p:nvSpPr>
        <p:spPr>
          <a:xfrm>
            <a:off x="9545330" y="3427547"/>
            <a:ext cx="1537823" cy="923330"/>
          </a:xfrm>
          <a:prstGeom prst="rect">
            <a:avLst/>
          </a:prstGeom>
          <a:noFill/>
        </p:spPr>
        <p:txBody>
          <a:bodyPr wrap="square">
            <a:spAutoFit/>
          </a:bodyPr>
          <a:lstStyle/>
          <a:p>
            <a:pPr algn="ctr"/>
            <a:r>
              <a:rPr lang="ar-SA" dirty="0">
                <a:solidFill>
                  <a:schemeClr val="bg1"/>
                </a:solidFill>
              </a:rPr>
              <a:t>تحفيز الموظفين على الإبداع والتميز</a:t>
            </a:r>
            <a:endParaRPr lang="en-US" dirty="0">
              <a:solidFill>
                <a:schemeClr val="bg1"/>
              </a:solidFill>
            </a:endParaRPr>
          </a:p>
        </p:txBody>
      </p:sp>
      <p:sp>
        <p:nvSpPr>
          <p:cNvPr id="63" name="مربع نص 62">
            <a:extLst>
              <a:ext uri="{FF2B5EF4-FFF2-40B4-BE49-F238E27FC236}">
                <a16:creationId xmlns:a16="http://schemas.microsoft.com/office/drawing/2014/main" id="{C7D9F3C1-35C6-46A0-827A-F79C16050CAA}"/>
              </a:ext>
            </a:extLst>
          </p:cNvPr>
          <p:cNvSpPr txBox="1"/>
          <p:nvPr/>
        </p:nvSpPr>
        <p:spPr>
          <a:xfrm>
            <a:off x="7208194" y="3475261"/>
            <a:ext cx="1537823" cy="923330"/>
          </a:xfrm>
          <a:prstGeom prst="rect">
            <a:avLst/>
          </a:prstGeom>
          <a:noFill/>
        </p:spPr>
        <p:txBody>
          <a:bodyPr wrap="square">
            <a:spAutoFit/>
          </a:bodyPr>
          <a:lstStyle/>
          <a:p>
            <a:pPr algn="ctr"/>
            <a:r>
              <a:rPr lang="ar-SA" dirty="0">
                <a:solidFill>
                  <a:schemeClr val="bg1"/>
                </a:solidFill>
              </a:rPr>
              <a:t>رفع مستوى الانتماء والولاء الوظيفي</a:t>
            </a:r>
            <a:endParaRPr lang="en-US" dirty="0">
              <a:solidFill>
                <a:schemeClr val="bg1"/>
              </a:solidFill>
            </a:endParaRPr>
          </a:p>
        </p:txBody>
      </p:sp>
      <p:sp>
        <p:nvSpPr>
          <p:cNvPr id="65" name="مربع نص 64">
            <a:extLst>
              <a:ext uri="{FF2B5EF4-FFF2-40B4-BE49-F238E27FC236}">
                <a16:creationId xmlns:a16="http://schemas.microsoft.com/office/drawing/2014/main" id="{88AEB684-6BEF-4174-B839-0834E98FA12F}"/>
              </a:ext>
            </a:extLst>
          </p:cNvPr>
          <p:cNvSpPr txBox="1"/>
          <p:nvPr/>
        </p:nvSpPr>
        <p:spPr>
          <a:xfrm>
            <a:off x="4729104" y="3326913"/>
            <a:ext cx="1537823" cy="923330"/>
          </a:xfrm>
          <a:prstGeom prst="rect">
            <a:avLst/>
          </a:prstGeom>
          <a:noFill/>
        </p:spPr>
        <p:txBody>
          <a:bodyPr wrap="square">
            <a:spAutoFit/>
          </a:bodyPr>
          <a:lstStyle/>
          <a:p>
            <a:pPr algn="ctr"/>
            <a:r>
              <a:rPr lang="ar-SA" dirty="0">
                <a:solidFill>
                  <a:schemeClr val="bg1"/>
                </a:solidFill>
              </a:rPr>
              <a:t>خلق روح التنافس الشريف بين الموظفين</a:t>
            </a:r>
            <a:endParaRPr lang="en-US" dirty="0">
              <a:solidFill>
                <a:schemeClr val="bg1"/>
              </a:solidFill>
            </a:endParaRPr>
          </a:p>
        </p:txBody>
      </p:sp>
      <p:sp>
        <p:nvSpPr>
          <p:cNvPr id="67" name="مربع نص 66">
            <a:extLst>
              <a:ext uri="{FF2B5EF4-FFF2-40B4-BE49-F238E27FC236}">
                <a16:creationId xmlns:a16="http://schemas.microsoft.com/office/drawing/2014/main" id="{40FE5503-79C2-4B24-94D6-CA0B9D61B3A7}"/>
              </a:ext>
            </a:extLst>
          </p:cNvPr>
          <p:cNvSpPr txBox="1"/>
          <p:nvPr/>
        </p:nvSpPr>
        <p:spPr>
          <a:xfrm>
            <a:off x="2338779" y="3462826"/>
            <a:ext cx="1537823" cy="923330"/>
          </a:xfrm>
          <a:prstGeom prst="rect">
            <a:avLst/>
          </a:prstGeom>
          <a:noFill/>
        </p:spPr>
        <p:txBody>
          <a:bodyPr wrap="square">
            <a:spAutoFit/>
          </a:bodyPr>
          <a:lstStyle/>
          <a:p>
            <a:pPr algn="ctr"/>
            <a:r>
              <a:rPr lang="ar-SA" dirty="0">
                <a:solidFill>
                  <a:schemeClr val="bg1"/>
                </a:solidFill>
              </a:rPr>
              <a:t>تقدير الجهود المبذولة من الموظفين</a:t>
            </a:r>
            <a:endParaRPr lang="en-US" dirty="0">
              <a:solidFill>
                <a:schemeClr val="bg1"/>
              </a:solidFill>
            </a:endParaRPr>
          </a:p>
        </p:txBody>
      </p:sp>
      <p:sp>
        <p:nvSpPr>
          <p:cNvPr id="71" name="مربع نص 70">
            <a:extLst>
              <a:ext uri="{FF2B5EF4-FFF2-40B4-BE49-F238E27FC236}">
                <a16:creationId xmlns:a16="http://schemas.microsoft.com/office/drawing/2014/main" id="{89373024-62AF-4B7A-B4E2-27492D9E79AF}"/>
              </a:ext>
            </a:extLst>
          </p:cNvPr>
          <p:cNvSpPr txBox="1"/>
          <p:nvPr/>
        </p:nvSpPr>
        <p:spPr>
          <a:xfrm>
            <a:off x="8481903" y="4793142"/>
            <a:ext cx="1537823" cy="593239"/>
          </a:xfrm>
          <a:prstGeom prst="rect">
            <a:avLst/>
          </a:prstGeom>
          <a:noFill/>
        </p:spPr>
        <p:txBody>
          <a:bodyPr wrap="square">
            <a:spAutoFit/>
          </a:bodyPr>
          <a:lstStyle/>
          <a:p>
            <a:pPr algn="ctr">
              <a:lnSpc>
                <a:spcPct val="107000"/>
              </a:lnSpc>
              <a:spcAft>
                <a:spcPts val="800"/>
              </a:spcAft>
            </a:pPr>
            <a:r>
              <a:rPr lang="ar-SA" sz="1600" b="1" dirty="0">
                <a:solidFill>
                  <a:schemeClr val="bg1"/>
                </a:solidFill>
                <a:latin typeface="Noor" panose="00000500000000000000" pitchFamily="2" charset="-78"/>
                <a:ea typeface="Calibri" panose="020F0502020204030204" pitchFamily="34" charset="0"/>
                <a:cs typeface="Noor" panose="00000500000000000000" pitchFamily="2" charset="-78"/>
              </a:rPr>
              <a:t>وسائل التربية والتعليم</a:t>
            </a:r>
            <a:endParaRPr lang="en-US" sz="1100" dirty="0">
              <a:solidFill>
                <a:schemeClr val="bg1"/>
              </a:solidFill>
              <a:latin typeface="Noor" panose="00000500000000000000" pitchFamily="2" charset="-78"/>
              <a:ea typeface="Calibri" panose="020F0502020204030204" pitchFamily="34" charset="0"/>
              <a:cs typeface="Noor" panose="00000500000000000000" pitchFamily="2" charset="-78"/>
            </a:endParaRPr>
          </a:p>
        </p:txBody>
      </p:sp>
      <p:sp>
        <p:nvSpPr>
          <p:cNvPr id="73" name="مربع نص 72">
            <a:extLst>
              <a:ext uri="{FF2B5EF4-FFF2-40B4-BE49-F238E27FC236}">
                <a16:creationId xmlns:a16="http://schemas.microsoft.com/office/drawing/2014/main" id="{A77042C8-397C-44BF-92C1-01F605F859A3}"/>
              </a:ext>
            </a:extLst>
          </p:cNvPr>
          <p:cNvSpPr txBox="1"/>
          <p:nvPr/>
        </p:nvSpPr>
        <p:spPr>
          <a:xfrm>
            <a:off x="6491564" y="4807747"/>
            <a:ext cx="1537823" cy="329770"/>
          </a:xfrm>
          <a:prstGeom prst="rect">
            <a:avLst/>
          </a:prstGeom>
          <a:noFill/>
        </p:spPr>
        <p:txBody>
          <a:bodyPr wrap="square">
            <a:spAutoFit/>
          </a:bodyPr>
          <a:lstStyle/>
          <a:p>
            <a:pPr algn="ctr">
              <a:lnSpc>
                <a:spcPct val="107000"/>
              </a:lnSpc>
              <a:spcAft>
                <a:spcPts val="800"/>
              </a:spcAft>
            </a:pPr>
            <a:r>
              <a:rPr lang="ar-SA" sz="1600" b="1" dirty="0">
                <a:solidFill>
                  <a:schemeClr val="bg1"/>
                </a:solidFill>
                <a:latin typeface="Noor" panose="00000500000000000000" pitchFamily="2" charset="-78"/>
                <a:ea typeface="Calibri" panose="020F0502020204030204" pitchFamily="34" charset="0"/>
                <a:cs typeface="Noor" panose="00000500000000000000" pitchFamily="2" charset="-78"/>
              </a:rPr>
              <a:t>نشر العلم</a:t>
            </a:r>
            <a:endParaRPr lang="en-US" sz="1100" dirty="0">
              <a:solidFill>
                <a:schemeClr val="bg1"/>
              </a:solidFill>
              <a:latin typeface="Noor" panose="00000500000000000000" pitchFamily="2" charset="-78"/>
              <a:ea typeface="Calibri" panose="020F0502020204030204" pitchFamily="34" charset="0"/>
              <a:cs typeface="Noor" panose="00000500000000000000" pitchFamily="2" charset="-78"/>
            </a:endParaRPr>
          </a:p>
        </p:txBody>
      </p:sp>
      <p:sp>
        <p:nvSpPr>
          <p:cNvPr id="75" name="مربع نص 74">
            <a:extLst>
              <a:ext uri="{FF2B5EF4-FFF2-40B4-BE49-F238E27FC236}">
                <a16:creationId xmlns:a16="http://schemas.microsoft.com/office/drawing/2014/main" id="{39DF4B6C-5CFE-4BED-9028-E51A6ADD9FCE}"/>
              </a:ext>
            </a:extLst>
          </p:cNvPr>
          <p:cNvSpPr txBox="1"/>
          <p:nvPr/>
        </p:nvSpPr>
        <p:spPr>
          <a:xfrm>
            <a:off x="4543497" y="4759991"/>
            <a:ext cx="1537823" cy="329770"/>
          </a:xfrm>
          <a:prstGeom prst="rect">
            <a:avLst/>
          </a:prstGeom>
          <a:noFill/>
        </p:spPr>
        <p:txBody>
          <a:bodyPr wrap="square">
            <a:spAutoFit/>
          </a:bodyPr>
          <a:lstStyle/>
          <a:p>
            <a:pPr algn="ctr">
              <a:lnSpc>
                <a:spcPct val="107000"/>
              </a:lnSpc>
              <a:spcAft>
                <a:spcPts val="800"/>
              </a:spcAft>
            </a:pPr>
            <a:r>
              <a:rPr lang="ar-SA" sz="1600" b="1" dirty="0">
                <a:solidFill>
                  <a:schemeClr val="bg1"/>
                </a:solidFill>
                <a:latin typeface="Noor" panose="00000500000000000000" pitchFamily="2" charset="-78"/>
                <a:ea typeface="Calibri" panose="020F0502020204030204" pitchFamily="34" charset="0"/>
                <a:cs typeface="Noor" panose="00000500000000000000" pitchFamily="2" charset="-78"/>
              </a:rPr>
              <a:t> تميل التعليم</a:t>
            </a:r>
            <a:endParaRPr lang="en-US" sz="1100" dirty="0">
              <a:solidFill>
                <a:schemeClr val="bg1"/>
              </a:solidFill>
              <a:latin typeface="Noor" panose="00000500000000000000" pitchFamily="2" charset="-78"/>
              <a:ea typeface="Calibri" panose="020F0502020204030204" pitchFamily="34" charset="0"/>
              <a:cs typeface="Noor" panose="00000500000000000000" pitchFamily="2" charset="-78"/>
            </a:endParaRPr>
          </a:p>
        </p:txBody>
      </p:sp>
      <p:sp>
        <p:nvSpPr>
          <p:cNvPr id="77" name="مربع نص 76">
            <a:extLst>
              <a:ext uri="{FF2B5EF4-FFF2-40B4-BE49-F238E27FC236}">
                <a16:creationId xmlns:a16="http://schemas.microsoft.com/office/drawing/2014/main" id="{5429C420-8F8D-40A5-8F82-082D083906B8}"/>
              </a:ext>
            </a:extLst>
          </p:cNvPr>
          <p:cNvSpPr txBox="1"/>
          <p:nvPr/>
        </p:nvSpPr>
        <p:spPr>
          <a:xfrm>
            <a:off x="2536537" y="4812617"/>
            <a:ext cx="1537823" cy="329770"/>
          </a:xfrm>
          <a:prstGeom prst="rect">
            <a:avLst/>
          </a:prstGeom>
          <a:noFill/>
        </p:spPr>
        <p:txBody>
          <a:bodyPr wrap="square">
            <a:spAutoFit/>
          </a:bodyPr>
          <a:lstStyle/>
          <a:p>
            <a:pPr algn="ctr">
              <a:lnSpc>
                <a:spcPct val="107000"/>
              </a:lnSpc>
              <a:spcAft>
                <a:spcPts val="800"/>
              </a:spcAft>
            </a:pPr>
            <a:r>
              <a:rPr lang="ar-SA" sz="1600" b="1" dirty="0">
                <a:solidFill>
                  <a:schemeClr val="bg1"/>
                </a:solidFill>
                <a:latin typeface="Noor" panose="00000500000000000000" pitchFamily="2" charset="-78"/>
                <a:ea typeface="Calibri" panose="020F0502020204030204" pitchFamily="34" charset="0"/>
                <a:cs typeface="Noor" panose="00000500000000000000" pitchFamily="2" charset="-78"/>
              </a:rPr>
              <a:t>وأحكام عامة</a:t>
            </a:r>
            <a:endParaRPr lang="en-US" sz="1100" dirty="0">
              <a:solidFill>
                <a:schemeClr val="bg1"/>
              </a:solidFill>
              <a:latin typeface="Noor" panose="00000500000000000000" pitchFamily="2" charset="-78"/>
              <a:ea typeface="Calibri" panose="020F0502020204030204" pitchFamily="34" charset="0"/>
              <a:cs typeface="Noor" panose="00000500000000000000" pitchFamily="2" charset="-78"/>
            </a:endParaRPr>
          </a:p>
        </p:txBody>
      </p:sp>
      <p:pic>
        <p:nvPicPr>
          <p:cNvPr id="10" name="صورة 9" descr="صورة تحتوي على رمز, الشمعدان, شعار, شمعة&#10;&#10;قد يكون المحتوى الذي تم إنشاؤه بواسطة الذكاء الاصطناعي غير صحيح.">
            <a:extLst>
              <a:ext uri="{FF2B5EF4-FFF2-40B4-BE49-F238E27FC236}">
                <a16:creationId xmlns:a16="http://schemas.microsoft.com/office/drawing/2014/main" id="{3BEF4150-AE3E-DA8F-A543-00BC710569E3}"/>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1011710" y="0"/>
            <a:ext cx="1180289" cy="1180289"/>
          </a:xfrm>
          <a:prstGeom prst="rect">
            <a:avLst/>
          </a:prstGeom>
        </p:spPr>
      </p:pic>
    </p:spTree>
    <p:extLst>
      <p:ext uri="{BB962C8B-B14F-4D97-AF65-F5344CB8AC3E}">
        <p14:creationId xmlns:p14="http://schemas.microsoft.com/office/powerpoint/2010/main" val="3281090361"/>
      </p:ext>
    </p:extLst>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مستطيل: زوايا مستديرة 33">
            <a:extLst>
              <a:ext uri="{FF2B5EF4-FFF2-40B4-BE49-F238E27FC236}">
                <a16:creationId xmlns:a16="http://schemas.microsoft.com/office/drawing/2014/main" id="{DA93EB2E-FA66-4EDB-A3E1-54A48C32A0DB}"/>
              </a:ext>
            </a:extLst>
          </p:cNvPr>
          <p:cNvSpPr/>
          <p:nvPr/>
        </p:nvSpPr>
        <p:spPr>
          <a:xfrm>
            <a:off x="3381544" y="1634945"/>
            <a:ext cx="2580979" cy="4221823"/>
          </a:xfrm>
          <a:prstGeom prst="roundRect">
            <a:avLst/>
          </a:prstGeom>
          <a:solidFill>
            <a:schemeClr val="bg1">
              <a:lumMod val="65000"/>
            </a:schemeClr>
          </a:solidFill>
          <a:ln w="38100">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6" name="مستطيل: زوايا مستديرة 35">
            <a:extLst>
              <a:ext uri="{FF2B5EF4-FFF2-40B4-BE49-F238E27FC236}">
                <a16:creationId xmlns:a16="http://schemas.microsoft.com/office/drawing/2014/main" id="{98EBFD4C-0672-40E3-B5EE-EAC6642A5D19}"/>
              </a:ext>
            </a:extLst>
          </p:cNvPr>
          <p:cNvSpPr/>
          <p:nvPr/>
        </p:nvSpPr>
        <p:spPr>
          <a:xfrm>
            <a:off x="469672" y="1685046"/>
            <a:ext cx="2580979" cy="4221823"/>
          </a:xfrm>
          <a:prstGeom prst="roundRect">
            <a:avLst/>
          </a:prstGeom>
          <a:solidFill>
            <a:srgbClr val="008492"/>
          </a:solidFill>
          <a:ln w="38100">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2" name="مستطيل: زوايا مستديرة 31">
            <a:extLst>
              <a:ext uri="{FF2B5EF4-FFF2-40B4-BE49-F238E27FC236}">
                <a16:creationId xmlns:a16="http://schemas.microsoft.com/office/drawing/2014/main" id="{AE1F2F7A-0B15-466C-B8EA-B8B482843CD2}"/>
              </a:ext>
            </a:extLst>
          </p:cNvPr>
          <p:cNvSpPr/>
          <p:nvPr/>
        </p:nvSpPr>
        <p:spPr>
          <a:xfrm>
            <a:off x="6308907" y="1670762"/>
            <a:ext cx="2580979" cy="4221823"/>
          </a:xfrm>
          <a:prstGeom prst="roundRect">
            <a:avLst/>
          </a:prstGeom>
          <a:solidFill>
            <a:srgbClr val="116571"/>
          </a:solidFill>
          <a:ln w="38100">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endParaRPr lang="ar-SA" sz="1800" b="1" dirty="0">
              <a:solidFill>
                <a:schemeClr val="bg1"/>
              </a:solidFill>
              <a:latin typeface="Noor" panose="00000500000000000000" pitchFamily="2" charset="-78"/>
              <a:cs typeface="Noor" panose="00000500000000000000" pitchFamily="2" charset="-78"/>
            </a:endParaRPr>
          </a:p>
        </p:txBody>
      </p:sp>
      <p:pic>
        <p:nvPicPr>
          <p:cNvPr id="13" name="صورة 12">
            <a:extLst>
              <a:ext uri="{FF2B5EF4-FFF2-40B4-BE49-F238E27FC236}">
                <a16:creationId xmlns:a16="http://schemas.microsoft.com/office/drawing/2014/main" id="{81E684EE-D5CF-429B-B6B8-ECC89905809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00069" y="445227"/>
            <a:ext cx="7300113" cy="658173"/>
          </a:xfrm>
          <a:prstGeom prst="rect">
            <a:avLst/>
          </a:prstGeom>
        </p:spPr>
      </p:pic>
      <p:sp>
        <p:nvSpPr>
          <p:cNvPr id="4" name="مستطيل 3">
            <a:extLst>
              <a:ext uri="{FF2B5EF4-FFF2-40B4-BE49-F238E27FC236}">
                <a16:creationId xmlns:a16="http://schemas.microsoft.com/office/drawing/2014/main" id="{6E893B1A-3EAF-40A7-BB3B-8F6F49FC70E8}"/>
              </a:ext>
            </a:extLst>
          </p:cNvPr>
          <p:cNvSpPr/>
          <p:nvPr/>
        </p:nvSpPr>
        <p:spPr>
          <a:xfrm>
            <a:off x="0" y="6423285"/>
            <a:ext cx="12192000" cy="434715"/>
          </a:xfrm>
          <a:prstGeom prst="rect">
            <a:avLst/>
          </a:prstGeom>
          <a:solidFill>
            <a:srgbClr val="887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44" name="مربع نص 43">
            <a:extLst>
              <a:ext uri="{FF2B5EF4-FFF2-40B4-BE49-F238E27FC236}">
                <a16:creationId xmlns:a16="http://schemas.microsoft.com/office/drawing/2014/main" id="{4AD30D9B-A8C3-4D44-A2DF-38D6CCF74730}"/>
              </a:ext>
            </a:extLst>
          </p:cNvPr>
          <p:cNvSpPr txBox="1"/>
          <p:nvPr/>
        </p:nvSpPr>
        <p:spPr>
          <a:xfrm>
            <a:off x="2727390" y="494101"/>
            <a:ext cx="6386660" cy="523220"/>
          </a:xfrm>
          <a:prstGeom prst="rect">
            <a:avLst/>
          </a:prstGeom>
          <a:noFill/>
        </p:spPr>
        <p:txBody>
          <a:bodyPr wrap="square">
            <a:spAutoFit/>
          </a:bodyPr>
          <a:lstStyle/>
          <a:p>
            <a:pPr algn="ctr"/>
            <a:r>
              <a:rPr lang="ar-SA" sz="2800" b="1" dirty="0">
                <a:solidFill>
                  <a:schemeClr val="bg1"/>
                </a:solidFill>
                <a:latin typeface="Sakkal Majalla" panose="02000000000000000000" pitchFamily="2" charset="-78"/>
                <a:cs typeface="Sakkal Majalla" panose="02000000000000000000" pitchFamily="2" charset="-78"/>
              </a:rPr>
              <a:t>آلية الرفع</a:t>
            </a:r>
          </a:p>
        </p:txBody>
      </p:sp>
      <p:sp>
        <p:nvSpPr>
          <p:cNvPr id="24" name="مربع نص 23">
            <a:extLst>
              <a:ext uri="{FF2B5EF4-FFF2-40B4-BE49-F238E27FC236}">
                <a16:creationId xmlns:a16="http://schemas.microsoft.com/office/drawing/2014/main" id="{731C5F08-41CF-47DE-B80C-3FA1901AF0F6}"/>
              </a:ext>
            </a:extLst>
          </p:cNvPr>
          <p:cNvSpPr txBox="1"/>
          <p:nvPr/>
        </p:nvSpPr>
        <p:spPr>
          <a:xfrm>
            <a:off x="6431955" y="2259214"/>
            <a:ext cx="2412484" cy="3323987"/>
          </a:xfrm>
          <a:prstGeom prst="rect">
            <a:avLst/>
          </a:prstGeom>
          <a:noFill/>
        </p:spPr>
        <p:txBody>
          <a:bodyPr wrap="square" rtlCol="1">
            <a:spAutoFit/>
          </a:bodyPr>
          <a:lstStyle/>
          <a:p>
            <a:pPr algn="ctr"/>
            <a:r>
              <a:rPr lang="ar-SA" sz="2400" b="1"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تعبئة النموذج:</a:t>
            </a:r>
          </a:p>
          <a:p>
            <a:pPr algn="ctr"/>
            <a:r>
              <a:rPr lang="ar-SA" sz="2400"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يقوم الموظف/ـة شخصياً بتعبئة النموذج، وإرفاق كافة المستندات التي تثبت إنجازاته ومساهماته خلال الفترة المحددة، بما في ذلك المهام الإضافية والمبادرات التطويرية</a:t>
            </a:r>
            <a:endParaRPr lang="en-US" sz="2400" dirty="0">
              <a:solidFill>
                <a:schemeClr val="bg1"/>
              </a:solidFill>
              <a:latin typeface="Sakkal Majalla" panose="02000000000000000000" pitchFamily="2" charset="-78"/>
              <a:ea typeface="Calibri" panose="020F0502020204030204" pitchFamily="34" charset="0"/>
              <a:cs typeface="Sakkal Majalla" panose="02000000000000000000" pitchFamily="2" charset="-78"/>
            </a:endParaRPr>
          </a:p>
          <a:p>
            <a:pPr algn="ctr"/>
            <a:endParaRPr lang="en-US" b="1" dirty="0">
              <a:solidFill>
                <a:schemeClr val="bg1"/>
              </a:solidFill>
              <a:latin typeface="Noor" panose="00000500000000000000" pitchFamily="2" charset="-78"/>
              <a:ea typeface="Calibri" panose="020F0502020204030204" pitchFamily="34" charset="0"/>
              <a:cs typeface="Noor" panose="00000500000000000000" pitchFamily="2" charset="-78"/>
            </a:endParaRPr>
          </a:p>
        </p:txBody>
      </p:sp>
      <p:sp>
        <p:nvSpPr>
          <p:cNvPr id="25" name="مربع نص 24">
            <a:extLst>
              <a:ext uri="{FF2B5EF4-FFF2-40B4-BE49-F238E27FC236}">
                <a16:creationId xmlns:a16="http://schemas.microsoft.com/office/drawing/2014/main" id="{A4D0E506-15B8-4141-B5F0-DBD72F607898}"/>
              </a:ext>
            </a:extLst>
          </p:cNvPr>
          <p:cNvSpPr txBox="1"/>
          <p:nvPr/>
        </p:nvSpPr>
        <p:spPr>
          <a:xfrm>
            <a:off x="3402809" y="2237151"/>
            <a:ext cx="2570153" cy="3416320"/>
          </a:xfrm>
          <a:prstGeom prst="rect">
            <a:avLst/>
          </a:prstGeom>
          <a:noFill/>
        </p:spPr>
        <p:txBody>
          <a:bodyPr wrap="square" rtlCol="1">
            <a:spAutoFit/>
          </a:bodyPr>
          <a:lstStyle/>
          <a:p>
            <a:pPr algn="ctr"/>
            <a:r>
              <a:rPr lang="ar-SA" sz="2400" b="1"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فترة التقديم:</a:t>
            </a:r>
          </a:p>
          <a:p>
            <a:pPr algn="ctr"/>
            <a:r>
              <a:rPr lang="ar-SA" sz="2400"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يُسمح بتقديم الترشيحات خلال فترة زمنية محددة تبدأ من اليوم الأول وتنتهي في اليوم الثامن والعشرين من الشهر الهجري، وبعد ذلك يتم إغلاق النموذج </a:t>
            </a:r>
            <a:r>
              <a:rPr lang="ar-SA" sz="2400" dirty="0" err="1">
                <a:solidFill>
                  <a:schemeClr val="bg1"/>
                </a:solidFill>
                <a:latin typeface="Sakkal Majalla" panose="02000000000000000000" pitchFamily="2" charset="-78"/>
                <a:ea typeface="Calibri" panose="020F0502020204030204" pitchFamily="34" charset="0"/>
                <a:cs typeface="Sakkal Majalla" panose="02000000000000000000" pitchFamily="2" charset="-78"/>
              </a:rPr>
              <a:t>الإلكترونياً</a:t>
            </a:r>
            <a:r>
              <a:rPr lang="ar-SA" sz="2400"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 وعدم قبول أي ترشيحات إضافية</a:t>
            </a:r>
            <a:endParaRPr lang="en-US" sz="2400" dirty="0">
              <a:solidFill>
                <a:schemeClr val="bg1"/>
              </a:solidFill>
              <a:latin typeface="Sakkal Majalla" panose="02000000000000000000" pitchFamily="2" charset="-78"/>
              <a:ea typeface="Calibri" panose="020F0502020204030204" pitchFamily="34" charset="0"/>
              <a:cs typeface="Sakkal Majalla" panose="02000000000000000000" pitchFamily="2" charset="-78"/>
            </a:endParaRPr>
          </a:p>
        </p:txBody>
      </p:sp>
      <p:sp>
        <p:nvSpPr>
          <p:cNvPr id="26" name="مربع نص 25">
            <a:extLst>
              <a:ext uri="{FF2B5EF4-FFF2-40B4-BE49-F238E27FC236}">
                <a16:creationId xmlns:a16="http://schemas.microsoft.com/office/drawing/2014/main" id="{B8015688-AE22-428C-8FF1-81052A44A8CB}"/>
              </a:ext>
            </a:extLst>
          </p:cNvPr>
          <p:cNvSpPr txBox="1"/>
          <p:nvPr/>
        </p:nvSpPr>
        <p:spPr>
          <a:xfrm>
            <a:off x="573689" y="2495298"/>
            <a:ext cx="2412484" cy="3416320"/>
          </a:xfrm>
          <a:prstGeom prst="rect">
            <a:avLst/>
          </a:prstGeom>
          <a:noFill/>
        </p:spPr>
        <p:txBody>
          <a:bodyPr wrap="square" rtlCol="1">
            <a:spAutoFit/>
          </a:bodyPr>
          <a:lstStyle/>
          <a:p>
            <a:pPr algn="ctr"/>
            <a:r>
              <a:rPr lang="ar-SA" sz="2400" b="1"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تحويل الترشيحات للجنة التقييم:</a:t>
            </a:r>
          </a:p>
          <a:p>
            <a:pPr algn="ctr"/>
            <a:r>
              <a:rPr lang="ar-SA" sz="2400"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بعد إغلاق فترة التقديم، تُحال جميع الترشيحات إلى لجنة التقييم المختصة لمراجعتها بدقة وفق المعايير المحددة للمبادرة وتحديد موظف الشهر من شطر الطلاب وشطر الطالبات</a:t>
            </a:r>
            <a:endParaRPr lang="en-US" sz="2400" dirty="0">
              <a:solidFill>
                <a:schemeClr val="bg1"/>
              </a:solidFill>
              <a:latin typeface="Sakkal Majalla" panose="02000000000000000000" pitchFamily="2" charset="-78"/>
              <a:ea typeface="Calibri" panose="020F0502020204030204" pitchFamily="34" charset="0"/>
              <a:cs typeface="Sakkal Majalla" panose="02000000000000000000" pitchFamily="2" charset="-78"/>
            </a:endParaRPr>
          </a:p>
        </p:txBody>
      </p:sp>
      <p:sp>
        <p:nvSpPr>
          <p:cNvPr id="15" name="شكل بيضاوي 14">
            <a:extLst>
              <a:ext uri="{FF2B5EF4-FFF2-40B4-BE49-F238E27FC236}">
                <a16:creationId xmlns:a16="http://schemas.microsoft.com/office/drawing/2014/main" id="{7D6C8C63-CB27-4F96-B91F-450698CA07AA}"/>
              </a:ext>
            </a:extLst>
          </p:cNvPr>
          <p:cNvSpPr/>
          <p:nvPr/>
        </p:nvSpPr>
        <p:spPr>
          <a:xfrm>
            <a:off x="7379542" y="1688398"/>
            <a:ext cx="495300" cy="4953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2" name="مربع نص 51">
            <a:extLst>
              <a:ext uri="{FF2B5EF4-FFF2-40B4-BE49-F238E27FC236}">
                <a16:creationId xmlns:a16="http://schemas.microsoft.com/office/drawing/2014/main" id="{2C672D0D-17B0-4DA1-B6BC-8F916ED65A43}"/>
              </a:ext>
            </a:extLst>
          </p:cNvPr>
          <p:cNvSpPr txBox="1"/>
          <p:nvPr/>
        </p:nvSpPr>
        <p:spPr>
          <a:xfrm>
            <a:off x="7037210" y="1595247"/>
            <a:ext cx="798589" cy="646331"/>
          </a:xfrm>
          <a:prstGeom prst="rect">
            <a:avLst/>
          </a:prstGeom>
          <a:noFill/>
        </p:spPr>
        <p:txBody>
          <a:bodyPr wrap="square">
            <a:spAutoFit/>
          </a:bodyPr>
          <a:lstStyle/>
          <a:p>
            <a:r>
              <a:rPr lang="ar-SA" sz="3600" b="1" dirty="0">
                <a:solidFill>
                  <a:srgbClr val="00656F"/>
                </a:solidFill>
                <a:latin typeface="Noor" panose="00000500000000000000" pitchFamily="2" charset="-78"/>
                <a:cs typeface="Noor" panose="00000500000000000000" pitchFamily="2" charset="-78"/>
              </a:rPr>
              <a:t>2</a:t>
            </a:r>
          </a:p>
        </p:txBody>
      </p:sp>
      <p:sp>
        <p:nvSpPr>
          <p:cNvPr id="16" name="شكل بيضاوي 15">
            <a:extLst>
              <a:ext uri="{FF2B5EF4-FFF2-40B4-BE49-F238E27FC236}">
                <a16:creationId xmlns:a16="http://schemas.microsoft.com/office/drawing/2014/main" id="{52A37DB8-2853-4A5B-ACD5-E3A069ABA286}"/>
              </a:ext>
            </a:extLst>
          </p:cNvPr>
          <p:cNvSpPr/>
          <p:nvPr/>
        </p:nvSpPr>
        <p:spPr>
          <a:xfrm>
            <a:off x="4455658" y="1688398"/>
            <a:ext cx="495300" cy="4953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4" name="مربع نص 53">
            <a:extLst>
              <a:ext uri="{FF2B5EF4-FFF2-40B4-BE49-F238E27FC236}">
                <a16:creationId xmlns:a16="http://schemas.microsoft.com/office/drawing/2014/main" id="{48289D82-9580-4247-8628-9D4498B30EBE}"/>
              </a:ext>
            </a:extLst>
          </p:cNvPr>
          <p:cNvSpPr txBox="1"/>
          <p:nvPr/>
        </p:nvSpPr>
        <p:spPr>
          <a:xfrm>
            <a:off x="3935975" y="1595246"/>
            <a:ext cx="1047401" cy="646331"/>
          </a:xfrm>
          <a:prstGeom prst="rect">
            <a:avLst/>
          </a:prstGeom>
          <a:noFill/>
        </p:spPr>
        <p:txBody>
          <a:bodyPr wrap="square">
            <a:spAutoFit/>
          </a:bodyPr>
          <a:lstStyle/>
          <a:p>
            <a:r>
              <a:rPr lang="ar-SA" sz="3600" b="1" dirty="0">
                <a:solidFill>
                  <a:schemeClr val="bg1">
                    <a:lumMod val="50000"/>
                  </a:schemeClr>
                </a:solidFill>
                <a:latin typeface="Noor" panose="00000500000000000000" pitchFamily="2" charset="-78"/>
                <a:cs typeface="Noor" panose="00000500000000000000" pitchFamily="2" charset="-78"/>
              </a:rPr>
              <a:t>3</a:t>
            </a:r>
          </a:p>
        </p:txBody>
      </p:sp>
      <p:sp>
        <p:nvSpPr>
          <p:cNvPr id="17" name="شكل بيضاوي 16">
            <a:extLst>
              <a:ext uri="{FF2B5EF4-FFF2-40B4-BE49-F238E27FC236}">
                <a16:creationId xmlns:a16="http://schemas.microsoft.com/office/drawing/2014/main" id="{BFB3717A-65D8-48A3-86BF-74FC0B0011E6}"/>
              </a:ext>
            </a:extLst>
          </p:cNvPr>
          <p:cNvSpPr/>
          <p:nvPr/>
        </p:nvSpPr>
        <p:spPr>
          <a:xfrm>
            <a:off x="1484306" y="1756116"/>
            <a:ext cx="495300" cy="4953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5" name="مربع نص 54">
            <a:extLst>
              <a:ext uri="{FF2B5EF4-FFF2-40B4-BE49-F238E27FC236}">
                <a16:creationId xmlns:a16="http://schemas.microsoft.com/office/drawing/2014/main" id="{E0D5A7F8-7E4A-4295-8C75-99B776DF805E}"/>
              </a:ext>
            </a:extLst>
          </p:cNvPr>
          <p:cNvSpPr txBox="1"/>
          <p:nvPr/>
        </p:nvSpPr>
        <p:spPr>
          <a:xfrm>
            <a:off x="1370865" y="1670762"/>
            <a:ext cx="575493" cy="646331"/>
          </a:xfrm>
          <a:prstGeom prst="rect">
            <a:avLst/>
          </a:prstGeom>
          <a:noFill/>
        </p:spPr>
        <p:txBody>
          <a:bodyPr wrap="square" rtlCol="1">
            <a:spAutoFit/>
          </a:bodyPr>
          <a:lstStyle/>
          <a:p>
            <a:r>
              <a:rPr lang="ar-SA" sz="3600" b="1" dirty="0">
                <a:solidFill>
                  <a:srgbClr val="008492"/>
                </a:solidFill>
                <a:latin typeface="Noor" panose="00000500000000000000" pitchFamily="2" charset="-78"/>
                <a:cs typeface="Noor" panose="00000500000000000000" pitchFamily="2" charset="-78"/>
              </a:rPr>
              <a:t>4</a:t>
            </a:r>
          </a:p>
        </p:txBody>
      </p:sp>
      <p:grpSp>
        <p:nvGrpSpPr>
          <p:cNvPr id="22" name="مجموعة 21">
            <a:extLst>
              <a:ext uri="{FF2B5EF4-FFF2-40B4-BE49-F238E27FC236}">
                <a16:creationId xmlns:a16="http://schemas.microsoft.com/office/drawing/2014/main" id="{E433F48E-EDA2-45AC-9BCB-46D504B3B50E}"/>
              </a:ext>
            </a:extLst>
          </p:cNvPr>
          <p:cNvGrpSpPr/>
          <p:nvPr/>
        </p:nvGrpSpPr>
        <p:grpSpPr>
          <a:xfrm>
            <a:off x="9192402" y="1629689"/>
            <a:ext cx="2648661" cy="4332533"/>
            <a:chOff x="8971481" y="1620030"/>
            <a:chExt cx="2648661" cy="4332533"/>
          </a:xfrm>
        </p:grpSpPr>
        <p:sp>
          <p:nvSpPr>
            <p:cNvPr id="12" name="مستطيل: زوايا مستديرة 11">
              <a:extLst>
                <a:ext uri="{FF2B5EF4-FFF2-40B4-BE49-F238E27FC236}">
                  <a16:creationId xmlns:a16="http://schemas.microsoft.com/office/drawing/2014/main" id="{4D559028-9991-4ACD-82BF-E6C0F360B6F7}"/>
                </a:ext>
              </a:extLst>
            </p:cNvPr>
            <p:cNvSpPr/>
            <p:nvPr/>
          </p:nvSpPr>
          <p:spPr>
            <a:xfrm>
              <a:off x="9008700" y="1674909"/>
              <a:ext cx="2580979" cy="4221823"/>
            </a:xfrm>
            <a:prstGeom prst="roundRect">
              <a:avLst/>
            </a:prstGeom>
            <a:solidFill>
              <a:srgbClr val="88754F"/>
            </a:solidFill>
            <a:ln w="38100">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3" name="مربع نص 22">
              <a:extLst>
                <a:ext uri="{FF2B5EF4-FFF2-40B4-BE49-F238E27FC236}">
                  <a16:creationId xmlns:a16="http://schemas.microsoft.com/office/drawing/2014/main" id="{9BEF280D-1AC6-4046-A7DD-ECFC3E7008A6}"/>
                </a:ext>
              </a:extLst>
            </p:cNvPr>
            <p:cNvSpPr txBox="1"/>
            <p:nvPr/>
          </p:nvSpPr>
          <p:spPr>
            <a:xfrm>
              <a:off x="9088110" y="2607693"/>
              <a:ext cx="2412484" cy="1938992"/>
            </a:xfrm>
            <a:prstGeom prst="rect">
              <a:avLst/>
            </a:prstGeom>
            <a:noFill/>
          </p:spPr>
          <p:txBody>
            <a:bodyPr wrap="square" rtlCol="1">
              <a:spAutoFit/>
            </a:bodyPr>
            <a:lstStyle/>
            <a:p>
              <a:pPr algn="ctr"/>
              <a:r>
                <a:rPr lang="ar-SA" sz="2400" b="1"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إتاحة نموذج الترشيح الإلكتروني:</a:t>
              </a:r>
            </a:p>
            <a:p>
              <a:pPr algn="ctr"/>
              <a:r>
                <a:rPr lang="ar-SA" sz="2400" dirty="0">
                  <a:solidFill>
                    <a:schemeClr val="bg1"/>
                  </a:solidFill>
                  <a:latin typeface="Sakkal Majalla" panose="02000000000000000000" pitchFamily="2" charset="-78"/>
                  <a:ea typeface="Calibri" panose="020F0502020204030204" pitchFamily="34" charset="0"/>
                  <a:cs typeface="Sakkal Majalla" panose="02000000000000000000" pitchFamily="2" charset="-78"/>
                </a:rPr>
                <a:t>يتاح الرفع من خلال نموذج الترشيح الإلكتروني في بداية كل شهر ميلادي</a:t>
              </a:r>
              <a:endParaRPr lang="en-US" sz="2400" dirty="0">
                <a:solidFill>
                  <a:schemeClr val="bg1"/>
                </a:solidFill>
                <a:latin typeface="Sakkal Majalla" panose="02000000000000000000" pitchFamily="2" charset="-78"/>
                <a:ea typeface="Calibri" panose="020F0502020204030204" pitchFamily="34" charset="0"/>
                <a:cs typeface="Sakkal Majalla" panose="02000000000000000000" pitchFamily="2" charset="-78"/>
              </a:endParaRPr>
            </a:p>
          </p:txBody>
        </p:sp>
        <p:sp>
          <p:nvSpPr>
            <p:cNvPr id="14" name="شكل بيضاوي 13">
              <a:extLst>
                <a:ext uri="{FF2B5EF4-FFF2-40B4-BE49-F238E27FC236}">
                  <a16:creationId xmlns:a16="http://schemas.microsoft.com/office/drawing/2014/main" id="{A9B1499E-80C4-4A16-91AD-74962DEB8D39}"/>
                </a:ext>
              </a:extLst>
            </p:cNvPr>
            <p:cNvSpPr/>
            <p:nvPr/>
          </p:nvSpPr>
          <p:spPr>
            <a:xfrm>
              <a:off x="10171913" y="1746278"/>
              <a:ext cx="495300" cy="4953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5" name="مربع نص 34">
              <a:extLst>
                <a:ext uri="{FF2B5EF4-FFF2-40B4-BE49-F238E27FC236}">
                  <a16:creationId xmlns:a16="http://schemas.microsoft.com/office/drawing/2014/main" id="{F2910310-219F-48E7-94D7-0EBE2EC0A6A2}"/>
                </a:ext>
              </a:extLst>
            </p:cNvPr>
            <p:cNvSpPr txBox="1"/>
            <p:nvPr/>
          </p:nvSpPr>
          <p:spPr>
            <a:xfrm>
              <a:off x="9921221" y="1645667"/>
              <a:ext cx="661020" cy="646331"/>
            </a:xfrm>
            <a:prstGeom prst="rect">
              <a:avLst/>
            </a:prstGeom>
            <a:noFill/>
          </p:spPr>
          <p:txBody>
            <a:bodyPr wrap="square">
              <a:spAutoFit/>
            </a:bodyPr>
            <a:lstStyle/>
            <a:p>
              <a:r>
                <a:rPr lang="ar-SA" sz="3600" b="1" dirty="0">
                  <a:solidFill>
                    <a:srgbClr val="88754F"/>
                  </a:solidFill>
                  <a:latin typeface="Noor" panose="00000500000000000000" pitchFamily="2" charset="-78"/>
                  <a:cs typeface="Noor" panose="00000500000000000000" pitchFamily="2" charset="-78"/>
                </a:rPr>
                <a:t>1</a:t>
              </a:r>
            </a:p>
          </p:txBody>
        </p:sp>
        <p:sp>
          <p:nvSpPr>
            <p:cNvPr id="18" name="مستطيل: زوايا مستديرة 17">
              <a:extLst>
                <a:ext uri="{FF2B5EF4-FFF2-40B4-BE49-F238E27FC236}">
                  <a16:creationId xmlns:a16="http://schemas.microsoft.com/office/drawing/2014/main" id="{140C430C-5750-4B44-9F74-5E7E78C4AB5D}"/>
                </a:ext>
              </a:extLst>
            </p:cNvPr>
            <p:cNvSpPr/>
            <p:nvPr/>
          </p:nvSpPr>
          <p:spPr>
            <a:xfrm>
              <a:off x="8971481" y="1620030"/>
              <a:ext cx="2648661" cy="4332533"/>
            </a:xfrm>
            <a:prstGeom prst="roundRect">
              <a:avLst/>
            </a:prstGeom>
            <a:noFill/>
            <a:ln w="3810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sp>
        <p:nvSpPr>
          <p:cNvPr id="19" name="مستطيل: زوايا مستديرة 18">
            <a:extLst>
              <a:ext uri="{FF2B5EF4-FFF2-40B4-BE49-F238E27FC236}">
                <a16:creationId xmlns:a16="http://schemas.microsoft.com/office/drawing/2014/main" id="{16CBCF13-3022-4F0B-BA41-C20F99622861}"/>
              </a:ext>
            </a:extLst>
          </p:cNvPr>
          <p:cNvSpPr/>
          <p:nvPr/>
        </p:nvSpPr>
        <p:spPr>
          <a:xfrm>
            <a:off x="6275067" y="1619553"/>
            <a:ext cx="2648661" cy="4332533"/>
          </a:xfrm>
          <a:prstGeom prst="roundRect">
            <a:avLst/>
          </a:prstGeom>
          <a:noFill/>
          <a:ln w="3810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0" name="مستطيل: زوايا مستديرة 19">
            <a:extLst>
              <a:ext uri="{FF2B5EF4-FFF2-40B4-BE49-F238E27FC236}">
                <a16:creationId xmlns:a16="http://schemas.microsoft.com/office/drawing/2014/main" id="{4EE458D7-CB18-41FE-A402-1BD10982CB3C}"/>
              </a:ext>
            </a:extLst>
          </p:cNvPr>
          <p:cNvSpPr/>
          <p:nvPr/>
        </p:nvSpPr>
        <p:spPr>
          <a:xfrm>
            <a:off x="3363556" y="1580634"/>
            <a:ext cx="2648661" cy="4332533"/>
          </a:xfrm>
          <a:prstGeom prst="roundRect">
            <a:avLst/>
          </a:prstGeom>
          <a:noFill/>
          <a:ln w="3810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1" name="مستطيل: زوايا مستديرة 20">
            <a:extLst>
              <a:ext uri="{FF2B5EF4-FFF2-40B4-BE49-F238E27FC236}">
                <a16:creationId xmlns:a16="http://schemas.microsoft.com/office/drawing/2014/main" id="{140D294F-A464-4AC3-B4B8-0B1E3CD34C4C}"/>
              </a:ext>
            </a:extLst>
          </p:cNvPr>
          <p:cNvSpPr/>
          <p:nvPr/>
        </p:nvSpPr>
        <p:spPr>
          <a:xfrm>
            <a:off x="423179" y="1629690"/>
            <a:ext cx="2648661" cy="4332533"/>
          </a:xfrm>
          <a:prstGeom prst="roundRect">
            <a:avLst/>
          </a:prstGeom>
          <a:noFill/>
          <a:ln w="3810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2" name="صورة 1" descr="صورة تحتوي على رمز, الشمعدان, شعار, شمعة&#10;&#10;قد يكون المحتوى الذي تم إنشاؤه بواسطة الذكاء الاصطناعي غير صحيح.">
            <a:extLst>
              <a:ext uri="{FF2B5EF4-FFF2-40B4-BE49-F238E27FC236}">
                <a16:creationId xmlns:a16="http://schemas.microsoft.com/office/drawing/2014/main" id="{49C0D139-0329-9C36-6F29-BFC3C8BD5A5C}"/>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1011710" y="0"/>
            <a:ext cx="1180289" cy="1180289"/>
          </a:xfrm>
          <a:prstGeom prst="rect">
            <a:avLst/>
          </a:prstGeom>
        </p:spPr>
      </p:pic>
    </p:spTree>
    <p:extLst>
      <p:ext uri="{BB962C8B-B14F-4D97-AF65-F5344CB8AC3E}">
        <p14:creationId xmlns:p14="http://schemas.microsoft.com/office/powerpoint/2010/main" val="12379433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additive="base">
                                        <p:cTn id="12" dur="500" fill="hold"/>
                                        <p:tgtEl>
                                          <p:spTgt spid="25"/>
                                        </p:tgtEl>
                                        <p:attrNameLst>
                                          <p:attrName>ppt_x</p:attrName>
                                        </p:attrNameLst>
                                      </p:cBhvr>
                                      <p:tavLst>
                                        <p:tav tm="0">
                                          <p:val>
                                            <p:strVal val="#ppt_x"/>
                                          </p:val>
                                        </p:tav>
                                        <p:tav tm="100000">
                                          <p:val>
                                            <p:strVal val="#ppt_x"/>
                                          </p:val>
                                        </p:tav>
                                      </p:tavLst>
                                    </p:anim>
                                    <p:anim calcmode="lin" valueType="num">
                                      <p:cBhvr additive="base">
                                        <p:cTn id="13" dur="500" fill="hold"/>
                                        <p:tgtEl>
                                          <p:spTgt spid="2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6"/>
                                        </p:tgtEl>
                                        <p:attrNameLst>
                                          <p:attrName>style.visibility</p:attrName>
                                        </p:attrNameLst>
                                      </p:cBhvr>
                                      <p:to>
                                        <p:strVal val="visible"/>
                                      </p:to>
                                    </p:set>
                                    <p:anim calcmode="lin" valueType="num">
                                      <p:cBhvr additive="base">
                                        <p:cTn id="17" dur="500" fill="hold"/>
                                        <p:tgtEl>
                                          <p:spTgt spid="26"/>
                                        </p:tgtEl>
                                        <p:attrNameLst>
                                          <p:attrName>ppt_x</p:attrName>
                                        </p:attrNameLst>
                                      </p:cBhvr>
                                      <p:tavLst>
                                        <p:tav tm="0">
                                          <p:val>
                                            <p:strVal val="#ppt_x"/>
                                          </p:val>
                                        </p:tav>
                                        <p:tav tm="100000">
                                          <p:val>
                                            <p:strVal val="#ppt_x"/>
                                          </p:val>
                                        </p:tav>
                                      </p:tavLst>
                                    </p:anim>
                                    <p:anim calcmode="lin" valueType="num">
                                      <p:cBhvr additive="base">
                                        <p:cTn id="1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6E893B1A-3EAF-40A7-BB3B-8F6F49FC70E8}"/>
              </a:ext>
            </a:extLst>
          </p:cNvPr>
          <p:cNvSpPr/>
          <p:nvPr/>
        </p:nvSpPr>
        <p:spPr>
          <a:xfrm>
            <a:off x="0" y="6423285"/>
            <a:ext cx="12192000" cy="434715"/>
          </a:xfrm>
          <a:prstGeom prst="rect">
            <a:avLst/>
          </a:prstGeom>
          <a:solidFill>
            <a:srgbClr val="887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2" name="صورة 1">
            <a:extLst>
              <a:ext uri="{FF2B5EF4-FFF2-40B4-BE49-F238E27FC236}">
                <a16:creationId xmlns:a16="http://schemas.microsoft.com/office/drawing/2014/main" id="{959B0E1D-80AB-4B12-A44A-F2AB685BA62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12543" y="1414733"/>
            <a:ext cx="6084439" cy="813150"/>
          </a:xfrm>
          <a:prstGeom prst="rect">
            <a:avLst/>
          </a:prstGeom>
        </p:spPr>
      </p:pic>
      <p:sp>
        <p:nvSpPr>
          <p:cNvPr id="15" name="مربع نص 14">
            <a:extLst>
              <a:ext uri="{FF2B5EF4-FFF2-40B4-BE49-F238E27FC236}">
                <a16:creationId xmlns:a16="http://schemas.microsoft.com/office/drawing/2014/main" id="{3418822C-2BA2-4DF2-8B39-D7E133CA2E15}"/>
              </a:ext>
            </a:extLst>
          </p:cNvPr>
          <p:cNvSpPr txBox="1"/>
          <p:nvPr/>
        </p:nvSpPr>
        <p:spPr>
          <a:xfrm>
            <a:off x="1945152" y="1613983"/>
            <a:ext cx="8647467" cy="461665"/>
          </a:xfrm>
          <a:prstGeom prst="rect">
            <a:avLst/>
          </a:prstGeom>
          <a:noFill/>
        </p:spPr>
        <p:txBody>
          <a:bodyPr wrap="square">
            <a:spAutoFit/>
          </a:bodyPr>
          <a:lstStyle/>
          <a:p>
            <a:pPr algn="ctr"/>
            <a:r>
              <a:rPr lang="ar-SA" sz="2400" b="1" dirty="0">
                <a:solidFill>
                  <a:schemeClr val="bg1"/>
                </a:solidFill>
                <a:latin typeface="Sakkal Majalla" panose="02000000000000000000" pitchFamily="2" charset="-78"/>
                <a:cs typeface="Sakkal Majalla" panose="02000000000000000000" pitchFamily="2" charset="-78"/>
              </a:rPr>
              <a:t>رابط النموذج و</a:t>
            </a:r>
            <a:r>
              <a:rPr lang="en-US" sz="2400" b="1" dirty="0">
                <a:solidFill>
                  <a:schemeClr val="bg1"/>
                </a:solidFill>
                <a:latin typeface="Sakkal Majalla" panose="02000000000000000000" pitchFamily="2" charset="-78"/>
                <a:cs typeface="Sakkal Majalla" panose="02000000000000000000" pitchFamily="2" charset="-78"/>
              </a:rPr>
              <a:t>QR</a:t>
            </a:r>
            <a:endParaRPr lang="ar-SA" sz="2000" b="1" dirty="0">
              <a:solidFill>
                <a:schemeClr val="bg1"/>
              </a:solidFill>
              <a:latin typeface="Sakkal Majalla" panose="02000000000000000000" pitchFamily="2" charset="-78"/>
              <a:cs typeface="Sakkal Majalla" panose="02000000000000000000" pitchFamily="2" charset="-78"/>
            </a:endParaRPr>
          </a:p>
        </p:txBody>
      </p:sp>
      <p:sp>
        <p:nvSpPr>
          <p:cNvPr id="23" name="مربع نص 22">
            <a:extLst>
              <a:ext uri="{FF2B5EF4-FFF2-40B4-BE49-F238E27FC236}">
                <a16:creationId xmlns:a16="http://schemas.microsoft.com/office/drawing/2014/main" id="{67FA4637-867C-4C62-A714-BCC59D7DA344}"/>
              </a:ext>
            </a:extLst>
          </p:cNvPr>
          <p:cNvSpPr txBox="1"/>
          <p:nvPr/>
        </p:nvSpPr>
        <p:spPr>
          <a:xfrm>
            <a:off x="7870259" y="4558006"/>
            <a:ext cx="1256306" cy="461665"/>
          </a:xfrm>
          <a:prstGeom prst="rect">
            <a:avLst/>
          </a:prstGeom>
          <a:noFill/>
        </p:spPr>
        <p:txBody>
          <a:bodyPr wrap="square" rtlCol="1">
            <a:spAutoFit/>
          </a:bodyPr>
          <a:lstStyle/>
          <a:p>
            <a:pPr algn="ctr"/>
            <a:r>
              <a:rPr lang="ar-SA" sz="2400" b="1" dirty="0">
                <a:solidFill>
                  <a:schemeClr val="bg1"/>
                </a:solidFill>
                <a:latin typeface="Noor" panose="00000500000000000000" pitchFamily="2" charset="-78"/>
                <a:cs typeface="Noor" panose="00000500000000000000" pitchFamily="2" charset="-78"/>
              </a:rPr>
              <a:t>مرنة</a:t>
            </a:r>
          </a:p>
        </p:txBody>
      </p:sp>
      <p:sp>
        <p:nvSpPr>
          <p:cNvPr id="25" name="مربع نص 24">
            <a:extLst>
              <a:ext uri="{FF2B5EF4-FFF2-40B4-BE49-F238E27FC236}">
                <a16:creationId xmlns:a16="http://schemas.microsoft.com/office/drawing/2014/main" id="{E70AC4F3-6775-4F65-B443-966615ED0F0D}"/>
              </a:ext>
            </a:extLst>
          </p:cNvPr>
          <p:cNvSpPr txBox="1"/>
          <p:nvPr/>
        </p:nvSpPr>
        <p:spPr>
          <a:xfrm>
            <a:off x="6268886" y="4631444"/>
            <a:ext cx="1256306" cy="461665"/>
          </a:xfrm>
          <a:prstGeom prst="rect">
            <a:avLst/>
          </a:prstGeom>
          <a:noFill/>
        </p:spPr>
        <p:txBody>
          <a:bodyPr wrap="square" rtlCol="1">
            <a:spAutoFit/>
          </a:bodyPr>
          <a:lstStyle/>
          <a:p>
            <a:pPr algn="ctr"/>
            <a:r>
              <a:rPr lang="ar-SA" sz="2400" b="1" dirty="0">
                <a:solidFill>
                  <a:schemeClr val="bg1"/>
                </a:solidFill>
                <a:latin typeface="Noor" panose="00000500000000000000" pitchFamily="2" charset="-78"/>
                <a:cs typeface="Noor" panose="00000500000000000000" pitchFamily="2" charset="-78"/>
              </a:rPr>
              <a:t>محددة</a:t>
            </a:r>
          </a:p>
        </p:txBody>
      </p:sp>
      <p:pic>
        <p:nvPicPr>
          <p:cNvPr id="10" name="صورة 9" descr="صورة تحتوي على رمز, الشمعدان, شعار, شمعة&#10;&#10;قد يكون المحتوى الذي تم إنشاؤه بواسطة الذكاء الاصطناعي غير صحيح.">
            <a:extLst>
              <a:ext uri="{FF2B5EF4-FFF2-40B4-BE49-F238E27FC236}">
                <a16:creationId xmlns:a16="http://schemas.microsoft.com/office/drawing/2014/main" id="{6E054957-36EA-4986-EFD6-3C07F3538450}"/>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1011710" y="0"/>
            <a:ext cx="1180289" cy="1180289"/>
          </a:xfrm>
          <a:prstGeom prst="rect">
            <a:avLst/>
          </a:prstGeom>
        </p:spPr>
      </p:pic>
      <p:sp>
        <p:nvSpPr>
          <p:cNvPr id="3" name="مربع نص 2">
            <a:extLst>
              <a:ext uri="{FF2B5EF4-FFF2-40B4-BE49-F238E27FC236}">
                <a16:creationId xmlns:a16="http://schemas.microsoft.com/office/drawing/2014/main" id="{2C09A5E8-A460-708D-A9B3-3E2841AA775A}"/>
              </a:ext>
            </a:extLst>
          </p:cNvPr>
          <p:cNvSpPr txBox="1"/>
          <p:nvPr/>
        </p:nvSpPr>
        <p:spPr>
          <a:xfrm>
            <a:off x="5847364" y="4038332"/>
            <a:ext cx="4045789" cy="369332"/>
          </a:xfrm>
          <a:prstGeom prst="rect">
            <a:avLst/>
          </a:prstGeom>
          <a:noFill/>
        </p:spPr>
        <p:txBody>
          <a:bodyPr wrap="square" rtlCol="1">
            <a:spAutoFit/>
          </a:bodyPr>
          <a:lstStyle/>
          <a:p>
            <a:r>
              <a:rPr lang="en-US" dirty="0"/>
              <a:t>https://forms.office.com/r/RAc00gKBqr</a:t>
            </a:r>
            <a:endParaRPr lang="ar-SA" dirty="0"/>
          </a:p>
        </p:txBody>
      </p:sp>
      <p:sp>
        <p:nvSpPr>
          <p:cNvPr id="9" name="مستطيل: زوايا مستديرة 8">
            <a:extLst>
              <a:ext uri="{FF2B5EF4-FFF2-40B4-BE49-F238E27FC236}">
                <a16:creationId xmlns:a16="http://schemas.microsoft.com/office/drawing/2014/main" id="{AE58486F-8FB4-3352-D8C4-96E7E69B0FA1}"/>
              </a:ext>
            </a:extLst>
          </p:cNvPr>
          <p:cNvSpPr/>
          <p:nvPr/>
        </p:nvSpPr>
        <p:spPr>
          <a:xfrm>
            <a:off x="2838091" y="2780096"/>
            <a:ext cx="2968725" cy="2956469"/>
          </a:xfrm>
          <a:prstGeom prst="roundRect">
            <a:avLst/>
          </a:prstGeom>
          <a:noFill/>
          <a:ln w="28575">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مستطيل: زوايا مستديرة 10">
            <a:extLst>
              <a:ext uri="{FF2B5EF4-FFF2-40B4-BE49-F238E27FC236}">
                <a16:creationId xmlns:a16="http://schemas.microsoft.com/office/drawing/2014/main" id="{94EF1BAF-D39B-52E5-ED5C-7A946472B474}"/>
              </a:ext>
            </a:extLst>
          </p:cNvPr>
          <p:cNvSpPr/>
          <p:nvPr/>
        </p:nvSpPr>
        <p:spPr>
          <a:xfrm>
            <a:off x="6038911" y="3966505"/>
            <a:ext cx="3901781" cy="591501"/>
          </a:xfrm>
          <a:prstGeom prst="roundRect">
            <a:avLst/>
          </a:prstGeom>
          <a:noFill/>
          <a:ln w="28575">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6" name="صورة 5" descr="صورة تحتوي على نص, لقطة شاشة, ميدان/ مربع, التصميم&#10;&#10;قد يكون المحتوى الذي تم إنشاؤه بواسطة الذكاء الاصطناعي غير صحيح.">
            <a:extLst>
              <a:ext uri="{FF2B5EF4-FFF2-40B4-BE49-F238E27FC236}">
                <a16:creationId xmlns:a16="http://schemas.microsoft.com/office/drawing/2014/main" id="{5F26E44D-19C2-7816-AF2B-FEB00011F5B2}"/>
              </a:ext>
            </a:extLst>
          </p:cNvPr>
          <p:cNvPicPr>
            <a:picLocks noChangeAspect="1"/>
          </p:cNvPicPr>
          <p:nvPr/>
        </p:nvPicPr>
        <p:blipFill>
          <a:blip r:embed="rId5">
            <a:extLst>
              <a:ext uri="{28A0092B-C50C-407E-A947-70E740481C1C}">
                <a14:useLocalDpi xmlns:a14="http://schemas.microsoft.com/office/drawing/2010/main" val="0"/>
              </a:ext>
            </a:extLst>
          </a:blip>
          <a:srcRect l="24129" t="35392" r="24129" b="13207"/>
          <a:stretch>
            <a:fillRect/>
          </a:stretch>
        </p:blipFill>
        <p:spPr>
          <a:xfrm>
            <a:off x="3014881" y="2932331"/>
            <a:ext cx="2678963" cy="2661279"/>
          </a:xfrm>
          <a:prstGeom prst="rect">
            <a:avLst/>
          </a:prstGeom>
        </p:spPr>
      </p:pic>
    </p:spTree>
    <p:extLst>
      <p:ext uri="{BB962C8B-B14F-4D97-AF65-F5344CB8AC3E}">
        <p14:creationId xmlns:p14="http://schemas.microsoft.com/office/powerpoint/2010/main" val="2677577218"/>
      </p:ext>
    </p:extLst>
  </p:cSld>
  <p:clrMapOvr>
    <a:masterClrMapping/>
  </p:clrMapOvr>
  <p:transition spd="med">
    <p:pull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6E893B1A-3EAF-40A7-BB3B-8F6F49FC70E8}"/>
              </a:ext>
            </a:extLst>
          </p:cNvPr>
          <p:cNvSpPr/>
          <p:nvPr/>
        </p:nvSpPr>
        <p:spPr>
          <a:xfrm>
            <a:off x="0" y="6423285"/>
            <a:ext cx="12192000" cy="434715"/>
          </a:xfrm>
          <a:prstGeom prst="rect">
            <a:avLst/>
          </a:prstGeom>
          <a:solidFill>
            <a:srgbClr val="887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2" name="صورة 1">
            <a:extLst>
              <a:ext uri="{FF2B5EF4-FFF2-40B4-BE49-F238E27FC236}">
                <a16:creationId xmlns:a16="http://schemas.microsoft.com/office/drawing/2014/main" id="{959B0E1D-80AB-4B12-A44A-F2AB685BA62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72166" y="829395"/>
            <a:ext cx="5393440" cy="658173"/>
          </a:xfrm>
          <a:prstGeom prst="rect">
            <a:avLst/>
          </a:prstGeom>
        </p:spPr>
      </p:pic>
      <p:sp>
        <p:nvSpPr>
          <p:cNvPr id="15" name="مربع نص 14">
            <a:extLst>
              <a:ext uri="{FF2B5EF4-FFF2-40B4-BE49-F238E27FC236}">
                <a16:creationId xmlns:a16="http://schemas.microsoft.com/office/drawing/2014/main" id="{3418822C-2BA2-4DF2-8B39-D7E133CA2E15}"/>
              </a:ext>
            </a:extLst>
          </p:cNvPr>
          <p:cNvSpPr txBox="1"/>
          <p:nvPr/>
        </p:nvSpPr>
        <p:spPr>
          <a:xfrm>
            <a:off x="2949636" y="914380"/>
            <a:ext cx="6097248" cy="338554"/>
          </a:xfrm>
          <a:prstGeom prst="rect">
            <a:avLst/>
          </a:prstGeom>
          <a:noFill/>
        </p:spPr>
        <p:txBody>
          <a:bodyPr wrap="square">
            <a:spAutoFit/>
          </a:bodyPr>
          <a:lstStyle/>
          <a:p>
            <a:pPr algn="ctr">
              <a:lnSpc>
                <a:spcPct val="107000"/>
              </a:lnSpc>
              <a:spcAft>
                <a:spcPts val="800"/>
              </a:spcAft>
            </a:pPr>
            <a:r>
              <a:rPr lang="ar-SA" sz="1600" b="1" dirty="0">
                <a:solidFill>
                  <a:schemeClr val="lt1"/>
                </a:solidFill>
                <a:latin typeface="Noor" panose="00000500000000000000" pitchFamily="2" charset="-78"/>
                <a:cs typeface="Noor" panose="00000500000000000000" pitchFamily="2" charset="-78"/>
              </a:rPr>
              <a:t>المعايير آلية التقييم</a:t>
            </a:r>
          </a:p>
        </p:txBody>
      </p:sp>
      <p:sp>
        <p:nvSpPr>
          <p:cNvPr id="23" name="مربع نص 22">
            <a:extLst>
              <a:ext uri="{FF2B5EF4-FFF2-40B4-BE49-F238E27FC236}">
                <a16:creationId xmlns:a16="http://schemas.microsoft.com/office/drawing/2014/main" id="{67FA4637-867C-4C62-A714-BCC59D7DA344}"/>
              </a:ext>
            </a:extLst>
          </p:cNvPr>
          <p:cNvSpPr txBox="1"/>
          <p:nvPr/>
        </p:nvSpPr>
        <p:spPr>
          <a:xfrm>
            <a:off x="7870259" y="4558006"/>
            <a:ext cx="1256306" cy="461665"/>
          </a:xfrm>
          <a:prstGeom prst="rect">
            <a:avLst/>
          </a:prstGeom>
          <a:noFill/>
        </p:spPr>
        <p:txBody>
          <a:bodyPr wrap="square" rtlCol="1">
            <a:spAutoFit/>
          </a:bodyPr>
          <a:lstStyle/>
          <a:p>
            <a:pPr algn="ctr"/>
            <a:r>
              <a:rPr lang="ar-SA" sz="2400" b="1" dirty="0">
                <a:solidFill>
                  <a:schemeClr val="bg1"/>
                </a:solidFill>
                <a:latin typeface="Noor" panose="00000500000000000000" pitchFamily="2" charset="-78"/>
                <a:cs typeface="Noor" panose="00000500000000000000" pitchFamily="2" charset="-78"/>
              </a:rPr>
              <a:t>مرنة</a:t>
            </a:r>
          </a:p>
        </p:txBody>
      </p:sp>
      <p:sp>
        <p:nvSpPr>
          <p:cNvPr id="25" name="مربع نص 24">
            <a:extLst>
              <a:ext uri="{FF2B5EF4-FFF2-40B4-BE49-F238E27FC236}">
                <a16:creationId xmlns:a16="http://schemas.microsoft.com/office/drawing/2014/main" id="{E70AC4F3-6775-4F65-B443-966615ED0F0D}"/>
              </a:ext>
            </a:extLst>
          </p:cNvPr>
          <p:cNvSpPr txBox="1"/>
          <p:nvPr/>
        </p:nvSpPr>
        <p:spPr>
          <a:xfrm>
            <a:off x="6268886" y="4631444"/>
            <a:ext cx="1256306" cy="461665"/>
          </a:xfrm>
          <a:prstGeom prst="rect">
            <a:avLst/>
          </a:prstGeom>
          <a:noFill/>
        </p:spPr>
        <p:txBody>
          <a:bodyPr wrap="square" rtlCol="1">
            <a:spAutoFit/>
          </a:bodyPr>
          <a:lstStyle/>
          <a:p>
            <a:pPr algn="ctr"/>
            <a:r>
              <a:rPr lang="ar-SA" sz="2400" b="1" dirty="0">
                <a:solidFill>
                  <a:schemeClr val="bg1"/>
                </a:solidFill>
                <a:latin typeface="Noor" panose="00000500000000000000" pitchFamily="2" charset="-78"/>
                <a:cs typeface="Noor" panose="00000500000000000000" pitchFamily="2" charset="-78"/>
              </a:rPr>
              <a:t>محددة</a:t>
            </a:r>
          </a:p>
        </p:txBody>
      </p:sp>
      <p:sp>
        <p:nvSpPr>
          <p:cNvPr id="27" name="مربع نص 26">
            <a:extLst>
              <a:ext uri="{FF2B5EF4-FFF2-40B4-BE49-F238E27FC236}">
                <a16:creationId xmlns:a16="http://schemas.microsoft.com/office/drawing/2014/main" id="{2FB24879-9F6C-4A90-A977-D1ADCBC4069E}"/>
              </a:ext>
            </a:extLst>
          </p:cNvPr>
          <p:cNvSpPr txBox="1"/>
          <p:nvPr/>
        </p:nvSpPr>
        <p:spPr>
          <a:xfrm>
            <a:off x="4542138" y="4619671"/>
            <a:ext cx="1256306" cy="461665"/>
          </a:xfrm>
          <a:prstGeom prst="rect">
            <a:avLst/>
          </a:prstGeom>
          <a:noFill/>
        </p:spPr>
        <p:txBody>
          <a:bodyPr wrap="square" rtlCol="1">
            <a:spAutoFit/>
          </a:bodyPr>
          <a:lstStyle/>
          <a:p>
            <a:pPr algn="ctr"/>
            <a:r>
              <a:rPr lang="ar-SA" sz="2400" b="1" dirty="0">
                <a:solidFill>
                  <a:schemeClr val="bg1"/>
                </a:solidFill>
                <a:latin typeface="Noor" panose="00000500000000000000" pitchFamily="2" charset="-78"/>
                <a:cs typeface="Noor" panose="00000500000000000000" pitchFamily="2" charset="-78"/>
              </a:rPr>
              <a:t>واضحة</a:t>
            </a:r>
          </a:p>
        </p:txBody>
      </p:sp>
      <p:sp>
        <p:nvSpPr>
          <p:cNvPr id="29" name="مربع نص 28">
            <a:extLst>
              <a:ext uri="{FF2B5EF4-FFF2-40B4-BE49-F238E27FC236}">
                <a16:creationId xmlns:a16="http://schemas.microsoft.com/office/drawing/2014/main" id="{8E8A5A9C-9F71-4FC5-90EF-702A10763A1D}"/>
              </a:ext>
            </a:extLst>
          </p:cNvPr>
          <p:cNvSpPr txBox="1"/>
          <p:nvPr/>
        </p:nvSpPr>
        <p:spPr>
          <a:xfrm>
            <a:off x="3074294" y="4531714"/>
            <a:ext cx="1256306" cy="646331"/>
          </a:xfrm>
          <a:prstGeom prst="rect">
            <a:avLst/>
          </a:prstGeom>
          <a:noFill/>
        </p:spPr>
        <p:txBody>
          <a:bodyPr wrap="square" rtlCol="1">
            <a:spAutoFit/>
          </a:bodyPr>
          <a:lstStyle/>
          <a:p>
            <a:pPr algn="ctr"/>
            <a:r>
              <a:rPr lang="ar-SA" b="1" dirty="0">
                <a:solidFill>
                  <a:schemeClr val="bg1"/>
                </a:solidFill>
                <a:latin typeface="Noor" panose="00000500000000000000" pitchFamily="2" charset="-78"/>
                <a:cs typeface="Noor" panose="00000500000000000000" pitchFamily="2" charset="-78"/>
              </a:rPr>
              <a:t>معروفة ومفهومة </a:t>
            </a:r>
          </a:p>
        </p:txBody>
      </p:sp>
      <p:graphicFrame>
        <p:nvGraphicFramePr>
          <p:cNvPr id="3" name="جدول 2">
            <a:extLst>
              <a:ext uri="{FF2B5EF4-FFF2-40B4-BE49-F238E27FC236}">
                <a16:creationId xmlns:a16="http://schemas.microsoft.com/office/drawing/2014/main" id="{1627A887-F502-B237-C361-43C8B35250CE}"/>
              </a:ext>
            </a:extLst>
          </p:cNvPr>
          <p:cNvGraphicFramePr>
            <a:graphicFrameLocks noGrp="1"/>
          </p:cNvGraphicFramePr>
          <p:nvPr>
            <p:extLst>
              <p:ext uri="{D42A27DB-BD31-4B8C-83A1-F6EECF244321}">
                <p14:modId xmlns:p14="http://schemas.microsoft.com/office/powerpoint/2010/main" val="613267021"/>
              </p:ext>
            </p:extLst>
          </p:nvPr>
        </p:nvGraphicFramePr>
        <p:xfrm>
          <a:off x="1483744" y="2349525"/>
          <a:ext cx="9162499" cy="2778760"/>
        </p:xfrm>
        <a:graphic>
          <a:graphicData uri="http://schemas.openxmlformats.org/drawingml/2006/table">
            <a:tbl>
              <a:tblPr rtl="1" firstRow="1" bandRow="1">
                <a:tableStyleId>{5C22544A-7EE6-4342-B048-85BDC9FD1C3A}</a:tableStyleId>
              </a:tblPr>
              <a:tblGrid>
                <a:gridCol w="268666">
                  <a:extLst>
                    <a:ext uri="{9D8B030D-6E8A-4147-A177-3AD203B41FA5}">
                      <a16:colId xmlns:a16="http://schemas.microsoft.com/office/drawing/2014/main" val="697910551"/>
                    </a:ext>
                  </a:extLst>
                </a:gridCol>
                <a:gridCol w="2700067">
                  <a:extLst>
                    <a:ext uri="{9D8B030D-6E8A-4147-A177-3AD203B41FA5}">
                      <a16:colId xmlns:a16="http://schemas.microsoft.com/office/drawing/2014/main" val="3028976779"/>
                    </a:ext>
                  </a:extLst>
                </a:gridCol>
                <a:gridCol w="4626673">
                  <a:extLst>
                    <a:ext uri="{9D8B030D-6E8A-4147-A177-3AD203B41FA5}">
                      <a16:colId xmlns:a16="http://schemas.microsoft.com/office/drawing/2014/main" val="2096074592"/>
                    </a:ext>
                  </a:extLst>
                </a:gridCol>
                <a:gridCol w="1567093">
                  <a:extLst>
                    <a:ext uri="{9D8B030D-6E8A-4147-A177-3AD203B41FA5}">
                      <a16:colId xmlns:a16="http://schemas.microsoft.com/office/drawing/2014/main" val="889988084"/>
                    </a:ext>
                  </a:extLst>
                </a:gridCol>
              </a:tblGrid>
              <a:tr h="370840">
                <a:tc>
                  <a:txBody>
                    <a:bodyPr/>
                    <a:lstStyle/>
                    <a:p>
                      <a:pPr algn="ctr" rtl="1"/>
                      <a:r>
                        <a:rPr lang="ar-SA" dirty="0"/>
                        <a:t>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16571"/>
                    </a:solidFill>
                  </a:tcPr>
                </a:tc>
                <a:tc>
                  <a:txBody>
                    <a:bodyPr/>
                    <a:lstStyle/>
                    <a:p>
                      <a:pPr algn="ctr" rtl="1"/>
                      <a:r>
                        <a:rPr lang="ar-SA" dirty="0"/>
                        <a:t>المعيار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16571"/>
                    </a:solidFill>
                  </a:tcPr>
                </a:tc>
                <a:tc>
                  <a:txBody>
                    <a:bodyPr/>
                    <a:lstStyle/>
                    <a:p>
                      <a:pPr algn="ctr" rtl="1"/>
                      <a:r>
                        <a:rPr lang="ar-SA" dirty="0"/>
                        <a:t>عناصر القياس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16571"/>
                    </a:solidFill>
                  </a:tcPr>
                </a:tc>
                <a:tc>
                  <a:txBody>
                    <a:bodyPr/>
                    <a:lstStyle/>
                    <a:p>
                      <a:pPr algn="ctr" rtl="1"/>
                      <a:r>
                        <a:rPr lang="ar-SA" dirty="0"/>
                        <a:t>النسبة من التقييم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16571"/>
                    </a:solidFill>
                  </a:tcPr>
                </a:tc>
                <a:extLst>
                  <a:ext uri="{0D108BD9-81ED-4DB2-BD59-A6C34878D82A}">
                    <a16:rowId xmlns:a16="http://schemas.microsoft.com/office/drawing/2014/main" val="4032608402"/>
                  </a:ext>
                </a:extLst>
              </a:tr>
              <a:tr h="370840">
                <a:tc>
                  <a:txBody>
                    <a:bodyPr/>
                    <a:lstStyle/>
                    <a:p>
                      <a:pPr algn="ctr" rtl="1"/>
                      <a:r>
                        <a:rPr lang="ar-SA" sz="2000" dirty="0">
                          <a:latin typeface="Sakkal Majalla" panose="02000000000000000000" pitchFamily="2" charset="-78"/>
                          <a:cs typeface="Sakkal Majalla" panose="02000000000000000000" pitchFamily="2" charset="-78"/>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rtl="1"/>
                      <a:r>
                        <a:rPr lang="ar-SA" sz="2000" dirty="0">
                          <a:latin typeface="Sakkal Majalla" panose="02000000000000000000" pitchFamily="2" charset="-78"/>
                          <a:cs typeface="Sakkal Majalla" panose="02000000000000000000" pitchFamily="2" charset="-78"/>
                        </a:rPr>
                        <a:t>الانضباط والالتزام بأوقات الدوام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marL="342900" marR="0" lvl="0" indent="-342900" algn="r" defTabSz="914377"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2000" dirty="0">
                          <a:latin typeface="Sakkal Majalla" panose="02000000000000000000" pitchFamily="2" charset="-78"/>
                          <a:cs typeface="Sakkal Majalla" panose="02000000000000000000" pitchFamily="2" charset="-78"/>
                        </a:rPr>
                        <a:t>نسبة الحضور في </a:t>
                      </a:r>
                      <a:r>
                        <a:rPr lang="ar-SA" sz="2000" kern="1200" dirty="0">
                          <a:solidFill>
                            <a:schemeClr val="dk1"/>
                          </a:solidFill>
                          <a:effectLst/>
                          <a:latin typeface="Sakkal Majalla" panose="02000000000000000000" pitchFamily="2" charset="-78"/>
                          <a:ea typeface="+mn-ea"/>
                          <a:cs typeface="Sakkal Majalla" panose="02000000000000000000" pitchFamily="2" charset="-78"/>
                        </a:rPr>
                        <a:t>وقت الدوام الرسمي </a:t>
                      </a:r>
                      <a:endParaRPr lang="ar-SA" sz="2000" dirty="0">
                        <a:latin typeface="Sakkal Majalla" panose="02000000000000000000" pitchFamily="2" charset="-78"/>
                        <a:cs typeface="Sakkal Majalla" panose="02000000000000000000" pitchFamily="2" charset="-78"/>
                      </a:endParaRPr>
                    </a:p>
                    <a:p>
                      <a:pPr marL="342900" indent="-342900" rtl="1">
                        <a:buFont typeface="Arial" panose="020B0604020202020204" pitchFamily="34" charset="0"/>
                        <a:buChar char="•"/>
                      </a:pPr>
                      <a:r>
                        <a:rPr lang="ar-SA" sz="2000" kern="1200" dirty="0">
                          <a:solidFill>
                            <a:schemeClr val="dk1"/>
                          </a:solidFill>
                          <a:effectLst/>
                          <a:latin typeface="Sakkal Majalla" panose="02000000000000000000" pitchFamily="2" charset="-78"/>
                          <a:ea typeface="+mn-ea"/>
                          <a:cs typeface="Sakkal Majalla" panose="02000000000000000000" pitchFamily="2" charset="-78"/>
                        </a:rPr>
                        <a:t>الالتزام بالزي الرسمي أثناء وقت الدوام الرسمي </a:t>
                      </a:r>
                    </a:p>
                    <a:p>
                      <a:pPr marL="342900" indent="-342900" rtl="1">
                        <a:buFont typeface="Arial" panose="020B0604020202020204" pitchFamily="34" charset="0"/>
                        <a:buChar char="•"/>
                      </a:pPr>
                      <a:r>
                        <a:rPr lang="ar-SA" sz="2000" kern="1200" dirty="0">
                          <a:solidFill>
                            <a:schemeClr val="dk1"/>
                          </a:solidFill>
                          <a:effectLst/>
                          <a:latin typeface="Sakkal Majalla" panose="02000000000000000000" pitchFamily="2" charset="-78"/>
                          <a:ea typeface="+mn-ea"/>
                          <a:cs typeface="Sakkal Majalla" panose="02000000000000000000" pitchFamily="2" charset="-78"/>
                        </a:rPr>
                        <a:t>الالتزام بوضع بطاقة الموظف</a:t>
                      </a:r>
                      <a:endParaRPr lang="ar-SA" sz="2000" dirty="0">
                        <a:latin typeface="Sakkal Majalla" panose="02000000000000000000" pitchFamily="2" charset="-78"/>
                        <a:cs typeface="Sakkal Majalla" panose="02000000000000000000" pitchFamily="2" charset="-78"/>
                      </a:endParaRPr>
                    </a:p>
                    <a:p>
                      <a:pPr marL="342900" indent="-342900" rtl="1">
                        <a:buFont typeface="Arial" panose="020B0604020202020204" pitchFamily="34" charset="0"/>
                        <a:buChar char="•"/>
                      </a:pPr>
                      <a:r>
                        <a:rPr lang="ar-SA" sz="2000" dirty="0">
                          <a:latin typeface="Sakkal Majalla" panose="02000000000000000000" pitchFamily="2" charset="-78"/>
                          <a:cs typeface="Sakkal Majalla" panose="02000000000000000000" pitchFamily="2" charset="-78"/>
                        </a:rPr>
                        <a:t>عدد أيام الغياب غير المبرر</a:t>
                      </a:r>
                    </a:p>
                    <a:p>
                      <a:pPr marL="342900" indent="-342900" rtl="1">
                        <a:buFont typeface="Arial" panose="020B0604020202020204" pitchFamily="34" charset="0"/>
                        <a:buChar char="•"/>
                      </a:pPr>
                      <a:r>
                        <a:rPr lang="ar-SA" sz="2000" dirty="0">
                          <a:latin typeface="Sakkal Majalla" panose="02000000000000000000" pitchFamily="2" charset="-78"/>
                          <a:cs typeface="Sakkal Majalla" panose="02000000000000000000" pitchFamily="2" charset="-78"/>
                        </a:rPr>
                        <a:t>الالتزام بساعات العمل كاملة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extLst>
                  <a:ext uri="{0D108BD9-81ED-4DB2-BD59-A6C34878D82A}">
                    <a16:rowId xmlns:a16="http://schemas.microsoft.com/office/drawing/2014/main" val="2843272142"/>
                  </a:ext>
                </a:extLst>
              </a:tr>
              <a:tr h="370840">
                <a:tc>
                  <a:txBody>
                    <a:bodyPr/>
                    <a:lstStyle/>
                    <a:p>
                      <a:pPr algn="ctr" rtl="1"/>
                      <a:r>
                        <a:rPr lang="ar-SA" sz="2000" dirty="0">
                          <a:latin typeface="Sakkal Majalla" panose="02000000000000000000" pitchFamily="2" charset="-78"/>
                          <a:cs typeface="Sakkal Majalla" panose="02000000000000000000" pitchFamily="2" charset="-78"/>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rtl="1"/>
                      <a:r>
                        <a:rPr lang="ar-SA" sz="2000" dirty="0">
                          <a:latin typeface="Sakkal Majalla" panose="02000000000000000000" pitchFamily="2" charset="-78"/>
                          <a:cs typeface="Sakkal Majalla" panose="02000000000000000000" pitchFamily="2" charset="-78"/>
                        </a:rPr>
                        <a:t>جودة المهام وإنجازها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marL="285750" indent="-285750" rtl="1">
                        <a:buFont typeface="Arial" panose="020B0604020202020204" pitchFamily="34" charset="0"/>
                        <a:buChar char="•"/>
                      </a:pPr>
                      <a:r>
                        <a:rPr lang="ar-SA" sz="2000" dirty="0">
                          <a:latin typeface="Sakkal Majalla" panose="02000000000000000000" pitchFamily="2" charset="-78"/>
                          <a:cs typeface="Sakkal Majalla" panose="02000000000000000000" pitchFamily="2" charset="-78"/>
                        </a:rPr>
                        <a:t>دقة وجودة تنفيذ المهام الموكلة للموظف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extLst>
                  <a:ext uri="{0D108BD9-81ED-4DB2-BD59-A6C34878D82A}">
                    <a16:rowId xmlns:a16="http://schemas.microsoft.com/office/drawing/2014/main" val="123014703"/>
                  </a:ext>
                </a:extLst>
              </a:tr>
              <a:tr h="370840">
                <a:tc>
                  <a:txBody>
                    <a:bodyPr/>
                    <a:lstStyle/>
                    <a:p>
                      <a:pPr algn="ctr" rtl="1"/>
                      <a:r>
                        <a:rPr lang="ar-SA" sz="2000" dirty="0">
                          <a:latin typeface="Sakkal Majalla" panose="02000000000000000000" pitchFamily="2" charset="-78"/>
                          <a:cs typeface="Sakkal Majalla" panose="02000000000000000000" pitchFamily="2" charset="-78"/>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rtl="1"/>
                      <a:r>
                        <a:rPr lang="ar-SA" sz="2000" dirty="0">
                          <a:latin typeface="Sakkal Majalla" panose="02000000000000000000" pitchFamily="2" charset="-78"/>
                          <a:cs typeface="Sakkal Majalla" panose="02000000000000000000" pitchFamily="2" charset="-78"/>
                        </a:rPr>
                        <a:t>المبادرات التطويرية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marL="285750" indent="-285750" rtl="1">
                        <a:buFont typeface="Arial" panose="020B0604020202020204" pitchFamily="34" charset="0"/>
                        <a:buChar char="•"/>
                      </a:pPr>
                      <a:r>
                        <a:rPr lang="ar-SA" sz="2000" dirty="0">
                          <a:latin typeface="Sakkal Majalla" panose="02000000000000000000" pitchFamily="2" charset="-78"/>
                          <a:cs typeface="Sakkal Majalla" panose="02000000000000000000" pitchFamily="2" charset="-78"/>
                        </a:rPr>
                        <a:t>عدد المبادرات التي تحسن بيئة العمل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extLst>
                  <a:ext uri="{0D108BD9-81ED-4DB2-BD59-A6C34878D82A}">
                    <a16:rowId xmlns:a16="http://schemas.microsoft.com/office/drawing/2014/main" val="3023999335"/>
                  </a:ext>
                </a:extLst>
              </a:tr>
            </a:tbl>
          </a:graphicData>
        </a:graphic>
      </p:graphicFrame>
      <p:pic>
        <p:nvPicPr>
          <p:cNvPr id="8" name="صورة 7" descr="صورة تحتوي على رمز, الشمعدان, شعار, شمعة&#10;&#10;قد يكون المحتوى الذي تم إنشاؤه بواسطة الذكاء الاصطناعي غير صحيح.">
            <a:extLst>
              <a:ext uri="{FF2B5EF4-FFF2-40B4-BE49-F238E27FC236}">
                <a16:creationId xmlns:a16="http://schemas.microsoft.com/office/drawing/2014/main" id="{13C6542F-4282-242E-661E-5A8EF4816CEC}"/>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1011710" y="0"/>
            <a:ext cx="1180289" cy="1180289"/>
          </a:xfrm>
          <a:prstGeom prst="rect">
            <a:avLst/>
          </a:prstGeom>
        </p:spPr>
      </p:pic>
    </p:spTree>
    <p:extLst>
      <p:ext uri="{BB962C8B-B14F-4D97-AF65-F5344CB8AC3E}">
        <p14:creationId xmlns:p14="http://schemas.microsoft.com/office/powerpoint/2010/main" val="821881214"/>
      </p:ext>
    </p:extLst>
  </p:cSld>
  <p:clrMapOvr>
    <a:masterClrMapping/>
  </p:clrMapOvr>
  <p:transition spd="med">
    <p:pull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CCDBC-6694-1A4D-BB93-9593B0F7FD4C}"/>
            </a:ext>
          </a:extLst>
        </p:cNvPr>
        <p:cNvGrpSpPr/>
        <p:nvPr/>
      </p:nvGrpSpPr>
      <p:grpSpPr>
        <a:xfrm>
          <a:off x="0" y="0"/>
          <a:ext cx="0" cy="0"/>
          <a:chOff x="0" y="0"/>
          <a:chExt cx="0" cy="0"/>
        </a:xfrm>
      </p:grpSpPr>
      <p:sp>
        <p:nvSpPr>
          <p:cNvPr id="4" name="مستطيل 3">
            <a:extLst>
              <a:ext uri="{FF2B5EF4-FFF2-40B4-BE49-F238E27FC236}">
                <a16:creationId xmlns:a16="http://schemas.microsoft.com/office/drawing/2014/main" id="{11D4081C-D22B-435B-FBA4-DFDC3D2A37F8}"/>
              </a:ext>
            </a:extLst>
          </p:cNvPr>
          <p:cNvSpPr/>
          <p:nvPr/>
        </p:nvSpPr>
        <p:spPr>
          <a:xfrm>
            <a:off x="0" y="6423285"/>
            <a:ext cx="12192000" cy="434715"/>
          </a:xfrm>
          <a:prstGeom prst="rect">
            <a:avLst/>
          </a:prstGeom>
          <a:solidFill>
            <a:srgbClr val="887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2" name="صورة 1">
            <a:extLst>
              <a:ext uri="{FF2B5EF4-FFF2-40B4-BE49-F238E27FC236}">
                <a16:creationId xmlns:a16="http://schemas.microsoft.com/office/drawing/2014/main" id="{CB5ED240-AAC5-4D29-3896-778B94C36D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72166" y="829395"/>
            <a:ext cx="5393440" cy="658173"/>
          </a:xfrm>
          <a:prstGeom prst="rect">
            <a:avLst/>
          </a:prstGeom>
        </p:spPr>
      </p:pic>
      <p:sp>
        <p:nvSpPr>
          <p:cNvPr id="15" name="مربع نص 14">
            <a:extLst>
              <a:ext uri="{FF2B5EF4-FFF2-40B4-BE49-F238E27FC236}">
                <a16:creationId xmlns:a16="http://schemas.microsoft.com/office/drawing/2014/main" id="{A19DE422-67A8-1D82-9C6D-969B995031F7}"/>
              </a:ext>
            </a:extLst>
          </p:cNvPr>
          <p:cNvSpPr txBox="1"/>
          <p:nvPr/>
        </p:nvSpPr>
        <p:spPr>
          <a:xfrm>
            <a:off x="3150983" y="909820"/>
            <a:ext cx="6097248" cy="487506"/>
          </a:xfrm>
          <a:prstGeom prst="rect">
            <a:avLst/>
          </a:prstGeom>
          <a:noFill/>
        </p:spPr>
        <p:txBody>
          <a:bodyPr wrap="square">
            <a:spAutoFit/>
          </a:bodyPr>
          <a:lstStyle/>
          <a:p>
            <a:pPr algn="ctr">
              <a:lnSpc>
                <a:spcPct val="107000"/>
              </a:lnSpc>
              <a:spcAft>
                <a:spcPts val="800"/>
              </a:spcAft>
            </a:pPr>
            <a:r>
              <a:rPr lang="ar-SA" sz="2400" b="1" dirty="0">
                <a:solidFill>
                  <a:schemeClr val="lt1"/>
                </a:solidFill>
                <a:latin typeface="Sakkal Majalla" panose="02000000000000000000" pitchFamily="2" charset="-78"/>
                <a:cs typeface="Sakkal Majalla" panose="02000000000000000000" pitchFamily="2" charset="-78"/>
              </a:rPr>
              <a:t>الجدول الزمني للمبادرة بشهر</a:t>
            </a:r>
          </a:p>
        </p:txBody>
      </p:sp>
      <p:sp>
        <p:nvSpPr>
          <p:cNvPr id="23" name="مربع نص 22">
            <a:extLst>
              <a:ext uri="{FF2B5EF4-FFF2-40B4-BE49-F238E27FC236}">
                <a16:creationId xmlns:a16="http://schemas.microsoft.com/office/drawing/2014/main" id="{BE39B27D-3971-51F3-6A4C-1E916B40189C}"/>
              </a:ext>
            </a:extLst>
          </p:cNvPr>
          <p:cNvSpPr txBox="1"/>
          <p:nvPr/>
        </p:nvSpPr>
        <p:spPr>
          <a:xfrm>
            <a:off x="7870259" y="4558006"/>
            <a:ext cx="1256306" cy="461665"/>
          </a:xfrm>
          <a:prstGeom prst="rect">
            <a:avLst/>
          </a:prstGeom>
          <a:noFill/>
        </p:spPr>
        <p:txBody>
          <a:bodyPr wrap="square" rtlCol="1">
            <a:spAutoFit/>
          </a:bodyPr>
          <a:lstStyle/>
          <a:p>
            <a:pPr algn="ctr"/>
            <a:r>
              <a:rPr lang="ar-SA" sz="2400" b="1" dirty="0">
                <a:solidFill>
                  <a:schemeClr val="bg1"/>
                </a:solidFill>
                <a:latin typeface="Noor" panose="00000500000000000000" pitchFamily="2" charset="-78"/>
                <a:cs typeface="Noor" panose="00000500000000000000" pitchFamily="2" charset="-78"/>
              </a:rPr>
              <a:t>مرنة</a:t>
            </a:r>
          </a:p>
        </p:txBody>
      </p:sp>
      <p:sp>
        <p:nvSpPr>
          <p:cNvPr id="25" name="مربع نص 24">
            <a:extLst>
              <a:ext uri="{FF2B5EF4-FFF2-40B4-BE49-F238E27FC236}">
                <a16:creationId xmlns:a16="http://schemas.microsoft.com/office/drawing/2014/main" id="{71DAA735-CE00-B95D-CEEE-20E0A8326887}"/>
              </a:ext>
            </a:extLst>
          </p:cNvPr>
          <p:cNvSpPr txBox="1"/>
          <p:nvPr/>
        </p:nvSpPr>
        <p:spPr>
          <a:xfrm>
            <a:off x="6268886" y="4631444"/>
            <a:ext cx="1256306" cy="461665"/>
          </a:xfrm>
          <a:prstGeom prst="rect">
            <a:avLst/>
          </a:prstGeom>
          <a:noFill/>
        </p:spPr>
        <p:txBody>
          <a:bodyPr wrap="square" rtlCol="1">
            <a:spAutoFit/>
          </a:bodyPr>
          <a:lstStyle/>
          <a:p>
            <a:pPr algn="ctr"/>
            <a:r>
              <a:rPr lang="ar-SA" sz="2400" b="1" dirty="0">
                <a:solidFill>
                  <a:schemeClr val="bg1"/>
                </a:solidFill>
                <a:latin typeface="Noor" panose="00000500000000000000" pitchFamily="2" charset="-78"/>
                <a:cs typeface="Noor" panose="00000500000000000000" pitchFamily="2" charset="-78"/>
              </a:rPr>
              <a:t>محددة</a:t>
            </a:r>
          </a:p>
        </p:txBody>
      </p:sp>
      <p:sp>
        <p:nvSpPr>
          <p:cNvPr id="27" name="مربع نص 26">
            <a:extLst>
              <a:ext uri="{FF2B5EF4-FFF2-40B4-BE49-F238E27FC236}">
                <a16:creationId xmlns:a16="http://schemas.microsoft.com/office/drawing/2014/main" id="{6FEDDF80-BA8B-F6C2-BCDF-D8246C381786}"/>
              </a:ext>
            </a:extLst>
          </p:cNvPr>
          <p:cNvSpPr txBox="1"/>
          <p:nvPr/>
        </p:nvSpPr>
        <p:spPr>
          <a:xfrm>
            <a:off x="4542138" y="4619671"/>
            <a:ext cx="1256306" cy="461665"/>
          </a:xfrm>
          <a:prstGeom prst="rect">
            <a:avLst/>
          </a:prstGeom>
          <a:noFill/>
        </p:spPr>
        <p:txBody>
          <a:bodyPr wrap="square" rtlCol="1">
            <a:spAutoFit/>
          </a:bodyPr>
          <a:lstStyle/>
          <a:p>
            <a:pPr algn="ctr"/>
            <a:r>
              <a:rPr lang="ar-SA" sz="2400" b="1" dirty="0">
                <a:solidFill>
                  <a:schemeClr val="bg1"/>
                </a:solidFill>
                <a:latin typeface="Noor" panose="00000500000000000000" pitchFamily="2" charset="-78"/>
                <a:cs typeface="Noor" panose="00000500000000000000" pitchFamily="2" charset="-78"/>
              </a:rPr>
              <a:t>واضحة</a:t>
            </a:r>
          </a:p>
        </p:txBody>
      </p:sp>
      <p:sp>
        <p:nvSpPr>
          <p:cNvPr id="29" name="مربع نص 28">
            <a:extLst>
              <a:ext uri="{FF2B5EF4-FFF2-40B4-BE49-F238E27FC236}">
                <a16:creationId xmlns:a16="http://schemas.microsoft.com/office/drawing/2014/main" id="{91D3F380-09C0-C9CF-2336-D7F2979EE48D}"/>
              </a:ext>
            </a:extLst>
          </p:cNvPr>
          <p:cNvSpPr txBox="1"/>
          <p:nvPr/>
        </p:nvSpPr>
        <p:spPr>
          <a:xfrm>
            <a:off x="3074294" y="4531714"/>
            <a:ext cx="1256306" cy="646331"/>
          </a:xfrm>
          <a:prstGeom prst="rect">
            <a:avLst/>
          </a:prstGeom>
          <a:noFill/>
        </p:spPr>
        <p:txBody>
          <a:bodyPr wrap="square" rtlCol="1">
            <a:spAutoFit/>
          </a:bodyPr>
          <a:lstStyle/>
          <a:p>
            <a:pPr algn="ctr"/>
            <a:r>
              <a:rPr lang="ar-SA" b="1" dirty="0">
                <a:solidFill>
                  <a:schemeClr val="bg1"/>
                </a:solidFill>
                <a:latin typeface="Noor" panose="00000500000000000000" pitchFamily="2" charset="-78"/>
                <a:cs typeface="Noor" panose="00000500000000000000" pitchFamily="2" charset="-78"/>
              </a:rPr>
              <a:t>معروفة ومفهومة </a:t>
            </a:r>
          </a:p>
        </p:txBody>
      </p:sp>
      <p:graphicFrame>
        <p:nvGraphicFramePr>
          <p:cNvPr id="3" name="جدول 2">
            <a:extLst>
              <a:ext uri="{FF2B5EF4-FFF2-40B4-BE49-F238E27FC236}">
                <a16:creationId xmlns:a16="http://schemas.microsoft.com/office/drawing/2014/main" id="{D219934A-9FBE-A431-725A-C2C6BFAC9957}"/>
              </a:ext>
            </a:extLst>
          </p:cNvPr>
          <p:cNvGraphicFramePr>
            <a:graphicFrameLocks noGrp="1"/>
          </p:cNvGraphicFramePr>
          <p:nvPr>
            <p:extLst>
              <p:ext uri="{D42A27DB-BD31-4B8C-83A1-F6EECF244321}">
                <p14:modId xmlns:p14="http://schemas.microsoft.com/office/powerpoint/2010/main" val="606571290"/>
              </p:ext>
            </p:extLst>
          </p:nvPr>
        </p:nvGraphicFramePr>
        <p:xfrm>
          <a:off x="1102407" y="1948441"/>
          <a:ext cx="10032762" cy="3255232"/>
        </p:xfrm>
        <a:graphic>
          <a:graphicData uri="http://schemas.openxmlformats.org/drawingml/2006/table">
            <a:tbl>
              <a:tblPr rtl="1" firstRow="1" bandRow="1">
                <a:tableStyleId>{5C22544A-7EE6-4342-B048-85BDC9FD1C3A}</a:tableStyleId>
              </a:tblPr>
              <a:tblGrid>
                <a:gridCol w="275813">
                  <a:extLst>
                    <a:ext uri="{9D8B030D-6E8A-4147-A177-3AD203B41FA5}">
                      <a16:colId xmlns:a16="http://schemas.microsoft.com/office/drawing/2014/main" val="697910551"/>
                    </a:ext>
                  </a:extLst>
                </a:gridCol>
                <a:gridCol w="1946092">
                  <a:extLst>
                    <a:ext uri="{9D8B030D-6E8A-4147-A177-3AD203B41FA5}">
                      <a16:colId xmlns:a16="http://schemas.microsoft.com/office/drawing/2014/main" val="3028976779"/>
                    </a:ext>
                  </a:extLst>
                </a:gridCol>
                <a:gridCol w="1897167">
                  <a:extLst>
                    <a:ext uri="{9D8B030D-6E8A-4147-A177-3AD203B41FA5}">
                      <a16:colId xmlns:a16="http://schemas.microsoft.com/office/drawing/2014/main" val="2096074592"/>
                    </a:ext>
                  </a:extLst>
                </a:gridCol>
                <a:gridCol w="1939895">
                  <a:extLst>
                    <a:ext uri="{9D8B030D-6E8A-4147-A177-3AD203B41FA5}">
                      <a16:colId xmlns:a16="http://schemas.microsoft.com/office/drawing/2014/main" val="889988084"/>
                    </a:ext>
                  </a:extLst>
                </a:gridCol>
                <a:gridCol w="3973795">
                  <a:extLst>
                    <a:ext uri="{9D8B030D-6E8A-4147-A177-3AD203B41FA5}">
                      <a16:colId xmlns:a16="http://schemas.microsoft.com/office/drawing/2014/main" val="596890498"/>
                    </a:ext>
                  </a:extLst>
                </a:gridCol>
              </a:tblGrid>
              <a:tr h="346249">
                <a:tc>
                  <a:txBody>
                    <a:bodyPr/>
                    <a:lstStyle/>
                    <a:p>
                      <a:pPr algn="ctr" rtl="1"/>
                      <a:r>
                        <a:rPr lang="ar-SA" dirty="0"/>
                        <a:t>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16571"/>
                    </a:solidFill>
                  </a:tcPr>
                </a:tc>
                <a:tc>
                  <a:txBody>
                    <a:bodyPr/>
                    <a:lstStyle/>
                    <a:p>
                      <a:pPr algn="ctr" rtl="1"/>
                      <a:r>
                        <a:rPr lang="ar-SA" dirty="0"/>
                        <a:t>المرحلة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16571"/>
                    </a:solidFill>
                  </a:tcPr>
                </a:tc>
                <a:tc>
                  <a:txBody>
                    <a:bodyPr/>
                    <a:lstStyle/>
                    <a:p>
                      <a:pPr algn="ctr" rtl="1"/>
                      <a:r>
                        <a:rPr lang="ar-SA" dirty="0"/>
                        <a:t>الفترة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16571"/>
                    </a:solidFill>
                  </a:tcPr>
                </a:tc>
                <a:tc>
                  <a:txBody>
                    <a:bodyPr/>
                    <a:lstStyle/>
                    <a:p>
                      <a:pPr algn="ctr" rtl="1"/>
                      <a:r>
                        <a:rPr lang="ar-SA" dirty="0"/>
                        <a:t>المسؤول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16571"/>
                    </a:solidFill>
                  </a:tcPr>
                </a:tc>
                <a:tc>
                  <a:txBody>
                    <a:bodyPr/>
                    <a:lstStyle/>
                    <a:p>
                      <a:pPr algn="ctr" rtl="1"/>
                      <a:r>
                        <a:rPr lang="ar-SA" dirty="0"/>
                        <a:t>الوصف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16571"/>
                    </a:solidFill>
                  </a:tcPr>
                </a:tc>
                <a:extLst>
                  <a:ext uri="{0D108BD9-81ED-4DB2-BD59-A6C34878D82A}">
                    <a16:rowId xmlns:a16="http://schemas.microsoft.com/office/drawing/2014/main" val="4032608402"/>
                  </a:ext>
                </a:extLst>
              </a:tr>
              <a:tr h="663643">
                <a:tc>
                  <a:txBody>
                    <a:bodyPr/>
                    <a:lstStyle/>
                    <a:p>
                      <a:pPr algn="ctr" rtl="1"/>
                      <a:r>
                        <a:rPr lang="ar-SA" sz="2000" dirty="0">
                          <a:latin typeface="Sakkal Majalla" panose="02000000000000000000" pitchFamily="2" charset="-78"/>
                          <a:cs typeface="Sakkal Majalla" panose="02000000000000000000" pitchFamily="2" charset="-78"/>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فترة الرفع</a:t>
                      </a:r>
                    </a:p>
                    <a:p>
                      <a:pPr algn="ctr" rtl="1"/>
                      <a:r>
                        <a:rPr lang="ar-SA" sz="2000" dirty="0">
                          <a:latin typeface="Sakkal Majalla" panose="02000000000000000000" pitchFamily="2" charset="-78"/>
                          <a:cs typeface="Sakkal Majalla" panose="02000000000000000000" pitchFamily="2" charset="-78"/>
                        </a:rPr>
                        <a:t>(رفع الطلب من الموظف)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marL="0" marR="0" lvl="0" indent="0" algn="ctr" defTabSz="914377" rtl="1" eaLnBrk="1" fontAlgn="auto" latinLnBrk="0" hangingPunct="1">
                        <a:lnSpc>
                          <a:spcPct val="100000"/>
                        </a:lnSpc>
                        <a:spcBef>
                          <a:spcPts val="0"/>
                        </a:spcBef>
                        <a:spcAft>
                          <a:spcPts val="0"/>
                        </a:spcAft>
                        <a:buClrTx/>
                        <a:buSzTx/>
                        <a:buFont typeface="Arial" panose="020B0604020202020204" pitchFamily="34" charset="0"/>
                        <a:buNone/>
                        <a:tabLst/>
                        <a:defRPr/>
                      </a:pPr>
                      <a:r>
                        <a:rPr lang="ar-SA" sz="2000" dirty="0">
                          <a:latin typeface="Sakkal Majalla" panose="02000000000000000000" pitchFamily="2" charset="-78"/>
                          <a:cs typeface="Sakkal Majalla" panose="02000000000000000000" pitchFamily="2" charset="-78"/>
                        </a:rPr>
                        <a:t>من اليوم (15)الى نهاية الشهر الميلادي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الموظف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يقوم الموظف بإدخال بياناته ومهامه عبر الرابط المرسل له قبل إعلاقه في نهاية يوم 28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extLst>
                  <a:ext uri="{0D108BD9-81ED-4DB2-BD59-A6C34878D82A}">
                    <a16:rowId xmlns:a16="http://schemas.microsoft.com/office/drawing/2014/main" val="2843272142"/>
                  </a:ext>
                </a:extLst>
              </a:tr>
              <a:tr h="952184">
                <a:tc>
                  <a:txBody>
                    <a:bodyPr/>
                    <a:lstStyle/>
                    <a:p>
                      <a:pPr algn="ctr" rtl="1"/>
                      <a:r>
                        <a:rPr lang="ar-SA" sz="2000" dirty="0">
                          <a:latin typeface="Sakkal Majalla" panose="02000000000000000000" pitchFamily="2" charset="-78"/>
                          <a:cs typeface="Sakkal Majalla" panose="02000000000000000000" pitchFamily="2" charset="-78"/>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فترة التقييم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marL="0" indent="0" algn="ctr" rtl="1">
                        <a:buFont typeface="Arial" panose="020B0604020202020204" pitchFamily="34" charset="0"/>
                        <a:buNone/>
                      </a:pPr>
                      <a:r>
                        <a:rPr lang="ar-SA" sz="2000" dirty="0">
                          <a:latin typeface="Sakkal Majalla" panose="02000000000000000000" pitchFamily="2" charset="-78"/>
                          <a:cs typeface="Sakkal Majalla" panose="02000000000000000000" pitchFamily="2" charset="-78"/>
                        </a:rPr>
                        <a:t>من اليوم (1) الى اليوم (6)من الشهر الميلادي التالي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لجنة التقييم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تقوم اللجنة بمراجعة البيانات والمستندات وتطبيق معايير التقييم، واعتماد النتيجة النهائية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extLst>
                  <a:ext uri="{0D108BD9-81ED-4DB2-BD59-A6C34878D82A}">
                    <a16:rowId xmlns:a16="http://schemas.microsoft.com/office/drawing/2014/main" val="123014703"/>
                  </a:ext>
                </a:extLst>
              </a:tr>
              <a:tr h="1182592">
                <a:tc>
                  <a:txBody>
                    <a:bodyPr/>
                    <a:lstStyle/>
                    <a:p>
                      <a:pPr algn="ctr" rtl="1"/>
                      <a:r>
                        <a:rPr lang="ar-SA" sz="2000" dirty="0">
                          <a:latin typeface="Sakkal Majalla" panose="02000000000000000000" pitchFamily="2" charset="-78"/>
                          <a:cs typeface="Sakkal Majalla" panose="02000000000000000000" pitchFamily="2" charset="-78"/>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إعلان الموظف المثالي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marL="0" indent="0" algn="ctr" rtl="1">
                        <a:buFont typeface="Arial" panose="020B0604020202020204" pitchFamily="34" charset="0"/>
                        <a:buNone/>
                      </a:pPr>
                      <a:r>
                        <a:rPr lang="ar-SA" sz="2000" dirty="0">
                          <a:latin typeface="Sakkal Majalla" panose="02000000000000000000" pitchFamily="2" charset="-78"/>
                          <a:cs typeface="Sakkal Majalla" panose="02000000000000000000" pitchFamily="2" charset="-78"/>
                        </a:rPr>
                        <a:t>اليوم (10) من الشهر الميلادي التالي، ويستمر حتى تاريخ الإعلان التالي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الكلية التطبيقية</a:t>
                      </a:r>
                    </a:p>
                    <a:p>
                      <a:pPr algn="ctr" rtl="1"/>
                      <a:r>
                        <a:rPr lang="ar-SA" sz="2000" dirty="0">
                          <a:latin typeface="Sakkal Majalla" panose="02000000000000000000" pitchFamily="2" charset="-78"/>
                          <a:cs typeface="Sakkal Majalla" panose="02000000000000000000" pitchFamily="2" charset="-78"/>
                        </a:rPr>
                        <a:t>( وحدة العلاقات العامة)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tc>
                  <a:txBody>
                    <a:bodyPr/>
                    <a:lstStyle/>
                    <a:p>
                      <a:pPr algn="ctr" rtl="1"/>
                      <a:r>
                        <a:rPr lang="ar-SA" sz="2000" dirty="0">
                          <a:latin typeface="Sakkal Majalla" panose="02000000000000000000" pitchFamily="2" charset="-78"/>
                          <a:cs typeface="Sakkal Majalla" panose="02000000000000000000" pitchFamily="2" charset="-78"/>
                        </a:rPr>
                        <a:t>نشر اسم الموظف/ـة المثالي/ـة عبر القنوات الرسمية للكلية التطبيقية والشاشات</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D4C8"/>
                    </a:solidFill>
                  </a:tcPr>
                </a:tc>
                <a:extLst>
                  <a:ext uri="{0D108BD9-81ED-4DB2-BD59-A6C34878D82A}">
                    <a16:rowId xmlns:a16="http://schemas.microsoft.com/office/drawing/2014/main" val="3023999335"/>
                  </a:ext>
                </a:extLst>
              </a:tr>
            </a:tbl>
          </a:graphicData>
        </a:graphic>
      </p:graphicFrame>
      <p:pic>
        <p:nvPicPr>
          <p:cNvPr id="5" name="صورة 4" descr="صورة تحتوي على رمز, الشمعدان, شعار, شمعة&#10;&#10;قد يكون المحتوى الذي تم إنشاؤه بواسطة الذكاء الاصطناعي غير صحيح.">
            <a:extLst>
              <a:ext uri="{FF2B5EF4-FFF2-40B4-BE49-F238E27FC236}">
                <a16:creationId xmlns:a16="http://schemas.microsoft.com/office/drawing/2014/main" id="{C03D11AF-4290-8E82-44EB-403EC831529E}"/>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1011710" y="0"/>
            <a:ext cx="1180289" cy="1180289"/>
          </a:xfrm>
          <a:prstGeom prst="rect">
            <a:avLst/>
          </a:prstGeom>
        </p:spPr>
      </p:pic>
    </p:spTree>
    <p:extLst>
      <p:ext uri="{BB962C8B-B14F-4D97-AF65-F5344CB8AC3E}">
        <p14:creationId xmlns:p14="http://schemas.microsoft.com/office/powerpoint/2010/main" val="4023117928"/>
      </p:ext>
    </p:extLst>
  </p:cSld>
  <p:clrMapOvr>
    <a:masterClrMapping/>
  </p:clrMapOvr>
  <p:transition spd="med">
    <p:pull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صورة 22">
            <a:extLst>
              <a:ext uri="{FF2B5EF4-FFF2-40B4-BE49-F238E27FC236}">
                <a16:creationId xmlns:a16="http://schemas.microsoft.com/office/drawing/2014/main" id="{7F8E66C5-B729-458E-8CB8-68CC0F3C4E1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09696" y="2417558"/>
            <a:ext cx="6172607" cy="1548229"/>
          </a:xfrm>
          <a:prstGeom prst="rect">
            <a:avLst/>
          </a:prstGeom>
        </p:spPr>
      </p:pic>
      <p:sp>
        <p:nvSpPr>
          <p:cNvPr id="4" name="مستطيل 3">
            <a:extLst>
              <a:ext uri="{FF2B5EF4-FFF2-40B4-BE49-F238E27FC236}">
                <a16:creationId xmlns:a16="http://schemas.microsoft.com/office/drawing/2014/main" id="{6E893B1A-3EAF-40A7-BB3B-8F6F49FC70E8}"/>
              </a:ext>
            </a:extLst>
          </p:cNvPr>
          <p:cNvSpPr/>
          <p:nvPr/>
        </p:nvSpPr>
        <p:spPr>
          <a:xfrm>
            <a:off x="0" y="6423285"/>
            <a:ext cx="12192000" cy="434715"/>
          </a:xfrm>
          <a:prstGeom prst="rect">
            <a:avLst/>
          </a:prstGeom>
          <a:solidFill>
            <a:srgbClr val="887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5" name="مربع نص 14">
            <a:extLst>
              <a:ext uri="{FF2B5EF4-FFF2-40B4-BE49-F238E27FC236}">
                <a16:creationId xmlns:a16="http://schemas.microsoft.com/office/drawing/2014/main" id="{BDB7A677-B13D-425B-8745-09B16A95B59B}"/>
              </a:ext>
            </a:extLst>
          </p:cNvPr>
          <p:cNvSpPr txBox="1"/>
          <p:nvPr/>
        </p:nvSpPr>
        <p:spPr>
          <a:xfrm>
            <a:off x="-597043" y="2806951"/>
            <a:ext cx="7830607" cy="769441"/>
          </a:xfrm>
          <a:prstGeom prst="rect">
            <a:avLst/>
          </a:prstGeom>
          <a:noFill/>
        </p:spPr>
        <p:txBody>
          <a:bodyPr wrap="square">
            <a:spAutoFit/>
          </a:bodyPr>
          <a:lstStyle/>
          <a:p>
            <a:r>
              <a:rPr lang="ar-SA" sz="4400" b="1" dirty="0">
                <a:solidFill>
                  <a:schemeClr val="bg1"/>
                </a:solidFill>
                <a:latin typeface="Sakkal Majalla" panose="02000000000000000000" pitchFamily="2" charset="-78"/>
                <a:ea typeface="Times New Roman" panose="02020603050405020304" pitchFamily="18" charset="0"/>
                <a:cs typeface="Sakkal Majalla" panose="02000000000000000000" pitchFamily="2" charset="-78"/>
              </a:rPr>
              <a:t>شكراً لكم</a:t>
            </a:r>
          </a:p>
        </p:txBody>
      </p:sp>
      <p:pic>
        <p:nvPicPr>
          <p:cNvPr id="2" name="صورة 1" descr="صورة تحتوي على رمز, الشمعدان, شعار, شمعة&#10;&#10;قد يكون المحتوى الذي تم إنشاؤه بواسطة الذكاء الاصطناعي غير صحيح.">
            <a:extLst>
              <a:ext uri="{FF2B5EF4-FFF2-40B4-BE49-F238E27FC236}">
                <a16:creationId xmlns:a16="http://schemas.microsoft.com/office/drawing/2014/main" id="{8F68484E-5D42-6330-FB83-F5A444EE3849}"/>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1011710" y="0"/>
            <a:ext cx="1180289" cy="1180289"/>
          </a:xfrm>
          <a:prstGeom prst="rect">
            <a:avLst/>
          </a:prstGeom>
        </p:spPr>
      </p:pic>
    </p:spTree>
    <p:extLst>
      <p:ext uri="{BB962C8B-B14F-4D97-AF65-F5344CB8AC3E}">
        <p14:creationId xmlns:p14="http://schemas.microsoft.com/office/powerpoint/2010/main" val="2360100972"/>
      </p:ext>
    </p:extLst>
  </p:cSld>
  <p:clrMapOvr>
    <a:masterClrMapping/>
  </p:clrMapOvr>
  <p:transition spd="med">
    <p:pull dir="r"/>
  </p:transition>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2238</TotalTime>
  <Words>430</Words>
  <Application>Microsoft Office PowerPoint</Application>
  <PresentationFormat>شاشة عريضة</PresentationFormat>
  <Paragraphs>83</Paragraphs>
  <Slides>8</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8</vt:i4>
      </vt:variant>
    </vt:vector>
  </HeadingPairs>
  <TitlesOfParts>
    <vt:vector size="14" baseType="lpstr">
      <vt:lpstr>Sakkal Majalla</vt:lpstr>
      <vt:lpstr>Calibri</vt:lpstr>
      <vt:lpstr>Noor</vt:lpstr>
      <vt:lpstr>Calibri Light</vt:lpstr>
      <vt:lpstr>Arial</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h1234</dc:creator>
  <cp:lastModifiedBy>Abeer A. Alyami</cp:lastModifiedBy>
  <cp:revision>171</cp:revision>
  <cp:lastPrinted>2020-11-04T21:39:11Z</cp:lastPrinted>
  <dcterms:created xsi:type="dcterms:W3CDTF">2020-11-01T17:15:16Z</dcterms:created>
  <dcterms:modified xsi:type="dcterms:W3CDTF">2025-08-13T08:29:56Z</dcterms:modified>
</cp:coreProperties>
</file>