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autoCompressPictures="0">
  <p:sldMasterIdLst>
    <p:sldMasterId id="2147483648" r:id="rId1"/>
  </p:sldMasterIdLst>
  <p:notesMasterIdLst>
    <p:notesMasterId r:id="rId25"/>
  </p:notesMasterIdLst>
  <p:handoutMasterIdLst>
    <p:handoutMasterId r:id="rId26"/>
  </p:handoutMasterIdLst>
  <p:sldIdLst>
    <p:sldId id="265" r:id="rId2"/>
    <p:sldId id="317" r:id="rId3"/>
    <p:sldId id="318" r:id="rId4"/>
    <p:sldId id="319" r:id="rId5"/>
    <p:sldId id="320" r:id="rId6"/>
    <p:sldId id="321" r:id="rId7"/>
    <p:sldId id="322" r:id="rId8"/>
    <p:sldId id="323" r:id="rId9"/>
    <p:sldId id="324" r:id="rId10"/>
    <p:sldId id="332" r:id="rId11"/>
    <p:sldId id="333" r:id="rId12"/>
    <p:sldId id="334" r:id="rId13"/>
    <p:sldId id="325" r:id="rId14"/>
    <p:sldId id="326" r:id="rId15"/>
    <p:sldId id="329" r:id="rId16"/>
    <p:sldId id="330" r:id="rId17"/>
    <p:sldId id="331" r:id="rId18"/>
    <p:sldId id="342" r:id="rId19"/>
    <p:sldId id="345" r:id="rId20"/>
    <p:sldId id="343" r:id="rId21"/>
    <p:sldId id="344" r:id="rId22"/>
    <p:sldId id="335" r:id="rId23"/>
    <p:sldId id="259" r:id="rId24"/>
  </p:sldIdLst>
  <p:sldSz cx="12192000" cy="6858000"/>
  <p:notesSz cx="6858000" cy="9144000"/>
  <p:embeddedFontLst>
    <p:embeddedFont>
      <p:font typeface="GE SS Two Medium" panose="020A0503020102020204" pitchFamily="18" charset="-78"/>
      <p:regular r:id="rId27"/>
    </p:embeddedFont>
    <p:embeddedFont>
      <p:font typeface="TS Safaa" pitchFamily="2" charset="-78"/>
      <p:regular r:id="rId28"/>
    </p:embeddedFont>
    <p:embeddedFont>
      <p:font typeface="TS Safaa Bold" pitchFamily="2" charset="-78"/>
      <p:bold r:id="rId29"/>
    </p:embeddedFont>
    <p:embeddedFont>
      <p:font typeface="TS Safaa Medium" pitchFamily="2" charset="-78"/>
      <p:regular r:id="rId30"/>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70"/>
    <a:srgbClr val="A9894C"/>
    <a:srgbClr val="0D7378"/>
    <a:srgbClr val="E3E2E2"/>
    <a:srgbClr val="12303D"/>
    <a:srgbClr val="B99C63"/>
    <a:srgbClr val="C7B0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08" autoAdjust="0"/>
    <p:restoredTop sz="95846" autoAdjust="0"/>
  </p:normalViewPr>
  <p:slideViewPr>
    <p:cSldViewPr snapToGrid="0" snapToObjects="1">
      <p:cViewPr varScale="1">
        <p:scale>
          <a:sx n="104" d="100"/>
          <a:sy n="104" d="100"/>
        </p:scale>
        <p:origin x="240" y="272"/>
      </p:cViewPr>
      <p:guideLst/>
    </p:cSldViewPr>
  </p:slideViewPr>
  <p:notesTextViewPr>
    <p:cViewPr>
      <p:scale>
        <a:sx n="1" d="1"/>
        <a:sy n="1" d="1"/>
      </p:scale>
      <p:origin x="0" y="0"/>
    </p:cViewPr>
  </p:notesTextViewPr>
  <p:notesViewPr>
    <p:cSldViewPr snapToGrid="0" snapToObjects="1">
      <p:cViewPr varScale="1">
        <p:scale>
          <a:sx n="117" d="100"/>
          <a:sy n="117" d="100"/>
        </p:scale>
        <p:origin x="2992"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694FAF6F-6AFD-4728-BDE2-79E0DB22C4DF}"/>
              </a:ext>
            </a:extLst>
          </p:cNvPr>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a:extLst>
              <a:ext uri="{FF2B5EF4-FFF2-40B4-BE49-F238E27FC236}">
                <a16:creationId xmlns:a16="http://schemas.microsoft.com/office/drawing/2014/main" id="{CE84E9C2-347E-423E-ACB7-185D97B03A61}"/>
              </a:ext>
            </a:extLst>
          </p:cNvPr>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C2B5D5DF-E422-40EA-939A-B9EF972F65B7}" type="datetimeFigureOut">
              <a:rPr lang="ar-SA" smtClean="0"/>
              <a:t>16 ربيع الثاني، 1447</a:t>
            </a:fld>
            <a:endParaRPr lang="ar-SA"/>
          </a:p>
        </p:txBody>
      </p:sp>
      <p:sp>
        <p:nvSpPr>
          <p:cNvPr id="4" name="عنصر نائب للتذييل 3">
            <a:extLst>
              <a:ext uri="{FF2B5EF4-FFF2-40B4-BE49-F238E27FC236}">
                <a16:creationId xmlns:a16="http://schemas.microsoft.com/office/drawing/2014/main" id="{6BD14185-4093-4D72-A975-34737CD273BB}"/>
              </a:ext>
            </a:extLst>
          </p:cNvPr>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5" name="عنصر نائب لرقم الشريحة 4">
            <a:extLst>
              <a:ext uri="{FF2B5EF4-FFF2-40B4-BE49-F238E27FC236}">
                <a16:creationId xmlns:a16="http://schemas.microsoft.com/office/drawing/2014/main" id="{B54CE599-CDA9-49C9-BF61-456F492526C8}"/>
              </a:ext>
            </a:extLst>
          </p:cNvPr>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54D1D3DD-1174-4AEC-B5A6-5D25B3D6AC19}" type="slidenum">
              <a:rPr lang="ar-SA" smtClean="0"/>
              <a:t>‹#›</a:t>
            </a:fld>
            <a:endParaRPr lang="ar-SA"/>
          </a:p>
        </p:txBody>
      </p:sp>
    </p:spTree>
    <p:extLst>
      <p:ext uri="{BB962C8B-B14F-4D97-AF65-F5344CB8AC3E}">
        <p14:creationId xmlns:p14="http://schemas.microsoft.com/office/powerpoint/2010/main" val="1251718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601DB88-8B1B-7B4C-AE91-31DBC152E2FD}" type="datetimeFigureOut">
              <a:rPr lang="ar-SA" smtClean="0"/>
              <a:t>16 ربيع الثاني، 1447</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84B0E5F5-5C7F-D54E-83A4-D0BB42854247}" type="slidenum">
              <a:rPr lang="ar-SA" smtClean="0"/>
              <a:t>‹#›</a:t>
            </a:fld>
            <a:endParaRPr lang="ar-SA"/>
          </a:p>
        </p:txBody>
      </p:sp>
    </p:spTree>
    <p:extLst>
      <p:ext uri="{BB962C8B-B14F-4D97-AF65-F5344CB8AC3E}">
        <p14:creationId xmlns:p14="http://schemas.microsoft.com/office/powerpoint/2010/main" val="189233284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B0E5F5-5C7F-D54E-83A4-D0BB42854247}" type="slidenum">
              <a:rPr lang="ar-SA" smtClean="0"/>
              <a:t>1</a:t>
            </a:fld>
            <a:endParaRPr lang="ar-SA"/>
          </a:p>
        </p:txBody>
      </p:sp>
    </p:spTree>
    <p:extLst>
      <p:ext uri="{BB962C8B-B14F-4D97-AF65-F5344CB8AC3E}">
        <p14:creationId xmlns:p14="http://schemas.microsoft.com/office/powerpoint/2010/main" val="22199187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46986B5-AE53-1144-9216-CA9B2290D967}"/>
              </a:ext>
            </a:extLst>
          </p:cNvPr>
          <p:cNvSpPr>
            <a:spLocks noGrp="1"/>
          </p:cNvSpPr>
          <p:nvPr>
            <p:ph type="ctrTitle"/>
          </p:nvPr>
        </p:nvSpPr>
        <p:spPr>
          <a:xfrm>
            <a:off x="4968239" y="2197767"/>
            <a:ext cx="6799038" cy="1312195"/>
          </a:xfrm>
          <a:prstGeom prst="rect">
            <a:avLst/>
          </a:prstGeom>
        </p:spPr>
        <p:txBody>
          <a:bodyPr anchor="b">
            <a:normAutofit/>
          </a:bodyPr>
          <a:lstStyle>
            <a:lvl1pPr algn="ctr">
              <a:defRPr sz="3600"/>
            </a:lvl1pPr>
          </a:lstStyle>
          <a:p>
            <a:r>
              <a:rPr lang="ar-SA" dirty="0"/>
              <a:t>انقر لتحرير نمط عنوان الشكل الرئيسي</a:t>
            </a:r>
          </a:p>
        </p:txBody>
      </p:sp>
      <p:sp>
        <p:nvSpPr>
          <p:cNvPr id="3" name="عنوان فرعي 2">
            <a:extLst>
              <a:ext uri="{FF2B5EF4-FFF2-40B4-BE49-F238E27FC236}">
                <a16:creationId xmlns:a16="http://schemas.microsoft.com/office/drawing/2014/main" id="{9579C2B2-396D-884D-A983-3012357D4232}"/>
              </a:ext>
            </a:extLst>
          </p:cNvPr>
          <p:cNvSpPr>
            <a:spLocks noGrp="1"/>
          </p:cNvSpPr>
          <p:nvPr>
            <p:ph type="subTitle" idx="1"/>
          </p:nvPr>
        </p:nvSpPr>
        <p:spPr>
          <a:xfrm>
            <a:off x="4968240" y="3602038"/>
            <a:ext cx="6799038" cy="1655762"/>
          </a:xfrm>
          <a:prstGeom prst="rect">
            <a:avLst/>
          </a:prstGeom>
        </p:spPr>
        <p:txBody>
          <a:bodyPr>
            <a:normAutofit/>
          </a:bodyPr>
          <a:lstStyle>
            <a:lvl1pPr marL="0" indent="0" algn="ctr">
              <a:buNone/>
              <a:defRPr sz="2800">
                <a:solidFill>
                  <a:schemeClr val="bg1"/>
                </a:solidFill>
                <a:latin typeface="TS Safaa Medium" panose="00000600000000000000" pitchFamily="50" charset="-78"/>
                <a:cs typeface="TS Safaa Medium" panose="00000600000000000000" pitchFamily="50"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dirty="0"/>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7E1CFEFC-6038-2148-9AE3-1EB841ACF614}"/>
              </a:ext>
            </a:extLst>
          </p:cNvPr>
          <p:cNvSpPr>
            <a:spLocks noGrp="1"/>
          </p:cNvSpPr>
          <p:nvPr>
            <p:ph type="dt" sz="half" idx="10"/>
          </p:nvPr>
        </p:nvSpPr>
        <p:spPr/>
        <p:txBody>
          <a:bodyPr/>
          <a:lstStyle/>
          <a:p>
            <a:fld id="{82FF4D5B-FCC2-5E42-A479-CC819A463161}" type="datetimeFigureOut">
              <a:rPr lang="ar-SA" smtClean="0"/>
              <a:t>16 ربيع الثاني، 1447</a:t>
            </a:fld>
            <a:endParaRPr lang="ar-SA"/>
          </a:p>
        </p:txBody>
      </p:sp>
      <p:sp>
        <p:nvSpPr>
          <p:cNvPr id="5" name="عنصر نائب للتذييل 4">
            <a:extLst>
              <a:ext uri="{FF2B5EF4-FFF2-40B4-BE49-F238E27FC236}">
                <a16:creationId xmlns:a16="http://schemas.microsoft.com/office/drawing/2014/main" id="{943F6C17-2CCA-E24A-AC4A-C35F102F4B5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FCBC5927-7E53-F046-92B4-D15BA08D2732}"/>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7" name="صورة 6">
            <a:extLst>
              <a:ext uri="{FF2B5EF4-FFF2-40B4-BE49-F238E27FC236}">
                <a16:creationId xmlns:a16="http://schemas.microsoft.com/office/drawing/2014/main" id="{7A38FA47-4615-C745-BCB2-3493C3E961D2}"/>
              </a:ext>
            </a:extLst>
          </p:cNvPr>
          <p:cNvPicPr>
            <a:picLocks noChangeAspect="1"/>
          </p:cNvPicPr>
          <p:nvPr userDrawn="1"/>
        </p:nvPicPr>
        <p:blipFill>
          <a:blip r:embed="rId3"/>
          <a:srcRect/>
          <a:stretch/>
        </p:blipFill>
        <p:spPr>
          <a:xfrm>
            <a:off x="10764177" y="380274"/>
            <a:ext cx="1093692" cy="936635"/>
          </a:xfrm>
          <a:prstGeom prst="rect">
            <a:avLst/>
          </a:prstGeom>
        </p:spPr>
      </p:pic>
    </p:spTree>
    <p:extLst>
      <p:ext uri="{BB962C8B-B14F-4D97-AF65-F5344CB8AC3E}">
        <p14:creationId xmlns:p14="http://schemas.microsoft.com/office/powerpoint/2010/main" val="714562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فارغ">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8CE34759-526C-3B4F-A0A2-0B2F6F5AA419}"/>
              </a:ext>
            </a:extLst>
          </p:cNvPr>
          <p:cNvSpPr>
            <a:spLocks noGrp="1"/>
          </p:cNvSpPr>
          <p:nvPr>
            <p:ph type="dt" sz="half" idx="10"/>
          </p:nvPr>
        </p:nvSpPr>
        <p:spPr/>
        <p:txBody>
          <a:bodyPr/>
          <a:lstStyle/>
          <a:p>
            <a:fld id="{82FF4D5B-FCC2-5E42-A479-CC819A463161}" type="datetimeFigureOut">
              <a:rPr lang="ar-SA" smtClean="0"/>
              <a:t>16 ربيع الثاني، 1447</a:t>
            </a:fld>
            <a:endParaRPr lang="ar-SA"/>
          </a:p>
        </p:txBody>
      </p:sp>
      <p:sp>
        <p:nvSpPr>
          <p:cNvPr id="3" name="عنصر نائب للتذييل 2">
            <a:extLst>
              <a:ext uri="{FF2B5EF4-FFF2-40B4-BE49-F238E27FC236}">
                <a16:creationId xmlns:a16="http://schemas.microsoft.com/office/drawing/2014/main" id="{8952C61A-CBD1-684D-BA0B-190B32DAF4C3}"/>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04FA5C87-3966-4448-A5D7-51EA545BEDB9}"/>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5" name="صورة 4">
            <a:extLst>
              <a:ext uri="{FF2B5EF4-FFF2-40B4-BE49-F238E27FC236}">
                <a16:creationId xmlns:a16="http://schemas.microsoft.com/office/drawing/2014/main" id="{297DCBCC-BFB5-774F-9FEA-BA0869B4F581}"/>
              </a:ext>
            </a:extLst>
          </p:cNvPr>
          <p:cNvPicPr>
            <a:picLocks noChangeAspect="1"/>
          </p:cNvPicPr>
          <p:nvPr userDrawn="1"/>
        </p:nvPicPr>
        <p:blipFill>
          <a:blip r:embed="rId3"/>
          <a:srcRect/>
          <a:stretch/>
        </p:blipFill>
        <p:spPr>
          <a:xfrm>
            <a:off x="702013" y="0"/>
            <a:ext cx="1802990" cy="1863089"/>
          </a:xfrm>
          <a:prstGeom prst="rect">
            <a:avLst/>
          </a:prstGeom>
        </p:spPr>
      </p:pic>
    </p:spTree>
    <p:extLst>
      <p:ext uri="{BB962C8B-B14F-4D97-AF65-F5344CB8AC3E}">
        <p14:creationId xmlns:p14="http://schemas.microsoft.com/office/powerpoint/2010/main" val="114903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81E4D1F-43BA-E94B-8D86-C40DF0354FA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902F8537-7415-7449-A472-FDB08748C29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4AFB53A6-7B9A-5647-9B86-60B8D0E6B1D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BAA055B-128B-514A-BE20-35B067F6427F}"/>
              </a:ext>
            </a:extLst>
          </p:cNvPr>
          <p:cNvSpPr>
            <a:spLocks noGrp="1"/>
          </p:cNvSpPr>
          <p:nvPr>
            <p:ph type="dt" sz="half" idx="10"/>
          </p:nvPr>
        </p:nvSpPr>
        <p:spPr/>
        <p:txBody>
          <a:bodyPr/>
          <a:lstStyle/>
          <a:p>
            <a:fld id="{82FF4D5B-FCC2-5E42-A479-CC819A463161}" type="datetimeFigureOut">
              <a:rPr lang="ar-SA" smtClean="0"/>
              <a:t>16 ربيع الثاني، 1447</a:t>
            </a:fld>
            <a:endParaRPr lang="ar-SA"/>
          </a:p>
        </p:txBody>
      </p:sp>
      <p:sp>
        <p:nvSpPr>
          <p:cNvPr id="6" name="عنصر نائب للتذييل 5">
            <a:extLst>
              <a:ext uri="{FF2B5EF4-FFF2-40B4-BE49-F238E27FC236}">
                <a16:creationId xmlns:a16="http://schemas.microsoft.com/office/drawing/2014/main" id="{F466D763-BD22-DC41-989F-229F78B95442}"/>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6DD9CC9A-1D06-E64A-B4AA-9C5114E98C11}"/>
              </a:ext>
            </a:extLst>
          </p:cNvPr>
          <p:cNvSpPr>
            <a:spLocks noGrp="1"/>
          </p:cNvSpPr>
          <p:nvPr>
            <p:ph type="sldNum" sz="quarter" idx="12"/>
          </p:nvPr>
        </p:nvSpPr>
        <p:spPr/>
        <p:txBody>
          <a:bodyPr/>
          <a:lstStyle/>
          <a:p>
            <a:fld id="{B8037B11-A59B-F344-BF74-C4897707804B}" type="slidenum">
              <a:rPr lang="ar-SA" smtClean="0"/>
              <a:t>‹#›</a:t>
            </a:fld>
            <a:endParaRPr lang="ar-SA"/>
          </a:p>
        </p:txBody>
      </p:sp>
    </p:spTree>
    <p:extLst>
      <p:ext uri="{BB962C8B-B14F-4D97-AF65-F5344CB8AC3E}">
        <p14:creationId xmlns:p14="http://schemas.microsoft.com/office/powerpoint/2010/main" val="1059129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F8E528E-E095-7945-9E4E-E2E4C33BB8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C726BEC1-DB56-9B4B-8591-79C25826FE5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94DE50B3-95AF-6C40-AD19-A2448094756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6C2DAC75-3F7B-FD44-BCC3-59B585007D5E}"/>
              </a:ext>
            </a:extLst>
          </p:cNvPr>
          <p:cNvSpPr>
            <a:spLocks noGrp="1"/>
          </p:cNvSpPr>
          <p:nvPr>
            <p:ph type="dt" sz="half" idx="10"/>
          </p:nvPr>
        </p:nvSpPr>
        <p:spPr/>
        <p:txBody>
          <a:bodyPr/>
          <a:lstStyle/>
          <a:p>
            <a:fld id="{82FF4D5B-FCC2-5E42-A479-CC819A463161}" type="datetimeFigureOut">
              <a:rPr lang="ar-SA" smtClean="0"/>
              <a:t>16 ربيع الثاني، 1447</a:t>
            </a:fld>
            <a:endParaRPr lang="ar-SA"/>
          </a:p>
        </p:txBody>
      </p:sp>
      <p:sp>
        <p:nvSpPr>
          <p:cNvPr id="6" name="عنصر نائب للتذييل 5">
            <a:extLst>
              <a:ext uri="{FF2B5EF4-FFF2-40B4-BE49-F238E27FC236}">
                <a16:creationId xmlns:a16="http://schemas.microsoft.com/office/drawing/2014/main" id="{8694009E-487C-964C-8F28-6141CDC900B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C774E5F9-1F94-A14A-B039-1348A4B39DD7}"/>
              </a:ext>
            </a:extLst>
          </p:cNvPr>
          <p:cNvSpPr>
            <a:spLocks noGrp="1"/>
          </p:cNvSpPr>
          <p:nvPr>
            <p:ph type="sldNum" sz="quarter" idx="12"/>
          </p:nvPr>
        </p:nvSpPr>
        <p:spPr/>
        <p:txBody>
          <a:bodyPr/>
          <a:lstStyle/>
          <a:p>
            <a:fld id="{B8037B11-A59B-F344-BF74-C4897707804B}" type="slidenum">
              <a:rPr lang="ar-SA" smtClean="0"/>
              <a:t>‹#›</a:t>
            </a:fld>
            <a:endParaRPr lang="ar-SA"/>
          </a:p>
        </p:txBody>
      </p:sp>
    </p:spTree>
    <p:extLst>
      <p:ext uri="{BB962C8B-B14F-4D97-AF65-F5344CB8AC3E}">
        <p14:creationId xmlns:p14="http://schemas.microsoft.com/office/powerpoint/2010/main" val="2924682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809E330-7DA0-6E40-9DA1-5588F4B03D10}"/>
              </a:ext>
            </a:extLst>
          </p:cNvPr>
          <p:cNvSpPr>
            <a:spLocks noGrp="1"/>
          </p:cNvSpPr>
          <p:nvPr>
            <p:ph type="title"/>
          </p:nvPr>
        </p:nvSpPr>
        <p:spPr>
          <a:xfrm>
            <a:off x="838201" y="365125"/>
            <a:ext cx="9605210" cy="1325563"/>
          </a:xfrm>
          <a:prstGeom prst="rect">
            <a:avLst/>
          </a:prstGeom>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FA8ACBEC-84C6-9D44-A1EF-9ABCA3CA52F1}"/>
              </a:ext>
            </a:extLst>
          </p:cNvPr>
          <p:cNvSpPr>
            <a:spLocks noGrp="1"/>
          </p:cNvSpPr>
          <p:nvPr>
            <p:ph type="body" orient="vert" idx="1"/>
          </p:nvPr>
        </p:nvSpPr>
        <p:spPr>
          <a:xfrm>
            <a:off x="838200" y="1825625"/>
            <a:ext cx="10515600" cy="4351338"/>
          </a:xfrm>
          <a:prstGeom prst="rect">
            <a:avLst/>
          </a:prstGeo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ACC77A9D-E0F6-C040-BCA5-19FF40223A12}"/>
              </a:ext>
            </a:extLst>
          </p:cNvPr>
          <p:cNvSpPr>
            <a:spLocks noGrp="1"/>
          </p:cNvSpPr>
          <p:nvPr>
            <p:ph type="dt" sz="half" idx="10"/>
          </p:nvPr>
        </p:nvSpPr>
        <p:spPr/>
        <p:txBody>
          <a:bodyPr/>
          <a:lstStyle/>
          <a:p>
            <a:fld id="{82FF4D5B-FCC2-5E42-A479-CC819A463161}" type="datetimeFigureOut">
              <a:rPr lang="ar-SA" smtClean="0"/>
              <a:t>16 ربيع الثاني، 1447</a:t>
            </a:fld>
            <a:endParaRPr lang="ar-SA"/>
          </a:p>
        </p:txBody>
      </p:sp>
      <p:sp>
        <p:nvSpPr>
          <p:cNvPr id="5" name="عنصر نائب للتذييل 4">
            <a:extLst>
              <a:ext uri="{FF2B5EF4-FFF2-40B4-BE49-F238E27FC236}">
                <a16:creationId xmlns:a16="http://schemas.microsoft.com/office/drawing/2014/main" id="{094C0C9D-A174-024B-A60C-96DB6A1D158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FA1FDDC-D125-B946-8CCB-8F03E9188BEE}"/>
              </a:ext>
            </a:extLst>
          </p:cNvPr>
          <p:cNvSpPr>
            <a:spLocks noGrp="1"/>
          </p:cNvSpPr>
          <p:nvPr>
            <p:ph type="sldNum" sz="quarter" idx="12"/>
          </p:nvPr>
        </p:nvSpPr>
        <p:spPr/>
        <p:txBody>
          <a:bodyPr/>
          <a:lstStyle/>
          <a:p>
            <a:fld id="{B8037B11-A59B-F344-BF74-C4897707804B}" type="slidenum">
              <a:rPr lang="ar-SA" smtClean="0"/>
              <a:t>‹#›</a:t>
            </a:fld>
            <a:endParaRPr lang="ar-SA"/>
          </a:p>
        </p:txBody>
      </p:sp>
    </p:spTree>
    <p:extLst>
      <p:ext uri="{BB962C8B-B14F-4D97-AF65-F5344CB8AC3E}">
        <p14:creationId xmlns:p14="http://schemas.microsoft.com/office/powerpoint/2010/main" val="2454583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D20F9102-7BF6-664E-B2EB-EBFEC723771A}"/>
              </a:ext>
            </a:extLst>
          </p:cNvPr>
          <p:cNvSpPr>
            <a:spLocks noGrp="1"/>
          </p:cNvSpPr>
          <p:nvPr>
            <p:ph type="title" orient="vert"/>
          </p:nvPr>
        </p:nvSpPr>
        <p:spPr>
          <a:xfrm>
            <a:off x="8724900" y="365125"/>
            <a:ext cx="2628900" cy="5811838"/>
          </a:xfrm>
          <a:prstGeom prst="rect">
            <a:avLst/>
          </a:prstGeo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9CDA1F35-179D-1A4C-AD2B-BA2FC5545AC6}"/>
              </a:ext>
            </a:extLst>
          </p:cNvPr>
          <p:cNvSpPr>
            <a:spLocks noGrp="1"/>
          </p:cNvSpPr>
          <p:nvPr>
            <p:ph type="body" orient="vert" idx="1"/>
          </p:nvPr>
        </p:nvSpPr>
        <p:spPr>
          <a:xfrm>
            <a:off x="838200" y="365125"/>
            <a:ext cx="7734300" cy="5811838"/>
          </a:xfrm>
          <a:prstGeom prst="rect">
            <a:avLst/>
          </a:prstGeo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FE34EC09-D01B-2243-81CB-1A5AA72E2740}"/>
              </a:ext>
            </a:extLst>
          </p:cNvPr>
          <p:cNvSpPr>
            <a:spLocks noGrp="1"/>
          </p:cNvSpPr>
          <p:nvPr>
            <p:ph type="dt" sz="half" idx="10"/>
          </p:nvPr>
        </p:nvSpPr>
        <p:spPr/>
        <p:txBody>
          <a:bodyPr/>
          <a:lstStyle/>
          <a:p>
            <a:fld id="{82FF4D5B-FCC2-5E42-A479-CC819A463161}" type="datetimeFigureOut">
              <a:rPr lang="ar-SA" smtClean="0"/>
              <a:t>16 ربيع الثاني، 1447</a:t>
            </a:fld>
            <a:endParaRPr lang="ar-SA"/>
          </a:p>
        </p:txBody>
      </p:sp>
      <p:sp>
        <p:nvSpPr>
          <p:cNvPr id="5" name="عنصر نائب للتذييل 4">
            <a:extLst>
              <a:ext uri="{FF2B5EF4-FFF2-40B4-BE49-F238E27FC236}">
                <a16:creationId xmlns:a16="http://schemas.microsoft.com/office/drawing/2014/main" id="{7ABF2742-3AEE-844C-808B-EFFDC0524194}"/>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EF6FFFC-B142-C149-BB5F-59D6710BB8CB}"/>
              </a:ext>
            </a:extLst>
          </p:cNvPr>
          <p:cNvSpPr>
            <a:spLocks noGrp="1"/>
          </p:cNvSpPr>
          <p:nvPr>
            <p:ph type="sldNum" sz="quarter" idx="12"/>
          </p:nvPr>
        </p:nvSpPr>
        <p:spPr/>
        <p:txBody>
          <a:bodyPr/>
          <a:lstStyle/>
          <a:p>
            <a:fld id="{B8037B11-A59B-F344-BF74-C4897707804B}" type="slidenum">
              <a:rPr lang="ar-SA" smtClean="0"/>
              <a:t>‹#›</a:t>
            </a:fld>
            <a:endParaRPr lang="ar-SA"/>
          </a:p>
        </p:txBody>
      </p:sp>
    </p:spTree>
    <p:extLst>
      <p:ext uri="{BB962C8B-B14F-4D97-AF65-F5344CB8AC3E}">
        <p14:creationId xmlns:p14="http://schemas.microsoft.com/office/powerpoint/2010/main" val="817715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عنوان ومحتو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BCDF5406-7857-8342-83D5-AC85FC5DB86C}"/>
              </a:ext>
            </a:extLst>
          </p:cNvPr>
          <p:cNvSpPr>
            <a:spLocks noGrp="1"/>
          </p:cNvSpPr>
          <p:nvPr>
            <p:ph idx="1"/>
          </p:nvPr>
        </p:nvSpPr>
        <p:spPr>
          <a:xfrm>
            <a:off x="838200" y="1716506"/>
            <a:ext cx="10515600" cy="4460457"/>
          </a:xfrm>
          <a:prstGeom prst="rect">
            <a:avLst/>
          </a:prstGeom>
        </p:spPr>
        <p:txBody>
          <a:body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
        <p:nvSpPr>
          <p:cNvPr id="4" name="عنصر نائب للتاريخ 3">
            <a:extLst>
              <a:ext uri="{FF2B5EF4-FFF2-40B4-BE49-F238E27FC236}">
                <a16:creationId xmlns:a16="http://schemas.microsoft.com/office/drawing/2014/main" id="{C7B1625B-0E45-2C43-A3B7-96A88AC1710A}"/>
              </a:ext>
            </a:extLst>
          </p:cNvPr>
          <p:cNvSpPr>
            <a:spLocks noGrp="1"/>
          </p:cNvSpPr>
          <p:nvPr>
            <p:ph type="dt" sz="half" idx="10"/>
          </p:nvPr>
        </p:nvSpPr>
        <p:spPr/>
        <p:txBody>
          <a:bodyPr/>
          <a:lstStyle/>
          <a:p>
            <a:fld id="{82FF4D5B-FCC2-5E42-A479-CC819A463161}" type="datetimeFigureOut">
              <a:rPr lang="ar-SA" smtClean="0"/>
              <a:t>16 ربيع الثاني، 1447</a:t>
            </a:fld>
            <a:endParaRPr lang="ar-SA"/>
          </a:p>
        </p:txBody>
      </p:sp>
      <p:sp>
        <p:nvSpPr>
          <p:cNvPr id="5" name="عنصر نائب للتذييل 4">
            <a:extLst>
              <a:ext uri="{FF2B5EF4-FFF2-40B4-BE49-F238E27FC236}">
                <a16:creationId xmlns:a16="http://schemas.microsoft.com/office/drawing/2014/main" id="{078F5DB7-16D4-2B41-82F5-64D42B28945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0A47D68B-2E05-B941-8B52-A5F4CF8F4F2B}"/>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10" name="صورة 9">
            <a:extLst>
              <a:ext uri="{FF2B5EF4-FFF2-40B4-BE49-F238E27FC236}">
                <a16:creationId xmlns:a16="http://schemas.microsoft.com/office/drawing/2014/main" id="{5D1AAC48-582C-F245-9351-57868E84DA3A}"/>
              </a:ext>
            </a:extLst>
          </p:cNvPr>
          <p:cNvPicPr>
            <a:picLocks noChangeAspect="1"/>
          </p:cNvPicPr>
          <p:nvPr userDrawn="1"/>
        </p:nvPicPr>
        <p:blipFill>
          <a:blip r:embed="rId3"/>
          <a:srcRect/>
          <a:stretch/>
        </p:blipFill>
        <p:spPr>
          <a:xfrm>
            <a:off x="10764177" y="380274"/>
            <a:ext cx="1093692" cy="936634"/>
          </a:xfrm>
          <a:prstGeom prst="rect">
            <a:avLst/>
          </a:prstGeom>
        </p:spPr>
      </p:pic>
      <p:sp>
        <p:nvSpPr>
          <p:cNvPr id="9" name="عنوان 1">
            <a:extLst>
              <a:ext uri="{FF2B5EF4-FFF2-40B4-BE49-F238E27FC236}">
                <a16:creationId xmlns:a16="http://schemas.microsoft.com/office/drawing/2014/main" id="{A455F353-0925-42A8-9D2D-C80C50D4E829}"/>
              </a:ext>
            </a:extLst>
          </p:cNvPr>
          <p:cNvSpPr>
            <a:spLocks noGrp="1"/>
          </p:cNvSpPr>
          <p:nvPr>
            <p:ph type="title"/>
          </p:nvPr>
        </p:nvSpPr>
        <p:spPr>
          <a:xfrm>
            <a:off x="838200" y="652915"/>
            <a:ext cx="9573125" cy="663993"/>
          </a:xfrm>
          <a:prstGeom prst="rect">
            <a:avLst/>
          </a:prstGeom>
        </p:spPr>
        <p:txBody>
          <a:bodyPr>
            <a:normAutofit/>
          </a:bodyPr>
          <a:lstStyle>
            <a:lvl1pPr>
              <a:defRPr sz="2800"/>
            </a:lvl1pPr>
          </a:lstStyle>
          <a:p>
            <a:r>
              <a:rPr lang="ar-SA" dirty="0"/>
              <a:t>انقر لتحرير نمط عنوان الشكل الرئيسي</a:t>
            </a:r>
          </a:p>
        </p:txBody>
      </p:sp>
      <p:cxnSp>
        <p:nvCxnSpPr>
          <p:cNvPr id="11" name="رابط مستقيم 10">
            <a:extLst>
              <a:ext uri="{FF2B5EF4-FFF2-40B4-BE49-F238E27FC236}">
                <a16:creationId xmlns:a16="http://schemas.microsoft.com/office/drawing/2014/main" id="{6BFE7852-D504-44A6-AA6F-DDFC2E0F23F3}"/>
              </a:ext>
            </a:extLst>
          </p:cNvPr>
          <p:cNvCxnSpPr/>
          <p:nvPr userDrawn="1"/>
        </p:nvCxnSpPr>
        <p:spPr>
          <a:xfrm flipH="1">
            <a:off x="5025189" y="1438978"/>
            <a:ext cx="5302310" cy="0"/>
          </a:xfrm>
          <a:prstGeom prst="line">
            <a:avLst/>
          </a:prstGeom>
          <a:ln w="38100">
            <a:solidFill>
              <a:srgbClr val="A989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174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عنوان ومحتو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2291FCE-F403-514F-9AD5-0B738DCBCDFA}"/>
              </a:ext>
            </a:extLst>
          </p:cNvPr>
          <p:cNvSpPr>
            <a:spLocks noGrp="1"/>
          </p:cNvSpPr>
          <p:nvPr>
            <p:ph type="title"/>
          </p:nvPr>
        </p:nvSpPr>
        <p:spPr>
          <a:xfrm>
            <a:off x="838200" y="652915"/>
            <a:ext cx="9573125" cy="663993"/>
          </a:xfrm>
          <a:prstGeom prst="rect">
            <a:avLst/>
          </a:prstGeom>
        </p:spPr>
        <p:txBody>
          <a:bodyPr>
            <a:normAutofit/>
          </a:bodyPr>
          <a:lstStyle>
            <a:lvl1pPr>
              <a:defRPr sz="2800"/>
            </a:lvl1pPr>
          </a:lstStyle>
          <a:p>
            <a:r>
              <a:rPr lang="ar-SA" dirty="0"/>
              <a:t>انقر لتحرير نمط عنوان الشكل الرئيسي</a:t>
            </a:r>
          </a:p>
        </p:txBody>
      </p:sp>
      <p:sp>
        <p:nvSpPr>
          <p:cNvPr id="3" name="عنصر نائب للمحتوى 2">
            <a:extLst>
              <a:ext uri="{FF2B5EF4-FFF2-40B4-BE49-F238E27FC236}">
                <a16:creationId xmlns:a16="http://schemas.microsoft.com/office/drawing/2014/main" id="{BCDF5406-7857-8342-83D5-AC85FC5DB86C}"/>
              </a:ext>
            </a:extLst>
          </p:cNvPr>
          <p:cNvSpPr>
            <a:spLocks noGrp="1"/>
          </p:cNvSpPr>
          <p:nvPr>
            <p:ph idx="1"/>
          </p:nvPr>
        </p:nvSpPr>
        <p:spPr>
          <a:xfrm>
            <a:off x="629653" y="2523206"/>
            <a:ext cx="10515600" cy="3257299"/>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
        <p:nvSpPr>
          <p:cNvPr id="4" name="عنصر نائب للتاريخ 3">
            <a:extLst>
              <a:ext uri="{FF2B5EF4-FFF2-40B4-BE49-F238E27FC236}">
                <a16:creationId xmlns:a16="http://schemas.microsoft.com/office/drawing/2014/main" id="{C7B1625B-0E45-2C43-A3B7-96A88AC1710A}"/>
              </a:ext>
            </a:extLst>
          </p:cNvPr>
          <p:cNvSpPr>
            <a:spLocks noGrp="1"/>
          </p:cNvSpPr>
          <p:nvPr>
            <p:ph type="dt" sz="half" idx="10"/>
          </p:nvPr>
        </p:nvSpPr>
        <p:spPr/>
        <p:txBody>
          <a:bodyPr/>
          <a:lstStyle/>
          <a:p>
            <a:fld id="{82FF4D5B-FCC2-5E42-A479-CC819A463161}" type="datetimeFigureOut">
              <a:rPr lang="ar-SA" smtClean="0"/>
              <a:t>16 ربيع الثاني، 1447</a:t>
            </a:fld>
            <a:endParaRPr lang="ar-SA"/>
          </a:p>
        </p:txBody>
      </p:sp>
      <p:sp>
        <p:nvSpPr>
          <p:cNvPr id="5" name="عنصر نائب للتذييل 4">
            <a:extLst>
              <a:ext uri="{FF2B5EF4-FFF2-40B4-BE49-F238E27FC236}">
                <a16:creationId xmlns:a16="http://schemas.microsoft.com/office/drawing/2014/main" id="{078F5DB7-16D4-2B41-82F5-64D42B28945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0A47D68B-2E05-B941-8B52-A5F4CF8F4F2B}"/>
              </a:ext>
            </a:extLst>
          </p:cNvPr>
          <p:cNvSpPr>
            <a:spLocks noGrp="1"/>
          </p:cNvSpPr>
          <p:nvPr>
            <p:ph type="sldNum" sz="quarter" idx="12"/>
          </p:nvPr>
        </p:nvSpPr>
        <p:spPr/>
        <p:txBody>
          <a:bodyPr/>
          <a:lstStyle/>
          <a:p>
            <a:fld id="{B8037B11-A59B-F344-BF74-C4897707804B}" type="slidenum">
              <a:rPr lang="ar-SA" smtClean="0"/>
              <a:t>‹#›</a:t>
            </a:fld>
            <a:endParaRPr lang="ar-SA"/>
          </a:p>
        </p:txBody>
      </p:sp>
      <p:cxnSp>
        <p:nvCxnSpPr>
          <p:cNvPr id="8" name="رابط مستقيم 7">
            <a:extLst>
              <a:ext uri="{FF2B5EF4-FFF2-40B4-BE49-F238E27FC236}">
                <a16:creationId xmlns:a16="http://schemas.microsoft.com/office/drawing/2014/main" id="{7065C957-CE0E-4E29-AA63-6F90C910F8D9}"/>
              </a:ext>
            </a:extLst>
          </p:cNvPr>
          <p:cNvCxnSpPr/>
          <p:nvPr userDrawn="1"/>
        </p:nvCxnSpPr>
        <p:spPr>
          <a:xfrm flipH="1">
            <a:off x="5025189" y="1438978"/>
            <a:ext cx="5302310" cy="0"/>
          </a:xfrm>
          <a:prstGeom prst="line">
            <a:avLst/>
          </a:prstGeom>
          <a:ln w="38100">
            <a:solidFill>
              <a:srgbClr val="A9894C"/>
            </a:solidFill>
          </a:ln>
        </p:spPr>
        <p:style>
          <a:lnRef idx="1">
            <a:schemeClr val="accent1"/>
          </a:lnRef>
          <a:fillRef idx="0">
            <a:schemeClr val="accent1"/>
          </a:fillRef>
          <a:effectRef idx="0">
            <a:schemeClr val="accent1"/>
          </a:effectRef>
          <a:fontRef idx="minor">
            <a:schemeClr val="tx1"/>
          </a:fontRef>
        </p:style>
      </p:cxnSp>
      <p:pic>
        <p:nvPicPr>
          <p:cNvPr id="10" name="صورة 9">
            <a:extLst>
              <a:ext uri="{FF2B5EF4-FFF2-40B4-BE49-F238E27FC236}">
                <a16:creationId xmlns:a16="http://schemas.microsoft.com/office/drawing/2014/main" id="{5D1AAC48-582C-F245-9351-57868E84DA3A}"/>
              </a:ext>
            </a:extLst>
          </p:cNvPr>
          <p:cNvPicPr>
            <a:picLocks noChangeAspect="1"/>
          </p:cNvPicPr>
          <p:nvPr userDrawn="1"/>
        </p:nvPicPr>
        <p:blipFill>
          <a:blip r:embed="rId3"/>
          <a:srcRect/>
          <a:stretch/>
        </p:blipFill>
        <p:spPr>
          <a:xfrm>
            <a:off x="10764177" y="380274"/>
            <a:ext cx="1093692" cy="936634"/>
          </a:xfrm>
          <a:prstGeom prst="rect">
            <a:avLst/>
          </a:prstGeom>
        </p:spPr>
      </p:pic>
      <p:sp>
        <p:nvSpPr>
          <p:cNvPr id="14" name="عنصر نائب للنص 13">
            <a:extLst>
              <a:ext uri="{FF2B5EF4-FFF2-40B4-BE49-F238E27FC236}">
                <a16:creationId xmlns:a16="http://schemas.microsoft.com/office/drawing/2014/main" id="{52E75D1F-3266-409C-B67D-F1076E0CDFFA}"/>
              </a:ext>
            </a:extLst>
          </p:cNvPr>
          <p:cNvSpPr>
            <a:spLocks noGrp="1"/>
          </p:cNvSpPr>
          <p:nvPr>
            <p:ph type="body" sz="quarter" idx="13"/>
          </p:nvPr>
        </p:nvSpPr>
        <p:spPr>
          <a:xfrm>
            <a:off x="629653" y="1770681"/>
            <a:ext cx="10516185" cy="655437"/>
          </a:xfrm>
          <a:prstGeom prst="rect">
            <a:avLst/>
          </a:prstGeom>
        </p:spPr>
        <p:txBody>
          <a:bodyPr/>
          <a:lstStyle>
            <a:lvl1pPr marL="0" indent="0">
              <a:buNone/>
              <a:defRPr>
                <a:latin typeface="TS Safaa Bold" panose="00000800000000000000" pitchFamily="50" charset="-78"/>
                <a:cs typeface="TS Safaa Bold" panose="00000800000000000000" pitchFamily="50" charset="-78"/>
              </a:defRPr>
            </a:lvl1pPr>
            <a:lvl2pPr marL="457200" indent="0">
              <a:buNone/>
              <a:defRPr>
                <a:latin typeface="TS Safaa Bold" panose="00000800000000000000" pitchFamily="50" charset="-78"/>
                <a:cs typeface="TS Safaa Bold" panose="00000800000000000000" pitchFamily="50" charset="-78"/>
              </a:defRPr>
            </a:lvl2pPr>
            <a:lvl3pPr marL="914400" indent="0">
              <a:buNone/>
              <a:defRPr>
                <a:latin typeface="TS Safaa Bold" panose="00000800000000000000" pitchFamily="50" charset="-78"/>
                <a:cs typeface="TS Safaa Bold" panose="00000800000000000000" pitchFamily="50" charset="-78"/>
              </a:defRPr>
            </a:lvl3pPr>
            <a:lvl4pPr marL="1371600" indent="0">
              <a:buNone/>
              <a:defRPr>
                <a:latin typeface="TS Safaa Bold" panose="00000800000000000000" pitchFamily="50" charset="-78"/>
                <a:cs typeface="TS Safaa Bold" panose="00000800000000000000" pitchFamily="50" charset="-78"/>
              </a:defRPr>
            </a:lvl4pPr>
            <a:lvl5pPr marL="1828800" indent="0">
              <a:buNone/>
              <a:defRPr>
                <a:latin typeface="TS Safaa Bold" panose="00000800000000000000" pitchFamily="50" charset="-78"/>
                <a:cs typeface="TS Safaa Bold" panose="00000800000000000000" pitchFamily="50" charset="-78"/>
              </a:defRPr>
            </a:lvl5p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Tree>
    <p:extLst>
      <p:ext uri="{BB962C8B-B14F-4D97-AF65-F5344CB8AC3E}">
        <p14:creationId xmlns:p14="http://schemas.microsoft.com/office/powerpoint/2010/main" val="348273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عنوان ومحتو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2291FCE-F403-514F-9AD5-0B738DCBCDFA}"/>
              </a:ext>
            </a:extLst>
          </p:cNvPr>
          <p:cNvSpPr>
            <a:spLocks noGrp="1"/>
          </p:cNvSpPr>
          <p:nvPr>
            <p:ph type="title"/>
          </p:nvPr>
        </p:nvSpPr>
        <p:spPr>
          <a:xfrm>
            <a:off x="3375286" y="681037"/>
            <a:ext cx="5441429" cy="1009651"/>
          </a:xfrm>
          <a:prstGeom prst="rect">
            <a:avLst/>
          </a:prstGeom>
        </p:spPr>
        <p:txBody>
          <a:bodyPr>
            <a:noAutofit/>
          </a:bodyPr>
          <a:lstStyle>
            <a:lvl1pPr>
              <a:defRPr sz="3200"/>
            </a:lvl1pPr>
          </a:lstStyle>
          <a:p>
            <a:r>
              <a:rPr lang="ar-SA" dirty="0"/>
              <a:t>انقر لتحرير نمط عنوان الشكل الرئيسي</a:t>
            </a:r>
          </a:p>
        </p:txBody>
      </p:sp>
      <p:sp>
        <p:nvSpPr>
          <p:cNvPr id="3" name="عنصر نائب للمحتوى 2">
            <a:extLst>
              <a:ext uri="{FF2B5EF4-FFF2-40B4-BE49-F238E27FC236}">
                <a16:creationId xmlns:a16="http://schemas.microsoft.com/office/drawing/2014/main" id="{BCDF5406-7857-8342-83D5-AC85FC5DB86C}"/>
              </a:ext>
            </a:extLst>
          </p:cNvPr>
          <p:cNvSpPr>
            <a:spLocks noGrp="1"/>
          </p:cNvSpPr>
          <p:nvPr>
            <p:ph idx="1"/>
          </p:nvPr>
        </p:nvSpPr>
        <p:spPr>
          <a:xfrm>
            <a:off x="3375025" y="2613025"/>
            <a:ext cx="5441950" cy="3509963"/>
          </a:xfrm>
          <a:prstGeom prst="rect">
            <a:avLst/>
          </a:prstGeom>
        </p:spPr>
        <p:txBody>
          <a:body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pic>
        <p:nvPicPr>
          <p:cNvPr id="8" name="صورة 7" descr="صورة تحتوي على داخلي, شبكة قضبان حديدية, نافذة, مدرج مطار&#10;&#10;تم إنشاء الوصف تلقائياً">
            <a:extLst>
              <a:ext uri="{FF2B5EF4-FFF2-40B4-BE49-F238E27FC236}">
                <a16:creationId xmlns:a16="http://schemas.microsoft.com/office/drawing/2014/main" id="{03A220E2-5F75-204E-A7C1-B6D2647BC07F}"/>
              </a:ext>
            </a:extLst>
          </p:cNvPr>
          <p:cNvPicPr>
            <a:picLocks noChangeAspect="1"/>
          </p:cNvPicPr>
          <p:nvPr userDrawn="1"/>
        </p:nvPicPr>
        <p:blipFill>
          <a:blip r:embed="rId3">
            <a:alphaModFix amt="43000"/>
          </a:blip>
          <a:stretch>
            <a:fillRect/>
          </a:stretch>
        </p:blipFill>
        <p:spPr>
          <a:xfrm>
            <a:off x="702013" y="0"/>
            <a:ext cx="1802990" cy="1863090"/>
          </a:xfrm>
          <a:prstGeom prst="rect">
            <a:avLst/>
          </a:prstGeom>
        </p:spPr>
      </p:pic>
      <p:sp>
        <p:nvSpPr>
          <p:cNvPr id="4" name="عنصر نائب للتاريخ 3">
            <a:extLst>
              <a:ext uri="{FF2B5EF4-FFF2-40B4-BE49-F238E27FC236}">
                <a16:creationId xmlns:a16="http://schemas.microsoft.com/office/drawing/2014/main" id="{C7B1625B-0E45-2C43-A3B7-96A88AC1710A}"/>
              </a:ext>
            </a:extLst>
          </p:cNvPr>
          <p:cNvSpPr>
            <a:spLocks noGrp="1"/>
          </p:cNvSpPr>
          <p:nvPr>
            <p:ph type="dt" sz="half" idx="10"/>
          </p:nvPr>
        </p:nvSpPr>
        <p:spPr/>
        <p:txBody>
          <a:bodyPr/>
          <a:lstStyle/>
          <a:p>
            <a:fld id="{82FF4D5B-FCC2-5E42-A479-CC819A463161}" type="datetimeFigureOut">
              <a:rPr lang="ar-SA" smtClean="0"/>
              <a:t>16 ربيع الثاني، 1447</a:t>
            </a:fld>
            <a:endParaRPr lang="ar-SA"/>
          </a:p>
        </p:txBody>
      </p:sp>
      <p:sp>
        <p:nvSpPr>
          <p:cNvPr id="5" name="عنصر نائب للتذييل 4">
            <a:extLst>
              <a:ext uri="{FF2B5EF4-FFF2-40B4-BE49-F238E27FC236}">
                <a16:creationId xmlns:a16="http://schemas.microsoft.com/office/drawing/2014/main" id="{078F5DB7-16D4-2B41-82F5-64D42B28945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0A47D68B-2E05-B941-8B52-A5F4CF8F4F2B}"/>
              </a:ext>
            </a:extLst>
          </p:cNvPr>
          <p:cNvSpPr>
            <a:spLocks noGrp="1"/>
          </p:cNvSpPr>
          <p:nvPr>
            <p:ph type="sldNum" sz="quarter" idx="12"/>
          </p:nvPr>
        </p:nvSpPr>
        <p:spPr/>
        <p:txBody>
          <a:bodyPr/>
          <a:lstStyle/>
          <a:p>
            <a:fld id="{B8037B11-A59B-F344-BF74-C4897707804B}" type="slidenum">
              <a:rPr lang="ar-SA" smtClean="0"/>
              <a:t>‹#›</a:t>
            </a:fld>
            <a:endParaRPr lang="ar-SA"/>
          </a:p>
        </p:txBody>
      </p:sp>
      <p:sp>
        <p:nvSpPr>
          <p:cNvPr id="10" name="عنصر نائب للمحتوى 9">
            <a:extLst>
              <a:ext uri="{FF2B5EF4-FFF2-40B4-BE49-F238E27FC236}">
                <a16:creationId xmlns:a16="http://schemas.microsoft.com/office/drawing/2014/main" id="{302F67C2-50BC-4595-A107-F0436C9E3928}"/>
              </a:ext>
            </a:extLst>
          </p:cNvPr>
          <p:cNvSpPr>
            <a:spLocks noGrp="1"/>
          </p:cNvSpPr>
          <p:nvPr>
            <p:ph sz="quarter" idx="13"/>
          </p:nvPr>
        </p:nvSpPr>
        <p:spPr>
          <a:xfrm>
            <a:off x="3375025" y="1816100"/>
            <a:ext cx="5441950" cy="671513"/>
          </a:xfrm>
          <a:prstGeom prst="rect">
            <a:avLst/>
          </a:prstGeom>
        </p:spPr>
        <p:txBody>
          <a:bodyPr>
            <a:noAutofit/>
          </a:bodyPr>
          <a:lstStyle>
            <a:lvl1pPr>
              <a:defRPr sz="2000">
                <a:latin typeface="TS Safaa Medium" panose="00000600000000000000" pitchFamily="50" charset="-78"/>
                <a:cs typeface="TS Safaa Medium" panose="00000600000000000000" pitchFamily="50" charset="-78"/>
              </a:defRPr>
            </a:lvl1pPr>
            <a:lvl2pPr>
              <a:defRPr sz="1800">
                <a:latin typeface="TS Safaa Medium" panose="00000600000000000000" pitchFamily="50" charset="-78"/>
                <a:cs typeface="TS Safaa Medium" panose="00000600000000000000" pitchFamily="50" charset="-78"/>
              </a:defRPr>
            </a:lvl2pPr>
            <a:lvl3pPr>
              <a:defRPr sz="1600">
                <a:latin typeface="TS Safaa Medium" panose="00000600000000000000" pitchFamily="50" charset="-78"/>
                <a:cs typeface="TS Safaa Medium" panose="00000600000000000000" pitchFamily="50" charset="-78"/>
              </a:defRPr>
            </a:lvl3pPr>
            <a:lvl4pPr>
              <a:defRPr sz="1400">
                <a:latin typeface="TS Safaa Medium" panose="00000600000000000000" pitchFamily="50" charset="-78"/>
                <a:cs typeface="TS Safaa Medium" panose="00000600000000000000" pitchFamily="50" charset="-78"/>
              </a:defRPr>
            </a:lvl4pPr>
            <a:lvl5pPr>
              <a:defRPr sz="1400">
                <a:latin typeface="TS Safaa Medium" panose="00000600000000000000" pitchFamily="50" charset="-78"/>
                <a:cs typeface="TS Safaa Medium" panose="00000600000000000000" pitchFamily="50" charset="-78"/>
              </a:defRPr>
            </a:lvl5p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pic>
        <p:nvPicPr>
          <p:cNvPr id="11" name="صورة 10">
            <a:extLst>
              <a:ext uri="{FF2B5EF4-FFF2-40B4-BE49-F238E27FC236}">
                <a16:creationId xmlns:a16="http://schemas.microsoft.com/office/drawing/2014/main" id="{4E040AD5-9169-2E41-A210-90DD9E2ED3DD}"/>
              </a:ext>
            </a:extLst>
          </p:cNvPr>
          <p:cNvPicPr>
            <a:picLocks noChangeAspect="1"/>
          </p:cNvPicPr>
          <p:nvPr userDrawn="1"/>
        </p:nvPicPr>
        <p:blipFill>
          <a:blip r:embed="rId4"/>
          <a:srcRect/>
          <a:stretch/>
        </p:blipFill>
        <p:spPr>
          <a:xfrm>
            <a:off x="10764177" y="380274"/>
            <a:ext cx="1093692" cy="936634"/>
          </a:xfrm>
          <a:prstGeom prst="rect">
            <a:avLst/>
          </a:prstGeom>
        </p:spPr>
      </p:pic>
    </p:spTree>
    <p:extLst>
      <p:ext uri="{BB962C8B-B14F-4D97-AF65-F5344CB8AC3E}">
        <p14:creationId xmlns:p14="http://schemas.microsoft.com/office/powerpoint/2010/main" val="797232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عنوان ومحتو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صورة 11">
            <a:extLst>
              <a:ext uri="{FF2B5EF4-FFF2-40B4-BE49-F238E27FC236}">
                <a16:creationId xmlns:a16="http://schemas.microsoft.com/office/drawing/2014/main" id="{2941E2EF-DADB-4A4A-829E-D4309C40DFA3}"/>
              </a:ext>
            </a:extLst>
          </p:cNvPr>
          <p:cNvPicPr>
            <a:picLocks noChangeAspect="1"/>
          </p:cNvPicPr>
          <p:nvPr userDrawn="1"/>
        </p:nvPicPr>
        <p:blipFill>
          <a:blip r:embed="rId3"/>
          <a:srcRect/>
          <a:stretch/>
        </p:blipFill>
        <p:spPr>
          <a:xfrm>
            <a:off x="702013" y="0"/>
            <a:ext cx="1802990" cy="1863089"/>
          </a:xfrm>
          <a:prstGeom prst="rect">
            <a:avLst/>
          </a:prstGeom>
        </p:spPr>
      </p:pic>
      <p:sp>
        <p:nvSpPr>
          <p:cNvPr id="4" name="عنصر نائب للتاريخ 3">
            <a:extLst>
              <a:ext uri="{FF2B5EF4-FFF2-40B4-BE49-F238E27FC236}">
                <a16:creationId xmlns:a16="http://schemas.microsoft.com/office/drawing/2014/main" id="{C7B1625B-0E45-2C43-A3B7-96A88AC1710A}"/>
              </a:ext>
            </a:extLst>
          </p:cNvPr>
          <p:cNvSpPr>
            <a:spLocks noGrp="1"/>
          </p:cNvSpPr>
          <p:nvPr>
            <p:ph type="dt" sz="half" idx="10"/>
          </p:nvPr>
        </p:nvSpPr>
        <p:spPr/>
        <p:txBody>
          <a:bodyPr/>
          <a:lstStyle/>
          <a:p>
            <a:fld id="{82FF4D5B-FCC2-5E42-A479-CC819A463161}" type="datetimeFigureOut">
              <a:rPr lang="ar-SA" smtClean="0"/>
              <a:t>16 ربيع الثاني، 1447</a:t>
            </a:fld>
            <a:endParaRPr lang="ar-SA"/>
          </a:p>
        </p:txBody>
      </p:sp>
      <p:sp>
        <p:nvSpPr>
          <p:cNvPr id="5" name="عنصر نائب للتذييل 4">
            <a:extLst>
              <a:ext uri="{FF2B5EF4-FFF2-40B4-BE49-F238E27FC236}">
                <a16:creationId xmlns:a16="http://schemas.microsoft.com/office/drawing/2014/main" id="{078F5DB7-16D4-2B41-82F5-64D42B28945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0A47D68B-2E05-B941-8B52-A5F4CF8F4F2B}"/>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11" name="صورة 10">
            <a:extLst>
              <a:ext uri="{FF2B5EF4-FFF2-40B4-BE49-F238E27FC236}">
                <a16:creationId xmlns:a16="http://schemas.microsoft.com/office/drawing/2014/main" id="{A89D7762-90A8-0C41-BDAF-716BEA28B163}"/>
              </a:ext>
            </a:extLst>
          </p:cNvPr>
          <p:cNvPicPr>
            <a:picLocks noChangeAspect="1"/>
          </p:cNvPicPr>
          <p:nvPr userDrawn="1"/>
        </p:nvPicPr>
        <p:blipFill>
          <a:blip r:embed="rId4"/>
          <a:stretch>
            <a:fillRect/>
          </a:stretch>
        </p:blipFill>
        <p:spPr>
          <a:xfrm>
            <a:off x="10764177" y="380274"/>
            <a:ext cx="1093693" cy="936635"/>
          </a:xfrm>
          <a:prstGeom prst="rect">
            <a:avLst/>
          </a:prstGeom>
        </p:spPr>
      </p:pic>
      <p:pic>
        <p:nvPicPr>
          <p:cNvPr id="13" name="صورة 12" descr="صورة تحتوي على مربع&#10;&#10;تم إنشاء الوصف تلقائياً">
            <a:extLst>
              <a:ext uri="{FF2B5EF4-FFF2-40B4-BE49-F238E27FC236}">
                <a16:creationId xmlns:a16="http://schemas.microsoft.com/office/drawing/2014/main" id="{EE808958-EC17-D044-B783-10CC1C208765}"/>
              </a:ext>
            </a:extLst>
          </p:cNvPr>
          <p:cNvPicPr>
            <a:picLocks noChangeAspect="1"/>
          </p:cNvPicPr>
          <p:nvPr userDrawn="1"/>
        </p:nvPicPr>
        <p:blipFill>
          <a:blip r:embed="rId5"/>
          <a:stretch>
            <a:fillRect/>
          </a:stretch>
        </p:blipFill>
        <p:spPr>
          <a:xfrm>
            <a:off x="11857870" y="2448130"/>
            <a:ext cx="334130" cy="1119630"/>
          </a:xfrm>
          <a:prstGeom prst="rect">
            <a:avLst/>
          </a:prstGeom>
        </p:spPr>
      </p:pic>
      <p:sp>
        <p:nvSpPr>
          <p:cNvPr id="14" name="عنوان 1">
            <a:extLst>
              <a:ext uri="{FF2B5EF4-FFF2-40B4-BE49-F238E27FC236}">
                <a16:creationId xmlns:a16="http://schemas.microsoft.com/office/drawing/2014/main" id="{44F91B50-5434-4C46-8A03-D561D380CEA1}"/>
              </a:ext>
            </a:extLst>
          </p:cNvPr>
          <p:cNvSpPr>
            <a:spLocks noGrp="1"/>
          </p:cNvSpPr>
          <p:nvPr>
            <p:ph type="title"/>
          </p:nvPr>
        </p:nvSpPr>
        <p:spPr>
          <a:xfrm>
            <a:off x="838200" y="652915"/>
            <a:ext cx="9573125" cy="663993"/>
          </a:xfrm>
          <a:prstGeom prst="rect">
            <a:avLst/>
          </a:prstGeom>
        </p:spPr>
        <p:txBody>
          <a:bodyPr>
            <a:normAutofit/>
          </a:bodyPr>
          <a:lstStyle>
            <a:lvl1pPr>
              <a:defRPr sz="2800"/>
            </a:lvl1pPr>
          </a:lstStyle>
          <a:p>
            <a:r>
              <a:rPr lang="ar-SA" dirty="0"/>
              <a:t>انقر لتحرير نمط عنوان الشكل الرئيسي</a:t>
            </a:r>
          </a:p>
        </p:txBody>
      </p:sp>
      <p:cxnSp>
        <p:nvCxnSpPr>
          <p:cNvPr id="15" name="رابط مستقيم 14">
            <a:extLst>
              <a:ext uri="{FF2B5EF4-FFF2-40B4-BE49-F238E27FC236}">
                <a16:creationId xmlns:a16="http://schemas.microsoft.com/office/drawing/2014/main" id="{7E17AA89-9F5D-427A-9106-6FF740C5B98D}"/>
              </a:ext>
            </a:extLst>
          </p:cNvPr>
          <p:cNvCxnSpPr/>
          <p:nvPr userDrawn="1"/>
        </p:nvCxnSpPr>
        <p:spPr>
          <a:xfrm flipH="1">
            <a:off x="5025189" y="1438978"/>
            <a:ext cx="5302310" cy="0"/>
          </a:xfrm>
          <a:prstGeom prst="line">
            <a:avLst/>
          </a:prstGeom>
          <a:ln w="38100">
            <a:solidFill>
              <a:srgbClr val="A9894C"/>
            </a:solidFill>
          </a:ln>
        </p:spPr>
        <p:style>
          <a:lnRef idx="1">
            <a:schemeClr val="accent1"/>
          </a:lnRef>
          <a:fillRef idx="0">
            <a:schemeClr val="accent1"/>
          </a:fillRef>
          <a:effectRef idx="0">
            <a:schemeClr val="accent1"/>
          </a:effectRef>
          <a:fontRef idx="minor">
            <a:schemeClr val="tx1"/>
          </a:fontRef>
        </p:style>
      </p:cxnSp>
      <p:sp>
        <p:nvSpPr>
          <p:cNvPr id="16" name="عنصر نائب للمحتوى 2">
            <a:extLst>
              <a:ext uri="{FF2B5EF4-FFF2-40B4-BE49-F238E27FC236}">
                <a16:creationId xmlns:a16="http://schemas.microsoft.com/office/drawing/2014/main" id="{BC89DB95-1629-49F8-A405-FE232C10012E}"/>
              </a:ext>
            </a:extLst>
          </p:cNvPr>
          <p:cNvSpPr>
            <a:spLocks noGrp="1"/>
          </p:cNvSpPr>
          <p:nvPr>
            <p:ph idx="1"/>
          </p:nvPr>
        </p:nvSpPr>
        <p:spPr>
          <a:xfrm>
            <a:off x="838200" y="1716506"/>
            <a:ext cx="10515600" cy="446045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Tree>
    <p:extLst>
      <p:ext uri="{BB962C8B-B14F-4D97-AF65-F5344CB8AC3E}">
        <p14:creationId xmlns:p14="http://schemas.microsoft.com/office/powerpoint/2010/main" val="224871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عنوان المقطع">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53416EA-3AFF-D14A-987F-3DBF663D903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5E386FBA-F441-B244-8BCC-20BDF9AD9A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AA727296-E223-B24A-B0F7-46335124DE67}"/>
              </a:ext>
            </a:extLst>
          </p:cNvPr>
          <p:cNvSpPr>
            <a:spLocks noGrp="1"/>
          </p:cNvSpPr>
          <p:nvPr>
            <p:ph type="dt" sz="half" idx="10"/>
          </p:nvPr>
        </p:nvSpPr>
        <p:spPr/>
        <p:txBody>
          <a:bodyPr/>
          <a:lstStyle/>
          <a:p>
            <a:fld id="{82FF4D5B-FCC2-5E42-A479-CC819A463161}" type="datetimeFigureOut">
              <a:rPr lang="ar-SA" smtClean="0"/>
              <a:t>16 ربيع الثاني، 1447</a:t>
            </a:fld>
            <a:endParaRPr lang="ar-SA"/>
          </a:p>
        </p:txBody>
      </p:sp>
      <p:sp>
        <p:nvSpPr>
          <p:cNvPr id="5" name="عنصر نائب للتذييل 4">
            <a:extLst>
              <a:ext uri="{FF2B5EF4-FFF2-40B4-BE49-F238E27FC236}">
                <a16:creationId xmlns:a16="http://schemas.microsoft.com/office/drawing/2014/main" id="{34C9F6BB-3C2A-0F4A-A1AE-D5235C7154A3}"/>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0966422-B4BB-AA4D-AB11-90EEDBE1CC85}"/>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9" name="صورة 8">
            <a:extLst>
              <a:ext uri="{FF2B5EF4-FFF2-40B4-BE49-F238E27FC236}">
                <a16:creationId xmlns:a16="http://schemas.microsoft.com/office/drawing/2014/main" id="{865D459E-EB9D-C84C-9F26-83BB5F05120A}"/>
              </a:ext>
            </a:extLst>
          </p:cNvPr>
          <p:cNvPicPr>
            <a:picLocks noChangeAspect="1"/>
          </p:cNvPicPr>
          <p:nvPr userDrawn="1"/>
        </p:nvPicPr>
        <p:blipFill>
          <a:blip r:embed="rId3"/>
          <a:stretch>
            <a:fillRect/>
          </a:stretch>
        </p:blipFill>
        <p:spPr>
          <a:xfrm>
            <a:off x="10764177" y="380274"/>
            <a:ext cx="1093693" cy="936635"/>
          </a:xfrm>
          <a:prstGeom prst="rect">
            <a:avLst/>
          </a:prstGeom>
        </p:spPr>
      </p:pic>
      <p:pic>
        <p:nvPicPr>
          <p:cNvPr id="11" name="صورة 10">
            <a:extLst>
              <a:ext uri="{FF2B5EF4-FFF2-40B4-BE49-F238E27FC236}">
                <a16:creationId xmlns:a16="http://schemas.microsoft.com/office/drawing/2014/main" id="{5EF63B00-5A41-AA4F-B200-78FA2683416B}"/>
              </a:ext>
            </a:extLst>
          </p:cNvPr>
          <p:cNvPicPr>
            <a:picLocks noChangeAspect="1"/>
          </p:cNvPicPr>
          <p:nvPr userDrawn="1"/>
        </p:nvPicPr>
        <p:blipFill>
          <a:blip r:embed="rId4"/>
          <a:srcRect/>
          <a:stretch/>
        </p:blipFill>
        <p:spPr>
          <a:xfrm>
            <a:off x="702013" y="0"/>
            <a:ext cx="1802990" cy="1863089"/>
          </a:xfrm>
          <a:prstGeom prst="rect">
            <a:avLst/>
          </a:prstGeom>
        </p:spPr>
      </p:pic>
    </p:spTree>
    <p:extLst>
      <p:ext uri="{BB962C8B-B14F-4D97-AF65-F5344CB8AC3E}">
        <p14:creationId xmlns:p14="http://schemas.microsoft.com/office/powerpoint/2010/main" val="3358041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5D564B2-5E6B-BF41-B281-814B3BBF125D}"/>
              </a:ext>
            </a:extLst>
          </p:cNvPr>
          <p:cNvSpPr>
            <a:spLocks noGrp="1"/>
          </p:cNvSpPr>
          <p:nvPr>
            <p:ph type="title"/>
          </p:nvPr>
        </p:nvSpPr>
        <p:spPr>
          <a:xfrm>
            <a:off x="838201" y="365125"/>
            <a:ext cx="9605210" cy="1325563"/>
          </a:xfrm>
          <a:prstGeom prst="rect">
            <a:avLst/>
          </a:prstGeom>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EA80EE08-4784-0742-9E3E-35D63117A8CE}"/>
              </a:ext>
            </a:extLst>
          </p:cNvPr>
          <p:cNvSpPr>
            <a:spLocks noGrp="1"/>
          </p:cNvSpPr>
          <p:nvPr>
            <p:ph sz="half" idx="1"/>
          </p:nvPr>
        </p:nvSpPr>
        <p:spPr>
          <a:xfrm>
            <a:off x="838200" y="1825625"/>
            <a:ext cx="5181600" cy="4351338"/>
          </a:xfrm>
          <a:prstGeom prst="rect">
            <a:avLst/>
          </a:prstGeo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191419B2-AB9D-834E-8443-AC736C8EC6B7}"/>
              </a:ext>
            </a:extLst>
          </p:cNvPr>
          <p:cNvSpPr>
            <a:spLocks noGrp="1"/>
          </p:cNvSpPr>
          <p:nvPr>
            <p:ph sz="half" idx="2"/>
          </p:nvPr>
        </p:nvSpPr>
        <p:spPr>
          <a:xfrm>
            <a:off x="6172200" y="1825625"/>
            <a:ext cx="5181600" cy="4351338"/>
          </a:xfrm>
          <a:prstGeom prst="rect">
            <a:avLst/>
          </a:prstGeo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9A3A200F-92F1-6946-9CBB-AD43E0AA3AAF}"/>
              </a:ext>
            </a:extLst>
          </p:cNvPr>
          <p:cNvSpPr>
            <a:spLocks noGrp="1"/>
          </p:cNvSpPr>
          <p:nvPr>
            <p:ph type="dt" sz="half" idx="10"/>
          </p:nvPr>
        </p:nvSpPr>
        <p:spPr/>
        <p:txBody>
          <a:bodyPr/>
          <a:lstStyle/>
          <a:p>
            <a:fld id="{82FF4D5B-FCC2-5E42-A479-CC819A463161}" type="datetimeFigureOut">
              <a:rPr lang="ar-SA" smtClean="0"/>
              <a:t>16 ربيع الثاني، 1447</a:t>
            </a:fld>
            <a:endParaRPr lang="ar-SA"/>
          </a:p>
        </p:txBody>
      </p:sp>
      <p:sp>
        <p:nvSpPr>
          <p:cNvPr id="6" name="عنصر نائب للتذييل 5">
            <a:extLst>
              <a:ext uri="{FF2B5EF4-FFF2-40B4-BE49-F238E27FC236}">
                <a16:creationId xmlns:a16="http://schemas.microsoft.com/office/drawing/2014/main" id="{14F328AB-192A-E345-842A-F12D3917DBF6}"/>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112E0BF4-8474-444C-AAF4-6A9B9C657E95}"/>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9" name="صورة 8">
            <a:extLst>
              <a:ext uri="{FF2B5EF4-FFF2-40B4-BE49-F238E27FC236}">
                <a16:creationId xmlns:a16="http://schemas.microsoft.com/office/drawing/2014/main" id="{30847A11-B144-C34D-A006-DFCCF529083D}"/>
              </a:ext>
            </a:extLst>
          </p:cNvPr>
          <p:cNvPicPr>
            <a:picLocks noChangeAspect="1"/>
          </p:cNvPicPr>
          <p:nvPr userDrawn="1"/>
        </p:nvPicPr>
        <p:blipFill>
          <a:blip r:embed="rId2"/>
          <a:srcRect/>
          <a:stretch/>
        </p:blipFill>
        <p:spPr>
          <a:xfrm>
            <a:off x="10764177" y="380274"/>
            <a:ext cx="1093692" cy="936635"/>
          </a:xfrm>
          <a:prstGeom prst="rect">
            <a:avLst/>
          </a:prstGeom>
        </p:spPr>
      </p:pic>
    </p:spTree>
    <p:extLst>
      <p:ext uri="{BB962C8B-B14F-4D97-AF65-F5344CB8AC3E}">
        <p14:creationId xmlns:p14="http://schemas.microsoft.com/office/powerpoint/2010/main" val="1091092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781BB4E-F2EC-2F41-91AF-98D736C427AD}"/>
              </a:ext>
            </a:extLst>
          </p:cNvPr>
          <p:cNvSpPr>
            <a:spLocks noGrp="1"/>
          </p:cNvSpPr>
          <p:nvPr>
            <p:ph type="title"/>
          </p:nvPr>
        </p:nvSpPr>
        <p:spPr>
          <a:xfrm>
            <a:off x="839789" y="365125"/>
            <a:ext cx="9154444" cy="1325563"/>
          </a:xfrm>
          <a:prstGeom prst="rect">
            <a:avLst/>
          </a:prstGeom>
        </p:spPr>
        <p:txBody>
          <a:bodyPr>
            <a:normAutofit/>
          </a:bodyPr>
          <a:lstStyle>
            <a:lvl1pPr>
              <a:defRPr sz="2800"/>
            </a:lvl1pPr>
          </a:lstStyle>
          <a:p>
            <a:r>
              <a:rPr lang="ar-SA" dirty="0"/>
              <a:t>انقر لتحرير نمط عنوان الشكل الرئيسي</a:t>
            </a:r>
          </a:p>
        </p:txBody>
      </p:sp>
      <p:sp>
        <p:nvSpPr>
          <p:cNvPr id="3" name="عنصر نائب للنص 2">
            <a:extLst>
              <a:ext uri="{FF2B5EF4-FFF2-40B4-BE49-F238E27FC236}">
                <a16:creationId xmlns:a16="http://schemas.microsoft.com/office/drawing/2014/main" id="{AE665B5F-A698-9C4D-A39D-7B885F9F40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D19B5D61-24FC-6348-8035-CABA73BBE0D5}"/>
              </a:ext>
            </a:extLst>
          </p:cNvPr>
          <p:cNvSpPr>
            <a:spLocks noGrp="1"/>
          </p:cNvSpPr>
          <p:nvPr>
            <p:ph sz="half" idx="2"/>
          </p:nvPr>
        </p:nvSpPr>
        <p:spPr>
          <a:xfrm>
            <a:off x="839788" y="2505075"/>
            <a:ext cx="5157787" cy="3684588"/>
          </a:xfrm>
          <a:prstGeom prst="rect">
            <a:avLst/>
          </a:prstGeo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6C6E772F-BD71-034B-8A7B-FB2157364A0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78ABA926-B0E9-784B-85A1-7B48BEF56E40}"/>
              </a:ext>
            </a:extLst>
          </p:cNvPr>
          <p:cNvSpPr>
            <a:spLocks noGrp="1"/>
          </p:cNvSpPr>
          <p:nvPr>
            <p:ph sz="quarter" idx="4"/>
          </p:nvPr>
        </p:nvSpPr>
        <p:spPr>
          <a:xfrm>
            <a:off x="6172200" y="2505075"/>
            <a:ext cx="5183188" cy="3684588"/>
          </a:xfrm>
          <a:prstGeom prst="rect">
            <a:avLst/>
          </a:prstGeo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D0501ADD-F30A-554B-9747-A40F99169C1D}"/>
              </a:ext>
            </a:extLst>
          </p:cNvPr>
          <p:cNvSpPr>
            <a:spLocks noGrp="1"/>
          </p:cNvSpPr>
          <p:nvPr>
            <p:ph type="dt" sz="half" idx="10"/>
          </p:nvPr>
        </p:nvSpPr>
        <p:spPr/>
        <p:txBody>
          <a:bodyPr/>
          <a:lstStyle/>
          <a:p>
            <a:fld id="{82FF4D5B-FCC2-5E42-A479-CC819A463161}" type="datetimeFigureOut">
              <a:rPr lang="ar-SA" smtClean="0"/>
              <a:t>16 ربيع الثاني، 1447</a:t>
            </a:fld>
            <a:endParaRPr lang="ar-SA"/>
          </a:p>
        </p:txBody>
      </p:sp>
      <p:sp>
        <p:nvSpPr>
          <p:cNvPr id="8" name="عنصر نائب للتذييل 7">
            <a:extLst>
              <a:ext uri="{FF2B5EF4-FFF2-40B4-BE49-F238E27FC236}">
                <a16:creationId xmlns:a16="http://schemas.microsoft.com/office/drawing/2014/main" id="{B6583171-053E-2940-9B72-BA75978A8C17}"/>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6239268C-1513-CC4B-8927-EEE5AD31917F}"/>
              </a:ext>
            </a:extLst>
          </p:cNvPr>
          <p:cNvSpPr>
            <a:spLocks noGrp="1"/>
          </p:cNvSpPr>
          <p:nvPr>
            <p:ph type="sldNum" sz="quarter" idx="12"/>
          </p:nvPr>
        </p:nvSpPr>
        <p:spPr/>
        <p:txBody>
          <a:bodyPr/>
          <a:lstStyle/>
          <a:p>
            <a:fld id="{B8037B11-A59B-F344-BF74-C4897707804B}" type="slidenum">
              <a:rPr lang="ar-SA" smtClean="0"/>
              <a:t>‹#›</a:t>
            </a:fld>
            <a:endParaRPr lang="ar-SA"/>
          </a:p>
        </p:txBody>
      </p:sp>
      <p:pic>
        <p:nvPicPr>
          <p:cNvPr id="11" name="صورة 10">
            <a:extLst>
              <a:ext uri="{FF2B5EF4-FFF2-40B4-BE49-F238E27FC236}">
                <a16:creationId xmlns:a16="http://schemas.microsoft.com/office/drawing/2014/main" id="{47A619DA-92E8-EF42-8D40-78093630F9B2}"/>
              </a:ext>
            </a:extLst>
          </p:cNvPr>
          <p:cNvPicPr>
            <a:picLocks noChangeAspect="1"/>
          </p:cNvPicPr>
          <p:nvPr userDrawn="1"/>
        </p:nvPicPr>
        <p:blipFill>
          <a:blip r:embed="rId2"/>
          <a:srcRect/>
          <a:stretch/>
        </p:blipFill>
        <p:spPr>
          <a:xfrm>
            <a:off x="10764177" y="380274"/>
            <a:ext cx="1093692" cy="936635"/>
          </a:xfrm>
          <a:prstGeom prst="rect">
            <a:avLst/>
          </a:prstGeom>
        </p:spPr>
      </p:pic>
    </p:spTree>
    <p:extLst>
      <p:ext uri="{BB962C8B-B14F-4D97-AF65-F5344CB8AC3E}">
        <p14:creationId xmlns:p14="http://schemas.microsoft.com/office/powerpoint/2010/main" val="4024891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3D7ABB2-C271-604B-BB3F-FA6D0AF25308}"/>
              </a:ext>
            </a:extLst>
          </p:cNvPr>
          <p:cNvSpPr>
            <a:spLocks noGrp="1"/>
          </p:cNvSpPr>
          <p:nvPr>
            <p:ph type="title"/>
          </p:nvPr>
        </p:nvSpPr>
        <p:spPr>
          <a:xfrm>
            <a:off x="838201" y="365125"/>
            <a:ext cx="9605210" cy="1325563"/>
          </a:xfrm>
          <a:prstGeom prst="rect">
            <a:avLst/>
          </a:prstGeom>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C495D1BB-7594-004F-93A4-1301015ED586}"/>
              </a:ext>
            </a:extLst>
          </p:cNvPr>
          <p:cNvSpPr>
            <a:spLocks noGrp="1"/>
          </p:cNvSpPr>
          <p:nvPr>
            <p:ph type="dt" sz="half" idx="10"/>
          </p:nvPr>
        </p:nvSpPr>
        <p:spPr/>
        <p:txBody>
          <a:bodyPr/>
          <a:lstStyle/>
          <a:p>
            <a:fld id="{82FF4D5B-FCC2-5E42-A479-CC819A463161}" type="datetimeFigureOut">
              <a:rPr lang="ar-SA" smtClean="0"/>
              <a:t>16 ربيع الثاني، 1447</a:t>
            </a:fld>
            <a:endParaRPr lang="ar-SA"/>
          </a:p>
        </p:txBody>
      </p:sp>
      <p:sp>
        <p:nvSpPr>
          <p:cNvPr id="4" name="عنصر نائب للتذييل 3">
            <a:extLst>
              <a:ext uri="{FF2B5EF4-FFF2-40B4-BE49-F238E27FC236}">
                <a16:creationId xmlns:a16="http://schemas.microsoft.com/office/drawing/2014/main" id="{619CCA32-9B31-0D47-B8AB-C0C5041A5D92}"/>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7B82FE36-1E30-0C4A-ADFF-B5F3B2E4A552}"/>
              </a:ext>
            </a:extLst>
          </p:cNvPr>
          <p:cNvSpPr>
            <a:spLocks noGrp="1"/>
          </p:cNvSpPr>
          <p:nvPr>
            <p:ph type="sldNum" sz="quarter" idx="12"/>
          </p:nvPr>
        </p:nvSpPr>
        <p:spPr/>
        <p:txBody>
          <a:bodyPr/>
          <a:lstStyle/>
          <a:p>
            <a:fld id="{B8037B11-A59B-F344-BF74-C4897707804B}" type="slidenum">
              <a:rPr lang="ar-SA" smtClean="0"/>
              <a:t>‹#›</a:t>
            </a:fld>
            <a:endParaRPr lang="ar-SA"/>
          </a:p>
        </p:txBody>
      </p:sp>
    </p:spTree>
    <p:extLst>
      <p:ext uri="{BB962C8B-B14F-4D97-AF65-F5344CB8AC3E}">
        <p14:creationId xmlns:p14="http://schemas.microsoft.com/office/powerpoint/2010/main" val="2819893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735DE3D8-4C54-834A-8290-04FD79D682E2}"/>
              </a:ext>
            </a:extLst>
          </p:cNvPr>
          <p:cNvSpPr>
            <a:spLocks noGrp="1"/>
          </p:cNvSpPr>
          <p:nvPr>
            <p:ph type="title"/>
          </p:nvPr>
        </p:nvSpPr>
        <p:spPr>
          <a:xfrm>
            <a:off x="838201" y="365125"/>
            <a:ext cx="9605210" cy="1325563"/>
          </a:xfrm>
          <a:prstGeom prst="rect">
            <a:avLst/>
          </a:prstGeom>
        </p:spPr>
        <p:txBody>
          <a:bodyPr vert="horz" lIns="91440" tIns="45720" rIns="91440" bIns="45720" rtlCol="1" anchor="ctr">
            <a:normAutofit/>
          </a:bodyPr>
          <a:lstStyle/>
          <a:p>
            <a:pPr algn="r" defTabSz="914400" rtl="0" eaLnBrk="1" latinLnBrk="0" hangingPunct="1">
              <a:lnSpc>
                <a:spcPct val="90000"/>
              </a:lnSpc>
              <a:spcBef>
                <a:spcPct val="0"/>
              </a:spcBef>
              <a:buNone/>
            </a:pPr>
            <a:endParaRPr lang="ar-SA" dirty="0"/>
          </a:p>
        </p:txBody>
      </p:sp>
      <p:sp>
        <p:nvSpPr>
          <p:cNvPr id="3" name="عنصر نائب للنص 2">
            <a:extLst>
              <a:ext uri="{FF2B5EF4-FFF2-40B4-BE49-F238E27FC236}">
                <a16:creationId xmlns:a16="http://schemas.microsoft.com/office/drawing/2014/main" id="{44D988D3-EB9B-D047-B18C-0E1199BF56D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dirty="0"/>
              <a:t>انقر لتحرير أنماط نص الشكل الرئيسي</a:t>
            </a:r>
          </a:p>
          <a:p>
            <a:pPr lvl="1"/>
            <a:r>
              <a:rPr lang="ar-SA" dirty="0"/>
              <a:t>المستوى الثاني</a:t>
            </a:r>
          </a:p>
          <a:p>
            <a:pPr lvl="2"/>
            <a:r>
              <a:rPr lang="ar-SA" dirty="0"/>
              <a:t>المستوى الثالث</a:t>
            </a:r>
          </a:p>
          <a:p>
            <a:pPr lvl="3"/>
            <a:r>
              <a:rPr lang="ar-SA" dirty="0"/>
              <a:t>المستوى الرابع</a:t>
            </a:r>
          </a:p>
          <a:p>
            <a:pPr lvl="4"/>
            <a:r>
              <a:rPr lang="ar-SA" dirty="0"/>
              <a:t>المستوى الخامس</a:t>
            </a:r>
          </a:p>
        </p:txBody>
      </p:sp>
      <p:sp>
        <p:nvSpPr>
          <p:cNvPr id="4" name="عنصر نائب للتاريخ 3">
            <a:extLst>
              <a:ext uri="{FF2B5EF4-FFF2-40B4-BE49-F238E27FC236}">
                <a16:creationId xmlns:a16="http://schemas.microsoft.com/office/drawing/2014/main" id="{424591FD-40A5-E848-BFAF-A9211D39CF48}"/>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2FF4D5B-FCC2-5E42-A479-CC819A463161}" type="datetimeFigureOut">
              <a:rPr lang="ar-SA" smtClean="0"/>
              <a:t>16 ربيع الثاني، 1447</a:t>
            </a:fld>
            <a:endParaRPr lang="ar-SA"/>
          </a:p>
        </p:txBody>
      </p:sp>
      <p:sp>
        <p:nvSpPr>
          <p:cNvPr id="5" name="عنصر نائب للتذييل 4">
            <a:extLst>
              <a:ext uri="{FF2B5EF4-FFF2-40B4-BE49-F238E27FC236}">
                <a16:creationId xmlns:a16="http://schemas.microsoft.com/office/drawing/2014/main" id="{E74534DF-E5AE-6E4E-96E2-97BDD50A6C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5070B2C2-64AC-4F43-994B-BC4E358574F0}"/>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8037B11-A59B-F344-BF74-C4897707804B}" type="slidenum">
              <a:rPr lang="ar-SA" smtClean="0"/>
              <a:t>‹#›</a:t>
            </a:fld>
            <a:endParaRPr lang="ar-SA"/>
          </a:p>
        </p:txBody>
      </p:sp>
    </p:spTree>
    <p:extLst>
      <p:ext uri="{BB962C8B-B14F-4D97-AF65-F5344CB8AC3E}">
        <p14:creationId xmlns:p14="http://schemas.microsoft.com/office/powerpoint/2010/main" val="401306939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50" r:id="rId4"/>
    <p:sldLayoutId id="2147483661"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r" defTabSz="914400" rtl="1" eaLnBrk="1" latinLnBrk="0" hangingPunct="1">
        <a:lnSpc>
          <a:spcPct val="90000"/>
        </a:lnSpc>
        <a:spcBef>
          <a:spcPct val="0"/>
        </a:spcBef>
        <a:buNone/>
        <a:defRPr sz="2800" kern="1200">
          <a:solidFill>
            <a:srgbClr val="A9894C"/>
          </a:solidFill>
          <a:latin typeface="TS Safaa Bold" panose="00000800000000000000" pitchFamily="50" charset="-78"/>
          <a:ea typeface="+mj-ea"/>
          <a:cs typeface="TS Safaa Bold" panose="00000800000000000000" pitchFamily="50" charset="-78"/>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TS Safaa" panose="00000500000000000000" pitchFamily="50" charset="-78"/>
          <a:ea typeface="+mn-ea"/>
          <a:cs typeface="TS Safaa" panose="00000500000000000000" pitchFamily="50" charset="-78"/>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TS Safaa" panose="00000500000000000000" pitchFamily="50" charset="-78"/>
          <a:ea typeface="+mn-ea"/>
          <a:cs typeface="TS Safaa" panose="00000500000000000000" pitchFamily="50" charset="-78"/>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TS Safaa" panose="00000500000000000000" pitchFamily="50" charset="-78"/>
          <a:ea typeface="+mn-ea"/>
          <a:cs typeface="TS Safaa" panose="00000500000000000000" pitchFamily="50" charset="-78"/>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TS Safaa" panose="00000500000000000000" pitchFamily="50" charset="-78"/>
          <a:ea typeface="+mn-ea"/>
          <a:cs typeface="TS Safaa" panose="00000500000000000000" pitchFamily="50" charset="-78"/>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TS Safaa" panose="00000500000000000000" pitchFamily="50" charset="-78"/>
          <a:ea typeface="+mn-ea"/>
          <a:cs typeface="TS Safaa" panose="00000500000000000000" pitchFamily="50" charset="-78"/>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0.png"/><Relationship Id="rId1" Type="http://schemas.openxmlformats.org/officeDocument/2006/relationships/slideLayout" Target="../slideLayouts/slideLayout3.xml"/><Relationship Id="rId4" Type="http://schemas.openxmlformats.org/officeDocument/2006/relationships/hyperlink" Target="https://www.hrdf.org.sa/"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hrdf.org.sa/" TargetMode="External"/><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uq.sa/ZyWotN" TargetMode="External"/><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60.svg"/><Relationship Id="rId7" Type="http://schemas.openxmlformats.org/officeDocument/2006/relationships/image" Target="../media/image64.svg"/><Relationship Id="rId2" Type="http://schemas.openxmlformats.org/officeDocument/2006/relationships/image" Target="../media/image59.png"/><Relationship Id="rId1" Type="http://schemas.openxmlformats.org/officeDocument/2006/relationships/slideLayout" Target="../slideLayouts/slideLayout10.xml"/><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19.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18.png"/><Relationship Id="rId2" Type="http://schemas.openxmlformats.org/officeDocument/2006/relationships/image" Target="../media/image32.png"/><Relationship Id="rId1" Type="http://schemas.openxmlformats.org/officeDocument/2006/relationships/slideLayout" Target="../slideLayouts/slideLayout4.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4.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19.svg"/><Relationship Id="rId3" Type="http://schemas.openxmlformats.org/officeDocument/2006/relationships/image" Target="../media/image43.svg"/><Relationship Id="rId7" Type="http://schemas.openxmlformats.org/officeDocument/2006/relationships/image" Target="../media/image47.svg"/><Relationship Id="rId12" Type="http://schemas.openxmlformats.org/officeDocument/2006/relationships/image" Target="../media/image18.png"/><Relationship Id="rId2" Type="http://schemas.openxmlformats.org/officeDocument/2006/relationships/image" Target="../media/image42.png"/><Relationship Id="rId1" Type="http://schemas.openxmlformats.org/officeDocument/2006/relationships/slideLayout" Target="../slideLayouts/slideLayout4.xml"/><Relationship Id="rId6" Type="http://schemas.openxmlformats.org/officeDocument/2006/relationships/image" Target="../media/image46.png"/><Relationship Id="rId11" Type="http://schemas.openxmlformats.org/officeDocument/2006/relationships/image" Target="../media/image33.svg"/><Relationship Id="rId5" Type="http://schemas.openxmlformats.org/officeDocument/2006/relationships/image" Target="../media/image45.svg"/><Relationship Id="rId10" Type="http://schemas.openxmlformats.org/officeDocument/2006/relationships/image" Target="../media/image32.png"/><Relationship Id="rId4" Type="http://schemas.openxmlformats.org/officeDocument/2006/relationships/image" Target="../media/image44.png"/><Relationship Id="rId9" Type="http://schemas.openxmlformats.org/officeDocument/2006/relationships/image" Target="../media/image49.svg"/></Relationships>
</file>

<file path=ppt/slides/_rels/slide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924819-8ED8-C22F-7F67-CF59E298F3F2}"/>
              </a:ext>
            </a:extLst>
          </p:cNvPr>
          <p:cNvSpPr/>
          <p:nvPr/>
        </p:nvSpPr>
        <p:spPr>
          <a:xfrm>
            <a:off x="10571305" y="94593"/>
            <a:ext cx="1620695" cy="1418897"/>
          </a:xfrm>
          <a:prstGeom prst="rect">
            <a:avLst/>
          </a:prstGeom>
          <a:solidFill>
            <a:srgbClr val="0D73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3479ADC5-5E1B-EFE5-9972-CA4D88E6B8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04846" y="535717"/>
            <a:ext cx="1290318" cy="1179572"/>
          </a:xfrm>
          <a:prstGeom prst="rect">
            <a:avLst/>
          </a:prstGeom>
        </p:spPr>
      </p:pic>
      <p:sp>
        <p:nvSpPr>
          <p:cNvPr id="7" name="TextBox 19">
            <a:extLst>
              <a:ext uri="{FF2B5EF4-FFF2-40B4-BE49-F238E27FC236}">
                <a16:creationId xmlns:a16="http://schemas.microsoft.com/office/drawing/2014/main" id="{165B3D2F-C0A2-4DEF-F2BD-D017BC22D206}"/>
              </a:ext>
            </a:extLst>
          </p:cNvPr>
          <p:cNvSpPr txBox="1"/>
          <p:nvPr/>
        </p:nvSpPr>
        <p:spPr>
          <a:xfrm>
            <a:off x="5902997" y="3657370"/>
            <a:ext cx="5592167" cy="538609"/>
          </a:xfrm>
          <a:prstGeom prst="rect">
            <a:avLst/>
          </a:prstGeom>
        </p:spPr>
        <p:txBody>
          <a:bodyPr wrap="square" lIns="0" tIns="0" rIns="0" bIns="0" rtlCol="0" anchor="t">
            <a:spAutoFit/>
          </a:bodyPr>
          <a:lstStyle/>
          <a:p>
            <a:pPr>
              <a:lnSpc>
                <a:spcPct val="200000"/>
              </a:lnSpc>
              <a:spcBef>
                <a:spcPct val="0"/>
              </a:spcBef>
            </a:pPr>
            <a:r>
              <a:rPr lang="ar-EG" sz="2000" dirty="0">
                <a:solidFill>
                  <a:srgbClr val="A9894C"/>
                </a:solidFill>
                <a:latin typeface="TS Safaa" panose="00000500000000000000" pitchFamily="50" charset="-78"/>
                <a:ea typeface="+mj-ea"/>
                <a:cs typeface="TS Safaa" panose="00000500000000000000" pitchFamily="50" charset="-78"/>
                <a:sym typeface="GE SS Two Medium"/>
              </a:rPr>
              <a:t>النشرة التعريفية </a:t>
            </a:r>
            <a:r>
              <a:rPr lang="ar-EG" sz="2000" dirty="0">
                <a:solidFill>
                  <a:srgbClr val="A9894C"/>
                </a:solidFill>
                <a:latin typeface="TS Safaa" panose="00000500000000000000" pitchFamily="50" charset="-78"/>
                <a:ea typeface="+mj-ea"/>
                <a:cs typeface="TS Safaa" panose="00000500000000000000" pitchFamily="50" charset="-78"/>
                <a:sym typeface="GE SS Two Light"/>
              </a:rPr>
              <a:t>للبرنامج التدريبي</a:t>
            </a:r>
          </a:p>
        </p:txBody>
      </p:sp>
      <p:sp>
        <p:nvSpPr>
          <p:cNvPr id="11" name="TextBox 20">
            <a:extLst>
              <a:ext uri="{FF2B5EF4-FFF2-40B4-BE49-F238E27FC236}">
                <a16:creationId xmlns:a16="http://schemas.microsoft.com/office/drawing/2014/main" id="{5F7B1FC1-17B2-E207-9B18-B4A15B14D43F}"/>
              </a:ext>
            </a:extLst>
          </p:cNvPr>
          <p:cNvSpPr txBox="1"/>
          <p:nvPr/>
        </p:nvSpPr>
        <p:spPr>
          <a:xfrm>
            <a:off x="5385501" y="4480992"/>
            <a:ext cx="6109663" cy="592470"/>
          </a:xfrm>
          <a:prstGeom prst="rect">
            <a:avLst/>
          </a:prstGeom>
        </p:spPr>
        <p:txBody>
          <a:bodyPr wrap="square" lIns="0" tIns="0" rIns="0" bIns="0" rtlCol="0" anchor="t">
            <a:spAutoFit/>
          </a:bodyPr>
          <a:lstStyle/>
          <a:p>
            <a:pPr>
              <a:lnSpc>
                <a:spcPct val="150000"/>
              </a:lnSpc>
              <a:spcBef>
                <a:spcPct val="0"/>
              </a:spcBef>
              <a:spcAft>
                <a:spcPts val="750"/>
              </a:spcAft>
            </a:pPr>
            <a:r>
              <a:rPr lang="ar-EG" sz="2800" b="1" dirty="0">
                <a:solidFill>
                  <a:srgbClr val="006770"/>
                </a:solidFill>
                <a:latin typeface="TS Safaa Medium" panose="00000600000000000000" pitchFamily="50" charset="-78"/>
                <a:ea typeface="+mj-ea"/>
                <a:cs typeface="TS Safaa Medium" panose="00000600000000000000" pitchFamily="50" charset="-78"/>
                <a:sym typeface="GE SS Two Light"/>
              </a:rPr>
              <a:t>محترف أعمال معتمد في</a:t>
            </a:r>
            <a:endParaRPr lang="en-US" sz="2800" b="1" dirty="0">
              <a:solidFill>
                <a:srgbClr val="006770"/>
              </a:solidFill>
              <a:latin typeface="TS Safaa Medium" panose="00000600000000000000" pitchFamily="50" charset="-78"/>
              <a:ea typeface="+mj-ea"/>
              <a:cs typeface="TS Safaa Medium" panose="00000600000000000000" pitchFamily="50" charset="-78"/>
              <a:sym typeface="GE SS Two Light"/>
            </a:endParaRPr>
          </a:p>
        </p:txBody>
      </p:sp>
      <p:sp>
        <p:nvSpPr>
          <p:cNvPr id="2" name="TextBox 20">
            <a:extLst>
              <a:ext uri="{FF2B5EF4-FFF2-40B4-BE49-F238E27FC236}">
                <a16:creationId xmlns:a16="http://schemas.microsoft.com/office/drawing/2014/main" id="{8C2AA255-A124-FA6A-30FC-D0370D1AAB78}"/>
              </a:ext>
            </a:extLst>
          </p:cNvPr>
          <p:cNvSpPr txBox="1"/>
          <p:nvPr/>
        </p:nvSpPr>
        <p:spPr>
          <a:xfrm>
            <a:off x="1757346" y="5598892"/>
            <a:ext cx="2781036" cy="1015663"/>
          </a:xfrm>
          <a:prstGeom prst="rect">
            <a:avLst/>
          </a:prstGeom>
        </p:spPr>
        <p:txBody>
          <a:bodyPr wrap="square" lIns="0" tIns="0" rIns="0" bIns="0" rtlCol="0" anchor="t">
            <a:spAutoFit/>
          </a:bodyPr>
          <a:lstStyle/>
          <a:p>
            <a:pPr algn="ctr">
              <a:lnSpc>
                <a:spcPct val="150000"/>
              </a:lnSpc>
              <a:spcBef>
                <a:spcPct val="0"/>
              </a:spcBef>
              <a:spcAft>
                <a:spcPts val="750"/>
              </a:spcAft>
            </a:pPr>
            <a:r>
              <a:rPr lang="en-US" sz="4800" dirty="0">
                <a:solidFill>
                  <a:schemeClr val="bg1"/>
                </a:solidFill>
                <a:latin typeface="TS Safaa Bold" panose="00000800000000000000" pitchFamily="50" charset="-78"/>
                <a:ea typeface="+mj-ea"/>
                <a:cs typeface="TS Safaa Bold" panose="00000800000000000000" pitchFamily="50" charset="-78"/>
              </a:rPr>
              <a:t>CBP-LS</a:t>
            </a:r>
            <a:endParaRPr lang="en-US" sz="5400" dirty="0">
              <a:solidFill>
                <a:schemeClr val="bg1"/>
              </a:solidFill>
              <a:latin typeface="TS Safaa Bold" panose="00000800000000000000" pitchFamily="50" charset="-78"/>
              <a:ea typeface="+mj-ea"/>
              <a:cs typeface="TS Safaa Bold" panose="00000800000000000000" pitchFamily="50" charset="-78"/>
            </a:endParaRPr>
          </a:p>
        </p:txBody>
      </p:sp>
      <p:sp>
        <p:nvSpPr>
          <p:cNvPr id="4" name="TextBox 20">
            <a:extLst>
              <a:ext uri="{FF2B5EF4-FFF2-40B4-BE49-F238E27FC236}">
                <a16:creationId xmlns:a16="http://schemas.microsoft.com/office/drawing/2014/main" id="{659CC3A9-4857-0BE6-2E7F-ADDB8836E35B}"/>
              </a:ext>
            </a:extLst>
          </p:cNvPr>
          <p:cNvSpPr txBox="1"/>
          <p:nvPr/>
        </p:nvSpPr>
        <p:spPr>
          <a:xfrm>
            <a:off x="7432902" y="5105307"/>
            <a:ext cx="3525169" cy="592470"/>
          </a:xfrm>
          <a:prstGeom prst="rect">
            <a:avLst/>
          </a:prstGeom>
        </p:spPr>
        <p:txBody>
          <a:bodyPr wrap="square" lIns="0" tIns="0" rIns="0" bIns="0" rtlCol="0" anchor="t">
            <a:spAutoFit/>
          </a:bodyPr>
          <a:lstStyle/>
          <a:p>
            <a:pPr algn="ctr">
              <a:lnSpc>
                <a:spcPct val="150000"/>
              </a:lnSpc>
              <a:spcBef>
                <a:spcPct val="0"/>
              </a:spcBef>
              <a:spcAft>
                <a:spcPts val="750"/>
              </a:spcAft>
            </a:pPr>
            <a:r>
              <a:rPr lang="ar-SA" sz="2800" dirty="0">
                <a:solidFill>
                  <a:srgbClr val="006770"/>
                </a:solidFill>
                <a:latin typeface="TS Safaa Medium" panose="00000600000000000000" pitchFamily="50" charset="-78"/>
                <a:ea typeface="+mj-ea"/>
                <a:cs typeface="TS Safaa Medium" panose="00000600000000000000" pitchFamily="50" charset="-78"/>
                <a:sym typeface="GE SS Two Light"/>
              </a:rPr>
              <a:t>القيادة الإدارية</a:t>
            </a:r>
            <a:endParaRPr lang="ar-EG" sz="2800" dirty="0">
              <a:solidFill>
                <a:srgbClr val="006770"/>
              </a:solidFill>
              <a:latin typeface="TS Safaa Medium" panose="00000600000000000000" pitchFamily="50" charset="-78"/>
              <a:ea typeface="+mj-ea"/>
              <a:cs typeface="TS Safaa Medium" panose="00000600000000000000" pitchFamily="50" charset="-78"/>
              <a:sym typeface="GE SS Two Light"/>
            </a:endParaRPr>
          </a:p>
        </p:txBody>
      </p:sp>
      <p:pic>
        <p:nvPicPr>
          <p:cNvPr id="12" name="Picture 11" descr="A blue and black logo&#10;&#10;AI-generated content may be incorrect.">
            <a:extLst>
              <a:ext uri="{FF2B5EF4-FFF2-40B4-BE49-F238E27FC236}">
                <a16:creationId xmlns:a16="http://schemas.microsoft.com/office/drawing/2014/main" id="{64B6EF39-35A9-EFA7-2407-8742C2756663}"/>
              </a:ext>
            </a:extLst>
          </p:cNvPr>
          <p:cNvPicPr>
            <a:picLocks noChangeAspect="1"/>
          </p:cNvPicPr>
          <p:nvPr/>
        </p:nvPicPr>
        <p:blipFill>
          <a:blip r:embed="rId6"/>
          <a:stretch>
            <a:fillRect/>
          </a:stretch>
        </p:blipFill>
        <p:spPr>
          <a:xfrm>
            <a:off x="7207994" y="1874170"/>
            <a:ext cx="1782337" cy="586294"/>
          </a:xfrm>
          <a:prstGeom prst="rect">
            <a:avLst/>
          </a:prstGeom>
        </p:spPr>
      </p:pic>
    </p:spTree>
    <p:extLst>
      <p:ext uri="{BB962C8B-B14F-4D97-AF65-F5344CB8AC3E}">
        <p14:creationId xmlns:p14="http://schemas.microsoft.com/office/powerpoint/2010/main" val="3143933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46A22-EBAF-991C-2FF4-25406078FB39}"/>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E37CE079-8239-F776-7988-785B9E11D4C4}"/>
              </a:ext>
            </a:extLst>
          </p:cNvPr>
          <p:cNvSpPr>
            <a:spLocks noGrp="1"/>
          </p:cNvSpPr>
          <p:nvPr>
            <p:ph type="title"/>
          </p:nvPr>
        </p:nvSpPr>
        <p:spPr>
          <a:xfrm>
            <a:off x="1343025" y="873194"/>
            <a:ext cx="9068301" cy="498406"/>
          </a:xfrm>
        </p:spPr>
        <p:txBody>
          <a:bodyPr>
            <a:normAutofit/>
          </a:bodyPr>
          <a:lstStyle/>
          <a:p>
            <a:pPr>
              <a:spcAft>
                <a:spcPts val="2400"/>
              </a:spcAft>
            </a:pPr>
            <a:r>
              <a:rPr lang="ar-SA" sz="1400" dirty="0">
                <a:sym typeface="GE SS Two Medium"/>
              </a:rPr>
              <a:t>حقائق عن الاختبار:</a:t>
            </a:r>
            <a:endParaRPr lang="ar-EG" sz="1400" dirty="0">
              <a:sym typeface="GE SS Two Medium"/>
            </a:endParaRPr>
          </a:p>
        </p:txBody>
      </p:sp>
      <p:pic>
        <p:nvPicPr>
          <p:cNvPr id="6" name="Picture 5">
            <a:extLst>
              <a:ext uri="{FF2B5EF4-FFF2-40B4-BE49-F238E27FC236}">
                <a16:creationId xmlns:a16="http://schemas.microsoft.com/office/drawing/2014/main" id="{FE3EAEDF-EA00-C9CD-24F5-780FD110A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grpSp>
        <p:nvGrpSpPr>
          <p:cNvPr id="26" name="Group 25">
            <a:extLst>
              <a:ext uri="{FF2B5EF4-FFF2-40B4-BE49-F238E27FC236}">
                <a16:creationId xmlns:a16="http://schemas.microsoft.com/office/drawing/2014/main" id="{0CE291F5-C37B-3A83-50B8-243DD082B435}"/>
              </a:ext>
            </a:extLst>
          </p:cNvPr>
          <p:cNvGrpSpPr/>
          <p:nvPr/>
        </p:nvGrpSpPr>
        <p:grpSpPr>
          <a:xfrm>
            <a:off x="1146576" y="2228032"/>
            <a:ext cx="9898847" cy="2938947"/>
            <a:chOff x="1308852" y="3442428"/>
            <a:chExt cx="14218782" cy="4221527"/>
          </a:xfrm>
        </p:grpSpPr>
        <p:sp>
          <p:nvSpPr>
            <p:cNvPr id="2" name="TextBox 8">
              <a:extLst>
                <a:ext uri="{FF2B5EF4-FFF2-40B4-BE49-F238E27FC236}">
                  <a16:creationId xmlns:a16="http://schemas.microsoft.com/office/drawing/2014/main" id="{3D9A4FF1-1B50-A43E-1236-55836D88F44B}"/>
                </a:ext>
              </a:extLst>
            </p:cNvPr>
            <p:cNvSpPr txBox="1"/>
            <p:nvPr/>
          </p:nvSpPr>
          <p:spPr>
            <a:xfrm>
              <a:off x="12592559" y="3472020"/>
              <a:ext cx="2092010" cy="862080"/>
            </a:xfrm>
            <a:prstGeom prst="rect">
              <a:avLst/>
            </a:prstGeom>
          </p:spPr>
          <p:txBody>
            <a:bodyPr wrap="square" lIns="0" tIns="0" rIns="0" bIns="0" rtlCol="0" anchor="t">
              <a:spAutoFit/>
            </a:bodyPr>
            <a:lstStyle/>
            <a:p>
              <a:pPr algn="r" rtl="1">
                <a:lnSpc>
                  <a:spcPts val="5552"/>
                </a:lnSpc>
              </a:pPr>
              <a:r>
                <a:rPr lang="ar-SA" sz="1400" b="1" spc="134" dirty="0">
                  <a:solidFill>
                    <a:srgbClr val="B8975C"/>
                  </a:solidFill>
                  <a:latin typeface="TS Safaa" panose="00000500000000000000" pitchFamily="50" charset="-78"/>
                  <a:ea typeface="GE SS Two Medium"/>
                  <a:cs typeface="TS Safaa" panose="00000500000000000000" pitchFamily="50" charset="-78"/>
                  <a:sym typeface="GE SS Two Medium"/>
                </a:rPr>
                <a:t>لغة الاختبار:</a:t>
              </a:r>
              <a:endParaRPr lang="ar-EG" sz="1400" b="1" spc="134" dirty="0">
                <a:solidFill>
                  <a:srgbClr val="B8975C"/>
                </a:solidFill>
                <a:latin typeface="TS Safaa" panose="00000500000000000000" pitchFamily="50" charset="-78"/>
                <a:ea typeface="GE SS Two Medium"/>
                <a:cs typeface="TS Safaa" panose="00000500000000000000" pitchFamily="50" charset="-78"/>
                <a:sym typeface="GE SS Two Medium"/>
              </a:endParaRPr>
            </a:p>
          </p:txBody>
        </p:sp>
        <p:sp>
          <p:nvSpPr>
            <p:cNvPr id="5" name="TextBox 8">
              <a:extLst>
                <a:ext uri="{FF2B5EF4-FFF2-40B4-BE49-F238E27FC236}">
                  <a16:creationId xmlns:a16="http://schemas.microsoft.com/office/drawing/2014/main" id="{2ACBA6BD-A167-08DF-2075-C3DFB123B4F9}"/>
                </a:ext>
              </a:extLst>
            </p:cNvPr>
            <p:cNvSpPr txBox="1"/>
            <p:nvPr/>
          </p:nvSpPr>
          <p:spPr>
            <a:xfrm>
              <a:off x="12580804" y="4744381"/>
              <a:ext cx="2301709" cy="699060"/>
            </a:xfrm>
            <a:prstGeom prst="rect">
              <a:avLst/>
            </a:prstGeom>
          </p:spPr>
          <p:txBody>
            <a:bodyPr wrap="square" lIns="0" tIns="0" rIns="0" bIns="0" rtlCol="0" anchor="t">
              <a:spAutoFit/>
            </a:bodyPr>
            <a:lstStyle/>
            <a:p>
              <a:pPr algn="ctr" rtl="1">
                <a:lnSpc>
                  <a:spcPct val="150000"/>
                </a:lnSpc>
              </a:pPr>
              <a:r>
                <a:rPr lang="ar-SA" sz="1100" b="1" dirty="0">
                  <a:latin typeface="TS Safaa" panose="00000500000000000000" pitchFamily="50" charset="-78"/>
                  <a:ea typeface="GE SS Two Medium"/>
                  <a:cs typeface="TS Safaa" panose="00000500000000000000" pitchFamily="50" charset="-78"/>
                  <a:sym typeface="GE SS Two Medium"/>
                </a:rPr>
                <a:t>اللغة العربية/ اللغة الإنجليزية.</a:t>
              </a:r>
              <a:endParaRPr lang="ar-EG" sz="1100" b="1" dirty="0">
                <a:latin typeface="TS Safaa" panose="00000500000000000000" pitchFamily="50" charset="-78"/>
                <a:ea typeface="GE SS Two Medium"/>
                <a:cs typeface="TS Safaa" panose="00000500000000000000" pitchFamily="50" charset="-78"/>
                <a:sym typeface="GE SS Two Medium"/>
              </a:endParaRPr>
            </a:p>
          </p:txBody>
        </p:sp>
        <p:sp>
          <p:nvSpPr>
            <p:cNvPr id="7" name="TextBox 8">
              <a:extLst>
                <a:ext uri="{FF2B5EF4-FFF2-40B4-BE49-F238E27FC236}">
                  <a16:creationId xmlns:a16="http://schemas.microsoft.com/office/drawing/2014/main" id="{B0F657F5-FDD0-9CD5-55F6-CC86A4ADCB31}"/>
                </a:ext>
              </a:extLst>
            </p:cNvPr>
            <p:cNvSpPr txBox="1"/>
            <p:nvPr/>
          </p:nvSpPr>
          <p:spPr>
            <a:xfrm>
              <a:off x="9106932" y="3461337"/>
              <a:ext cx="2092010" cy="862080"/>
            </a:xfrm>
            <a:prstGeom prst="rect">
              <a:avLst/>
            </a:prstGeom>
          </p:spPr>
          <p:txBody>
            <a:bodyPr wrap="square" lIns="0" tIns="0" rIns="0" bIns="0" rtlCol="0" anchor="t">
              <a:spAutoFit/>
            </a:bodyPr>
            <a:lstStyle/>
            <a:p>
              <a:pPr algn="ctr" rtl="1">
                <a:lnSpc>
                  <a:spcPts val="5552"/>
                </a:lnSpc>
              </a:pPr>
              <a:r>
                <a:rPr lang="ar-SA" sz="1400" b="1" spc="134" dirty="0">
                  <a:solidFill>
                    <a:srgbClr val="B8975C"/>
                  </a:solidFill>
                  <a:latin typeface="TS Safaa" panose="00000500000000000000" pitchFamily="50" charset="-78"/>
                  <a:ea typeface="GE SS Two Medium"/>
                  <a:cs typeface="TS Safaa" panose="00000500000000000000" pitchFamily="50" charset="-78"/>
                  <a:sym typeface="GE SS Two Medium"/>
                </a:rPr>
                <a:t>عدد الأسئلة:</a:t>
              </a:r>
              <a:endParaRPr lang="ar-EG" sz="1400" b="1" spc="134" dirty="0">
                <a:solidFill>
                  <a:srgbClr val="B8975C"/>
                </a:solidFill>
                <a:latin typeface="TS Safaa" panose="00000500000000000000" pitchFamily="50" charset="-78"/>
                <a:ea typeface="GE SS Two Medium"/>
                <a:cs typeface="TS Safaa" panose="00000500000000000000" pitchFamily="50" charset="-78"/>
                <a:sym typeface="GE SS Two Medium"/>
              </a:endParaRPr>
            </a:p>
          </p:txBody>
        </p:sp>
        <p:sp>
          <p:nvSpPr>
            <p:cNvPr id="8" name="TextBox 8">
              <a:extLst>
                <a:ext uri="{FF2B5EF4-FFF2-40B4-BE49-F238E27FC236}">
                  <a16:creationId xmlns:a16="http://schemas.microsoft.com/office/drawing/2014/main" id="{0A940249-EF6F-FF93-D4E5-BD0850158ECF}"/>
                </a:ext>
              </a:extLst>
            </p:cNvPr>
            <p:cNvSpPr txBox="1"/>
            <p:nvPr/>
          </p:nvSpPr>
          <p:spPr>
            <a:xfrm>
              <a:off x="8830883" y="4463073"/>
              <a:ext cx="2092010" cy="851029"/>
            </a:xfrm>
            <a:prstGeom prst="rect">
              <a:avLst/>
            </a:prstGeom>
          </p:spPr>
          <p:txBody>
            <a:bodyPr wrap="square" lIns="0" tIns="0" rIns="0" bIns="0" rtlCol="0" anchor="t">
              <a:spAutoFit/>
            </a:bodyPr>
            <a:lstStyle/>
            <a:p>
              <a:pPr>
                <a:lnSpc>
                  <a:spcPts val="5552"/>
                </a:lnSpc>
              </a:pPr>
              <a:r>
                <a:rPr lang="en-US" sz="1400" b="1" dirty="0">
                  <a:latin typeface="TS Safaa" panose="00000500000000000000" pitchFamily="50" charset="-78"/>
                  <a:cs typeface="TS Safaa" panose="00000500000000000000" pitchFamily="50" charset="-78"/>
                  <a:sym typeface="GE SS Two Medium"/>
                  <a:rtl/>
                </a:rPr>
                <a:t>50</a:t>
              </a:r>
              <a:r>
                <a:rPr lang="ar-SA" sz="1400" b="1" dirty="0">
                  <a:latin typeface="TS Safaa" panose="00000500000000000000" pitchFamily="50" charset="-78"/>
                  <a:cs typeface="TS Safaa" panose="00000500000000000000" pitchFamily="50" charset="-78"/>
                  <a:sym typeface="GE SS Two Medium"/>
                  <a:rtl/>
                </a:rPr>
                <a:t> سؤالاً.</a:t>
              </a:r>
              <a:endParaRPr lang="ar-EG" sz="1400" b="1" dirty="0">
                <a:latin typeface="TS Safaa" panose="00000500000000000000" pitchFamily="50" charset="-78"/>
                <a:cs typeface="TS Safaa" panose="00000500000000000000" pitchFamily="50" charset="-78"/>
                <a:sym typeface="GE SS Two Medium"/>
                <a:rtl/>
              </a:endParaRPr>
            </a:p>
          </p:txBody>
        </p:sp>
        <p:sp>
          <p:nvSpPr>
            <p:cNvPr id="9" name="TextBox 8">
              <a:extLst>
                <a:ext uri="{FF2B5EF4-FFF2-40B4-BE49-F238E27FC236}">
                  <a16:creationId xmlns:a16="http://schemas.microsoft.com/office/drawing/2014/main" id="{5B95412C-F9DE-37F5-D1DA-04CE2564A7C4}"/>
                </a:ext>
              </a:extLst>
            </p:cNvPr>
            <p:cNvSpPr txBox="1"/>
            <p:nvPr/>
          </p:nvSpPr>
          <p:spPr>
            <a:xfrm>
              <a:off x="5526799" y="3472021"/>
              <a:ext cx="2092010" cy="862081"/>
            </a:xfrm>
            <a:prstGeom prst="rect">
              <a:avLst/>
            </a:prstGeom>
          </p:spPr>
          <p:txBody>
            <a:bodyPr wrap="square" lIns="0" tIns="0" rIns="0" bIns="0" rtlCol="0" anchor="t">
              <a:spAutoFit/>
            </a:bodyPr>
            <a:lstStyle/>
            <a:p>
              <a:pPr algn="r" rtl="1">
                <a:lnSpc>
                  <a:spcPts val="5552"/>
                </a:lnSpc>
              </a:pPr>
              <a:r>
                <a:rPr lang="ar-SA" sz="1400" b="1" spc="134" dirty="0">
                  <a:solidFill>
                    <a:srgbClr val="B8975C"/>
                  </a:solidFill>
                  <a:latin typeface="TS Safaa" panose="00000500000000000000" pitchFamily="50" charset="-78"/>
                  <a:ea typeface="GE SS Two Medium"/>
                  <a:cs typeface="TS Safaa" panose="00000500000000000000" pitchFamily="50" charset="-78"/>
                  <a:sym typeface="GE SS Two Medium"/>
                </a:rPr>
                <a:t>زمن الأسئلة:</a:t>
              </a:r>
              <a:endParaRPr lang="ar-EG" sz="1400" b="1" spc="134" dirty="0">
                <a:solidFill>
                  <a:srgbClr val="B8975C"/>
                </a:solidFill>
                <a:latin typeface="TS Safaa" panose="00000500000000000000" pitchFamily="50" charset="-78"/>
                <a:ea typeface="GE SS Two Medium"/>
                <a:cs typeface="TS Safaa" panose="00000500000000000000" pitchFamily="50" charset="-78"/>
                <a:sym typeface="GE SS Two Medium"/>
              </a:endParaRPr>
            </a:p>
          </p:txBody>
        </p:sp>
        <p:sp>
          <p:nvSpPr>
            <p:cNvPr id="10" name="TextBox 8">
              <a:extLst>
                <a:ext uri="{FF2B5EF4-FFF2-40B4-BE49-F238E27FC236}">
                  <a16:creationId xmlns:a16="http://schemas.microsoft.com/office/drawing/2014/main" id="{AC8DBDA1-C483-B79E-6F44-D7196AA84EE9}"/>
                </a:ext>
              </a:extLst>
            </p:cNvPr>
            <p:cNvSpPr txBox="1"/>
            <p:nvPr/>
          </p:nvSpPr>
          <p:spPr>
            <a:xfrm>
              <a:off x="5216772" y="4463074"/>
              <a:ext cx="2092010" cy="862081"/>
            </a:xfrm>
            <a:prstGeom prst="rect">
              <a:avLst/>
            </a:prstGeom>
          </p:spPr>
          <p:txBody>
            <a:bodyPr wrap="square" lIns="0" tIns="0" rIns="0" bIns="0" rtlCol="0" anchor="t">
              <a:spAutoFit/>
            </a:bodyPr>
            <a:lstStyle/>
            <a:p>
              <a:pPr>
                <a:lnSpc>
                  <a:spcPts val="5552"/>
                </a:lnSpc>
              </a:pPr>
              <a:r>
                <a:rPr lang="ar-SA" sz="1200" b="1" spc="134" dirty="0">
                  <a:latin typeface="TS Safaa" panose="00000500000000000000" pitchFamily="50" charset="-78"/>
                  <a:ea typeface="GE SS Two Medium"/>
                  <a:cs typeface="TS Safaa" panose="00000500000000000000" pitchFamily="50" charset="-78"/>
                  <a:sym typeface="GE SS Two Medium"/>
                </a:rPr>
                <a:t>ساعتان.</a:t>
              </a:r>
              <a:endParaRPr lang="ar-EG" sz="1200" b="1" spc="134" dirty="0">
                <a:latin typeface="TS Safaa" panose="00000500000000000000" pitchFamily="50" charset="-78"/>
                <a:ea typeface="GE SS Two Medium"/>
                <a:cs typeface="TS Safaa" panose="00000500000000000000" pitchFamily="50" charset="-78"/>
                <a:sym typeface="GE SS Two Medium"/>
              </a:endParaRPr>
            </a:p>
          </p:txBody>
        </p:sp>
        <p:sp>
          <p:nvSpPr>
            <p:cNvPr id="11" name="TextBox 8">
              <a:extLst>
                <a:ext uri="{FF2B5EF4-FFF2-40B4-BE49-F238E27FC236}">
                  <a16:creationId xmlns:a16="http://schemas.microsoft.com/office/drawing/2014/main" id="{A61A1D43-FD16-5FB5-CC1B-8B0A28C40966}"/>
                </a:ext>
              </a:extLst>
            </p:cNvPr>
            <p:cNvSpPr txBox="1"/>
            <p:nvPr/>
          </p:nvSpPr>
          <p:spPr>
            <a:xfrm>
              <a:off x="1467900" y="3442428"/>
              <a:ext cx="2729932" cy="862080"/>
            </a:xfrm>
            <a:prstGeom prst="rect">
              <a:avLst/>
            </a:prstGeom>
          </p:spPr>
          <p:txBody>
            <a:bodyPr wrap="square" lIns="0" tIns="0" rIns="0" bIns="0" rtlCol="0" anchor="t">
              <a:spAutoFit/>
            </a:bodyPr>
            <a:lstStyle/>
            <a:p>
              <a:pPr algn="r" rtl="1">
                <a:lnSpc>
                  <a:spcPts val="5552"/>
                </a:lnSpc>
              </a:pPr>
              <a:r>
                <a:rPr lang="ar-SA" sz="1400" b="1" spc="134" dirty="0">
                  <a:solidFill>
                    <a:srgbClr val="B8975C"/>
                  </a:solidFill>
                  <a:latin typeface="TS Safaa" panose="00000500000000000000" pitchFamily="50" charset="-78"/>
                  <a:ea typeface="GE SS Two Medium"/>
                  <a:cs typeface="TS Safaa" panose="00000500000000000000" pitchFamily="50" charset="-78"/>
                  <a:sym typeface="GE SS Two Medium"/>
                </a:rPr>
                <a:t>طبيعة الأسئلة:</a:t>
              </a:r>
              <a:endParaRPr lang="ar-EG" sz="1400" b="1" spc="134" dirty="0">
                <a:solidFill>
                  <a:srgbClr val="B8975C"/>
                </a:solidFill>
                <a:latin typeface="TS Safaa" panose="00000500000000000000" pitchFamily="50" charset="-78"/>
                <a:ea typeface="GE SS Two Medium"/>
                <a:cs typeface="TS Safaa" panose="00000500000000000000" pitchFamily="50" charset="-78"/>
                <a:sym typeface="GE SS Two Medium"/>
              </a:endParaRPr>
            </a:p>
          </p:txBody>
        </p:sp>
        <p:sp>
          <p:nvSpPr>
            <p:cNvPr id="12" name="TextBox 8">
              <a:extLst>
                <a:ext uri="{FF2B5EF4-FFF2-40B4-BE49-F238E27FC236}">
                  <a16:creationId xmlns:a16="http://schemas.microsoft.com/office/drawing/2014/main" id="{0F1E7BE0-A752-29DD-E9BB-BA7203AB6BE0}"/>
                </a:ext>
              </a:extLst>
            </p:cNvPr>
            <p:cNvSpPr txBox="1"/>
            <p:nvPr/>
          </p:nvSpPr>
          <p:spPr>
            <a:xfrm>
              <a:off x="1771964" y="4954981"/>
              <a:ext cx="2517631" cy="334333"/>
            </a:xfrm>
            <a:prstGeom prst="rect">
              <a:avLst/>
            </a:prstGeom>
          </p:spPr>
          <p:txBody>
            <a:bodyPr wrap="square" lIns="0" tIns="0" rIns="0" bIns="0" rtlCol="0" anchor="t">
              <a:spAutoFit/>
            </a:bodyPr>
            <a:lstStyle/>
            <a:p>
              <a:pPr algn="ctr">
                <a:lnSpc>
                  <a:spcPct val="150000"/>
                </a:lnSpc>
              </a:pPr>
              <a:r>
                <a:rPr lang="ar-SA" sz="1100" b="1" dirty="0">
                  <a:latin typeface="TS Safaa" panose="00000500000000000000" pitchFamily="50" charset="-78"/>
                  <a:ea typeface="GE SS Two Medium"/>
                  <a:cs typeface="TS Safaa" panose="00000500000000000000" pitchFamily="50" charset="-78"/>
                  <a:sym typeface="GE SS Two Medium"/>
                </a:rPr>
                <a:t>اختيار من متعدد.</a:t>
              </a:r>
              <a:endParaRPr lang="ar-EG" sz="1100" b="1" dirty="0">
                <a:latin typeface="TS Safaa" panose="00000500000000000000" pitchFamily="50" charset="-78"/>
                <a:ea typeface="GE SS Two Medium"/>
                <a:cs typeface="TS Safaa" panose="00000500000000000000" pitchFamily="50" charset="-78"/>
                <a:sym typeface="GE SS Two Medium"/>
              </a:endParaRPr>
            </a:p>
          </p:txBody>
        </p:sp>
        <p:cxnSp>
          <p:nvCxnSpPr>
            <p:cNvPr id="13" name="رابط مستقيم 82">
              <a:extLst>
                <a:ext uri="{FF2B5EF4-FFF2-40B4-BE49-F238E27FC236}">
                  <a16:creationId xmlns:a16="http://schemas.microsoft.com/office/drawing/2014/main" id="{F1CB7546-512B-96FE-3B54-B0FCC876CF68}"/>
                </a:ext>
              </a:extLst>
            </p:cNvPr>
            <p:cNvCxnSpPr>
              <a:cxnSpLocks/>
            </p:cNvCxnSpPr>
            <p:nvPr/>
          </p:nvCxnSpPr>
          <p:spPr>
            <a:xfrm>
              <a:off x="12592559" y="4571076"/>
              <a:ext cx="2202759" cy="0"/>
            </a:xfrm>
            <a:prstGeom prst="line">
              <a:avLst/>
            </a:prstGeom>
            <a:ln w="38100">
              <a:solidFill>
                <a:srgbClr val="000000"/>
              </a:solidFill>
            </a:ln>
          </p:spPr>
          <p:style>
            <a:lnRef idx="1">
              <a:schemeClr val="dk1"/>
            </a:lnRef>
            <a:fillRef idx="0">
              <a:schemeClr val="dk1"/>
            </a:fillRef>
            <a:effectRef idx="0">
              <a:schemeClr val="dk1"/>
            </a:effectRef>
            <a:fontRef idx="minor">
              <a:schemeClr val="tx1"/>
            </a:fontRef>
          </p:style>
        </p:cxnSp>
        <p:cxnSp>
          <p:nvCxnSpPr>
            <p:cNvPr id="14" name="رابط مستقيم 83">
              <a:extLst>
                <a:ext uri="{FF2B5EF4-FFF2-40B4-BE49-F238E27FC236}">
                  <a16:creationId xmlns:a16="http://schemas.microsoft.com/office/drawing/2014/main" id="{E416AB0B-75D5-C4FD-8416-EF3B13AB26AA}"/>
                </a:ext>
              </a:extLst>
            </p:cNvPr>
            <p:cNvCxnSpPr>
              <a:cxnSpLocks/>
            </p:cNvCxnSpPr>
            <p:nvPr/>
          </p:nvCxnSpPr>
          <p:spPr>
            <a:xfrm>
              <a:off x="9216754" y="4571076"/>
              <a:ext cx="2202759" cy="0"/>
            </a:xfrm>
            <a:prstGeom prst="line">
              <a:avLst/>
            </a:prstGeom>
            <a:ln w="38100">
              <a:solidFill>
                <a:srgbClr val="000000"/>
              </a:solidFill>
            </a:ln>
          </p:spPr>
          <p:style>
            <a:lnRef idx="1">
              <a:schemeClr val="dk1"/>
            </a:lnRef>
            <a:fillRef idx="0">
              <a:schemeClr val="dk1"/>
            </a:fillRef>
            <a:effectRef idx="0">
              <a:schemeClr val="dk1"/>
            </a:effectRef>
            <a:fontRef idx="minor">
              <a:schemeClr val="tx1"/>
            </a:fontRef>
          </p:style>
        </p:cxnSp>
        <p:cxnSp>
          <p:nvCxnSpPr>
            <p:cNvPr id="15" name="رابط مستقيم 84">
              <a:extLst>
                <a:ext uri="{FF2B5EF4-FFF2-40B4-BE49-F238E27FC236}">
                  <a16:creationId xmlns:a16="http://schemas.microsoft.com/office/drawing/2014/main" id="{53B0E632-A002-8696-351B-8EC72D8C1B4E}"/>
                </a:ext>
              </a:extLst>
            </p:cNvPr>
            <p:cNvCxnSpPr>
              <a:cxnSpLocks/>
            </p:cNvCxnSpPr>
            <p:nvPr/>
          </p:nvCxnSpPr>
          <p:spPr>
            <a:xfrm>
              <a:off x="5526799" y="4511779"/>
              <a:ext cx="2202759" cy="0"/>
            </a:xfrm>
            <a:prstGeom prst="line">
              <a:avLst/>
            </a:prstGeom>
            <a:ln w="38100">
              <a:solidFill>
                <a:srgbClr val="000000"/>
              </a:solidFill>
            </a:ln>
          </p:spPr>
          <p:style>
            <a:lnRef idx="1">
              <a:schemeClr val="dk1"/>
            </a:lnRef>
            <a:fillRef idx="0">
              <a:schemeClr val="dk1"/>
            </a:fillRef>
            <a:effectRef idx="0">
              <a:schemeClr val="dk1"/>
            </a:effectRef>
            <a:fontRef idx="minor">
              <a:schemeClr val="tx1"/>
            </a:fontRef>
          </p:style>
        </p:cxnSp>
        <p:cxnSp>
          <p:nvCxnSpPr>
            <p:cNvPr id="16" name="رابط مستقيم 85">
              <a:extLst>
                <a:ext uri="{FF2B5EF4-FFF2-40B4-BE49-F238E27FC236}">
                  <a16:creationId xmlns:a16="http://schemas.microsoft.com/office/drawing/2014/main" id="{6D5990EB-51EF-EE72-7156-D943E19C4F83}"/>
                </a:ext>
              </a:extLst>
            </p:cNvPr>
            <p:cNvCxnSpPr>
              <a:cxnSpLocks/>
            </p:cNvCxnSpPr>
            <p:nvPr/>
          </p:nvCxnSpPr>
          <p:spPr>
            <a:xfrm>
              <a:off x="1965260" y="4473565"/>
              <a:ext cx="2202759" cy="0"/>
            </a:xfrm>
            <a:prstGeom prst="line">
              <a:avLst/>
            </a:prstGeom>
            <a:ln w="38100">
              <a:solidFill>
                <a:srgbClr val="000000"/>
              </a:solidFill>
            </a:ln>
          </p:spPr>
          <p:style>
            <a:lnRef idx="1">
              <a:schemeClr val="dk1"/>
            </a:lnRef>
            <a:fillRef idx="0">
              <a:schemeClr val="dk1"/>
            </a:fillRef>
            <a:effectRef idx="0">
              <a:schemeClr val="dk1"/>
            </a:effectRef>
            <a:fontRef idx="minor">
              <a:schemeClr val="tx1"/>
            </a:fontRef>
          </p:style>
        </p:cxnSp>
        <p:sp>
          <p:nvSpPr>
            <p:cNvPr id="17" name="مربع نص 87">
              <a:extLst>
                <a:ext uri="{FF2B5EF4-FFF2-40B4-BE49-F238E27FC236}">
                  <a16:creationId xmlns:a16="http://schemas.microsoft.com/office/drawing/2014/main" id="{A559B512-5FA3-E61F-ED0E-C7D3FBC6A01C}"/>
                </a:ext>
              </a:extLst>
            </p:cNvPr>
            <p:cNvSpPr txBox="1"/>
            <p:nvPr/>
          </p:nvSpPr>
          <p:spPr>
            <a:xfrm>
              <a:off x="3110956" y="6177418"/>
              <a:ext cx="11426047" cy="1486537"/>
            </a:xfrm>
            <a:prstGeom prst="rect">
              <a:avLst/>
            </a:prstGeom>
            <a:noFill/>
          </p:spPr>
          <p:txBody>
            <a:bodyPr wrap="square">
              <a:spAutoFit/>
            </a:bodyPr>
            <a:lstStyle/>
            <a:p>
              <a:pPr marL="228600" algn="ctr">
                <a:lnSpc>
                  <a:spcPct val="150000"/>
                </a:lnSpc>
                <a:defRPr/>
              </a:pPr>
              <a:r>
                <a:rPr lang="ar-SA" sz="1400" b="1" dirty="0">
                  <a:latin typeface="TS Safaa" panose="00000500000000000000" pitchFamily="50" charset="-78"/>
                  <a:cs typeface="TS Safaa" panose="00000500000000000000" pitchFamily="50" charset="-78"/>
                </a:rPr>
                <a:t>يرجى ملاحظة أن الاختبار مقدم من جهة عالمية، ولا نملك أي إطلاع على محتوى الاختبارات الخاصة بالشهادات المهنية. لذا، يتطلب من المتدربين الإعداد والتحضير الجيد لضمان تحقيق أفضل النتائج.</a:t>
              </a:r>
              <a:endParaRPr lang="en-US" sz="1400" b="1" dirty="0">
                <a:latin typeface="TS Safaa" panose="00000500000000000000" pitchFamily="50" charset="-78"/>
                <a:cs typeface="TS Safaa" panose="00000500000000000000" pitchFamily="50" charset="-78"/>
              </a:endParaRPr>
            </a:p>
          </p:txBody>
        </p:sp>
        <p:sp>
          <p:nvSpPr>
            <p:cNvPr id="18" name="مستطيل 88">
              <a:extLst>
                <a:ext uri="{FF2B5EF4-FFF2-40B4-BE49-F238E27FC236}">
                  <a16:creationId xmlns:a16="http://schemas.microsoft.com/office/drawing/2014/main" id="{B3B55CB8-F702-625C-1CF3-DA7758BAC40B}"/>
                </a:ext>
              </a:extLst>
            </p:cNvPr>
            <p:cNvSpPr/>
            <p:nvPr/>
          </p:nvSpPr>
          <p:spPr>
            <a:xfrm>
              <a:off x="8410162" y="3571243"/>
              <a:ext cx="3439908" cy="2218082"/>
            </a:xfrm>
            <a:prstGeom prst="rect">
              <a:avLst/>
            </a:prstGeom>
            <a:noFill/>
            <a:ln>
              <a:solidFill>
                <a:srgbClr val="B8975C"/>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800">
                <a:latin typeface="TS Safaa" panose="00000500000000000000" pitchFamily="50" charset="-78"/>
                <a:cs typeface="TS Safaa" panose="00000500000000000000" pitchFamily="50" charset="-78"/>
              </a:endParaRPr>
            </a:p>
          </p:txBody>
        </p:sp>
        <p:sp>
          <p:nvSpPr>
            <p:cNvPr id="19" name="مستطيل 89">
              <a:extLst>
                <a:ext uri="{FF2B5EF4-FFF2-40B4-BE49-F238E27FC236}">
                  <a16:creationId xmlns:a16="http://schemas.microsoft.com/office/drawing/2014/main" id="{22130B9C-141C-CEB6-E12D-A98EAFA30429}"/>
                </a:ext>
              </a:extLst>
            </p:cNvPr>
            <p:cNvSpPr/>
            <p:nvPr/>
          </p:nvSpPr>
          <p:spPr>
            <a:xfrm>
              <a:off x="12087726" y="3549055"/>
              <a:ext cx="3439908" cy="2218082"/>
            </a:xfrm>
            <a:prstGeom prst="rect">
              <a:avLst/>
            </a:prstGeom>
            <a:noFill/>
            <a:ln>
              <a:solidFill>
                <a:srgbClr val="B8975C"/>
              </a:solidFill>
              <a:prstDash val="dashDot"/>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800">
                <a:latin typeface="TS Safaa" panose="00000500000000000000" pitchFamily="50" charset="-78"/>
                <a:cs typeface="TS Safaa" panose="00000500000000000000" pitchFamily="50" charset="-78"/>
              </a:endParaRPr>
            </a:p>
          </p:txBody>
        </p:sp>
        <p:sp>
          <p:nvSpPr>
            <p:cNvPr id="20" name="مستطيل 90">
              <a:extLst>
                <a:ext uri="{FF2B5EF4-FFF2-40B4-BE49-F238E27FC236}">
                  <a16:creationId xmlns:a16="http://schemas.microsoft.com/office/drawing/2014/main" id="{B3A5A6E0-196C-D6B8-EA61-511ECB4E0E41}"/>
                </a:ext>
              </a:extLst>
            </p:cNvPr>
            <p:cNvSpPr/>
            <p:nvPr/>
          </p:nvSpPr>
          <p:spPr>
            <a:xfrm>
              <a:off x="4859507" y="3572298"/>
              <a:ext cx="3439908" cy="2218082"/>
            </a:xfrm>
            <a:prstGeom prst="rect">
              <a:avLst/>
            </a:prstGeom>
            <a:noFill/>
            <a:ln>
              <a:solidFill>
                <a:srgbClr val="B8975C"/>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800">
                <a:latin typeface="TS Safaa" panose="00000500000000000000" pitchFamily="50" charset="-78"/>
                <a:cs typeface="TS Safaa" panose="00000500000000000000" pitchFamily="50" charset="-78"/>
              </a:endParaRPr>
            </a:p>
          </p:txBody>
        </p:sp>
        <p:sp>
          <p:nvSpPr>
            <p:cNvPr id="21" name="مستطيل 91">
              <a:extLst>
                <a:ext uri="{FF2B5EF4-FFF2-40B4-BE49-F238E27FC236}">
                  <a16:creationId xmlns:a16="http://schemas.microsoft.com/office/drawing/2014/main" id="{0F5C475A-8E3D-3836-28A7-10F7B2830D05}"/>
                </a:ext>
              </a:extLst>
            </p:cNvPr>
            <p:cNvSpPr/>
            <p:nvPr/>
          </p:nvSpPr>
          <p:spPr>
            <a:xfrm>
              <a:off x="1308852" y="3589120"/>
              <a:ext cx="3439909" cy="2218082"/>
            </a:xfrm>
            <a:prstGeom prst="rect">
              <a:avLst/>
            </a:prstGeom>
            <a:noFill/>
            <a:ln>
              <a:solidFill>
                <a:srgbClr val="B8975C"/>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800">
                <a:latin typeface="TS Safaa" panose="00000500000000000000" pitchFamily="50" charset="-78"/>
                <a:cs typeface="TS Safaa" panose="00000500000000000000" pitchFamily="50" charset="-78"/>
              </a:endParaRPr>
            </a:p>
          </p:txBody>
        </p:sp>
      </p:grpSp>
    </p:spTree>
    <p:extLst>
      <p:ext uri="{BB962C8B-B14F-4D97-AF65-F5344CB8AC3E}">
        <p14:creationId xmlns:p14="http://schemas.microsoft.com/office/powerpoint/2010/main" val="916380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E874A-6FB2-F9F3-51A0-C65C740FA555}"/>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FC1152A1-5594-4796-8249-9C55EE26E067}"/>
              </a:ext>
            </a:extLst>
          </p:cNvPr>
          <p:cNvSpPr>
            <a:spLocks noGrp="1"/>
          </p:cNvSpPr>
          <p:nvPr>
            <p:ph type="title"/>
          </p:nvPr>
        </p:nvSpPr>
        <p:spPr/>
        <p:txBody>
          <a:bodyPr>
            <a:normAutofit/>
          </a:bodyPr>
          <a:lstStyle/>
          <a:p>
            <a:pPr>
              <a:spcAft>
                <a:spcPts val="2400"/>
              </a:spcAft>
            </a:pPr>
            <a:r>
              <a:rPr lang="ar-EG" sz="1400" dirty="0">
                <a:sym typeface="GE SS Two Medium"/>
              </a:rPr>
              <a:t>سياسة </a:t>
            </a:r>
            <a:r>
              <a:rPr lang="ar-SA" sz="1400" dirty="0">
                <a:sym typeface="GE SS Two Medium"/>
              </a:rPr>
              <a:t>إعادة الاختبار في حال عدم الاجتياز</a:t>
            </a:r>
            <a:r>
              <a:rPr lang="ar-EG" sz="1400" dirty="0">
                <a:sym typeface="GE SS Two Medium"/>
              </a:rPr>
              <a:t>: </a:t>
            </a:r>
          </a:p>
        </p:txBody>
      </p:sp>
      <p:pic>
        <p:nvPicPr>
          <p:cNvPr id="6" name="Picture 5">
            <a:extLst>
              <a:ext uri="{FF2B5EF4-FFF2-40B4-BE49-F238E27FC236}">
                <a16:creationId xmlns:a16="http://schemas.microsoft.com/office/drawing/2014/main" id="{7E727E4A-49FE-6A63-A23D-69F97CF167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sp>
        <p:nvSpPr>
          <p:cNvPr id="4" name="TextBox 3">
            <a:extLst>
              <a:ext uri="{FF2B5EF4-FFF2-40B4-BE49-F238E27FC236}">
                <a16:creationId xmlns:a16="http://schemas.microsoft.com/office/drawing/2014/main" id="{6DBDC677-F2E6-D504-16E1-F8C7CEEF12C5}"/>
              </a:ext>
            </a:extLst>
          </p:cNvPr>
          <p:cNvSpPr txBox="1"/>
          <p:nvPr/>
        </p:nvSpPr>
        <p:spPr>
          <a:xfrm>
            <a:off x="1627472" y="2056620"/>
            <a:ext cx="9068301" cy="1835118"/>
          </a:xfrm>
          <a:prstGeom prst="rect">
            <a:avLst/>
          </a:prstGeom>
          <a:noFill/>
        </p:spPr>
        <p:txBody>
          <a:bodyPr wrap="square">
            <a:spAutoFit/>
          </a:bodyPr>
          <a:lstStyle/>
          <a:p>
            <a:pPr marL="0" lvl="1" indent="-342900">
              <a:lnSpc>
                <a:spcPct val="150000"/>
              </a:lnSpc>
              <a:spcAft>
                <a:spcPts val="600"/>
              </a:spcAft>
              <a:buFont typeface="+mj-lt"/>
              <a:buAutoNum type="arabicPeriod"/>
            </a:pPr>
            <a:r>
              <a:rPr lang="ar-SA" sz="1400" kern="100" dirty="0">
                <a:latin typeface="TS Safaa" panose="00000500000000000000" pitchFamily="50" charset="-78"/>
                <a:cs typeface="TS Safaa" panose="00000500000000000000" pitchFamily="50" charset="-78"/>
                <a:sym typeface="GE SS Two Light"/>
              </a:rPr>
              <a:t>يلزم سداد رسوم الاختبار مرة أخرى لإتاحة فرصة إعادة الاختبار.</a:t>
            </a:r>
          </a:p>
          <a:p>
            <a:pPr marL="0" lvl="1" indent="-342900">
              <a:lnSpc>
                <a:spcPct val="150000"/>
              </a:lnSpc>
              <a:spcAft>
                <a:spcPts val="600"/>
              </a:spcAft>
              <a:buFont typeface="+mj-lt"/>
              <a:buAutoNum type="arabicPeriod"/>
            </a:pPr>
            <a:r>
              <a:rPr lang="ar-EG" sz="1400" kern="100" dirty="0">
                <a:latin typeface="TS Safaa" panose="00000500000000000000" pitchFamily="50" charset="-78"/>
                <a:cs typeface="TS Safaa" panose="00000500000000000000" pitchFamily="50" charset="-78"/>
                <a:sym typeface="GE SS Two Light"/>
              </a:rPr>
              <a:t>يجب على المتدرب التأكد من استعداده الكامل قبل دخول الاختبار الفعلي</a:t>
            </a:r>
            <a:r>
              <a:rPr lang="ar-SA" sz="1400" kern="100" dirty="0">
                <a:latin typeface="TS Safaa" panose="00000500000000000000" pitchFamily="50" charset="-78"/>
                <a:cs typeface="TS Safaa" panose="00000500000000000000" pitchFamily="50" charset="-78"/>
                <a:sym typeface="GE SS Two Light"/>
              </a:rPr>
              <a:t> وذلك ب</a:t>
            </a:r>
            <a:r>
              <a:rPr lang="ar-EG" sz="1400" kern="100" dirty="0">
                <a:latin typeface="TS Safaa" panose="00000500000000000000" pitchFamily="50" charset="-78"/>
                <a:cs typeface="TS Safaa" panose="00000500000000000000" pitchFamily="50" charset="-78"/>
                <a:sym typeface="GE SS Two Light"/>
              </a:rPr>
              <a:t>مراجعة كافة المواد التدريبية.</a:t>
            </a:r>
            <a:endParaRPr lang="ar-SA" sz="1400" kern="100" dirty="0">
              <a:latin typeface="TS Safaa" panose="00000500000000000000" pitchFamily="50" charset="-78"/>
              <a:cs typeface="TS Safaa" panose="00000500000000000000" pitchFamily="50" charset="-78"/>
              <a:sym typeface="GE SS Two Light"/>
            </a:endParaRPr>
          </a:p>
          <a:p>
            <a:pPr marL="0" lvl="1" indent="-342900">
              <a:lnSpc>
                <a:spcPct val="150000"/>
              </a:lnSpc>
              <a:spcAft>
                <a:spcPts val="600"/>
              </a:spcAft>
              <a:buFont typeface="+mj-lt"/>
              <a:buAutoNum type="arabicPeriod"/>
            </a:pPr>
            <a:r>
              <a:rPr lang="ar-SA" sz="1400" kern="100" dirty="0">
                <a:latin typeface="TS Safaa" panose="00000500000000000000" pitchFamily="50" charset="-78"/>
                <a:cs typeface="TS Safaa" panose="00000500000000000000" pitchFamily="50" charset="-78"/>
                <a:sym typeface="GE SS Two Light"/>
              </a:rPr>
              <a:t>يُنصح</a:t>
            </a:r>
            <a:r>
              <a:rPr lang="ar-EG" sz="1400" kern="100" dirty="0">
                <a:latin typeface="TS Safaa" panose="00000500000000000000" pitchFamily="50" charset="-78"/>
                <a:cs typeface="TS Safaa" panose="00000500000000000000" pitchFamily="50" charset="-78"/>
                <a:sym typeface="GE SS Two Light"/>
              </a:rPr>
              <a:t> </a:t>
            </a:r>
            <a:r>
              <a:rPr lang="ar-SA" sz="1400" kern="100" dirty="0">
                <a:latin typeface="TS Safaa" panose="00000500000000000000" pitchFamily="50" charset="-78"/>
                <a:cs typeface="TS Safaa" panose="00000500000000000000" pitchFamily="50" charset="-78"/>
                <a:sym typeface="GE SS Two Light"/>
              </a:rPr>
              <a:t>بدخول</a:t>
            </a:r>
            <a:r>
              <a:rPr lang="ar-EG" sz="1400" kern="100" dirty="0">
                <a:latin typeface="TS Safaa" panose="00000500000000000000" pitchFamily="50" charset="-78"/>
                <a:cs typeface="TS Safaa" panose="00000500000000000000" pitchFamily="50" charset="-78"/>
                <a:sym typeface="GE SS Two Light"/>
              </a:rPr>
              <a:t> الاختبار التجريبي المتاح قبل الاختبار الفعلي، حيث يساعد في تحديد مستوى الاستعداد والتعرف على نمط الأسئلة.</a:t>
            </a:r>
          </a:p>
        </p:txBody>
      </p:sp>
    </p:spTree>
    <p:extLst>
      <p:ext uri="{BB962C8B-B14F-4D97-AF65-F5344CB8AC3E}">
        <p14:creationId xmlns:p14="http://schemas.microsoft.com/office/powerpoint/2010/main" val="155384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DE94F-2F79-FA8B-F69C-8CFC3BEC23FD}"/>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5AB05DB9-4763-DB8A-A08A-837FC43C8727}"/>
              </a:ext>
            </a:extLst>
          </p:cNvPr>
          <p:cNvSpPr>
            <a:spLocks noGrp="1"/>
          </p:cNvSpPr>
          <p:nvPr>
            <p:ph type="title"/>
          </p:nvPr>
        </p:nvSpPr>
        <p:spPr/>
        <p:txBody>
          <a:bodyPr>
            <a:normAutofit/>
          </a:bodyPr>
          <a:lstStyle/>
          <a:p>
            <a:pPr>
              <a:spcAft>
                <a:spcPts val="2400"/>
              </a:spcAft>
            </a:pPr>
            <a:r>
              <a:rPr lang="ar-SA" sz="1400" dirty="0">
                <a:sym typeface="GE SS Two Medium"/>
              </a:rPr>
              <a:t>متطلبات اجتياز البرنامج التدريبي</a:t>
            </a:r>
            <a:r>
              <a:rPr lang="ar-EG" sz="1400" dirty="0">
                <a:sym typeface="GE SS Two Medium"/>
              </a:rPr>
              <a:t>: </a:t>
            </a:r>
          </a:p>
        </p:txBody>
      </p:sp>
      <p:pic>
        <p:nvPicPr>
          <p:cNvPr id="6" name="Picture 5">
            <a:extLst>
              <a:ext uri="{FF2B5EF4-FFF2-40B4-BE49-F238E27FC236}">
                <a16:creationId xmlns:a16="http://schemas.microsoft.com/office/drawing/2014/main" id="{A65C82B9-9005-EA51-725E-68EBC79C3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3391" y="196330"/>
            <a:ext cx="1316054" cy="1182511"/>
          </a:xfrm>
          <a:prstGeom prst="rect">
            <a:avLst/>
          </a:prstGeom>
        </p:spPr>
      </p:pic>
      <p:sp>
        <p:nvSpPr>
          <p:cNvPr id="2" name="TextBox 8">
            <a:extLst>
              <a:ext uri="{FF2B5EF4-FFF2-40B4-BE49-F238E27FC236}">
                <a16:creationId xmlns:a16="http://schemas.microsoft.com/office/drawing/2014/main" id="{0E666787-7334-9E3F-B249-5111778CAFCB}"/>
              </a:ext>
            </a:extLst>
          </p:cNvPr>
          <p:cNvSpPr txBox="1"/>
          <p:nvPr/>
        </p:nvSpPr>
        <p:spPr>
          <a:xfrm>
            <a:off x="1424820" y="3961867"/>
            <a:ext cx="8554673" cy="338554"/>
          </a:xfrm>
          <a:prstGeom prst="rect">
            <a:avLst/>
          </a:prstGeom>
        </p:spPr>
        <p:txBody>
          <a:bodyPr wrap="square" lIns="0" tIns="0" rIns="0" bIns="0" rtlCol="0" anchor="t">
            <a:spAutoFit/>
          </a:bodyPr>
          <a:lstStyle/>
          <a:p>
            <a:pPr algn="r" rtl="1">
              <a:lnSpc>
                <a:spcPct val="150000"/>
              </a:lnSpc>
            </a:pPr>
            <a:r>
              <a:rPr lang="ar-EG" sz="1600" b="1" spc="134" dirty="0">
                <a:solidFill>
                  <a:srgbClr val="0A5F62"/>
                </a:solidFill>
                <a:latin typeface="TS Safaa" panose="00000500000000000000" pitchFamily="50" charset="-78"/>
                <a:ea typeface="GE SS Two Medium"/>
                <a:cs typeface="TS Safaa" panose="00000500000000000000" pitchFamily="50" charset="-78"/>
                <a:sym typeface="GE SS Two Medium"/>
              </a:rPr>
              <a:t>سياسة </a:t>
            </a:r>
            <a:r>
              <a:rPr lang="ar-SA" sz="1600" b="1" spc="134" dirty="0">
                <a:solidFill>
                  <a:srgbClr val="0A5F62"/>
                </a:solidFill>
                <a:latin typeface="TS Safaa" panose="00000500000000000000" pitchFamily="50" charset="-78"/>
                <a:ea typeface="GE SS Two Medium"/>
                <a:cs typeface="TS Safaa" panose="00000500000000000000" pitchFamily="50" charset="-78"/>
                <a:sym typeface="GE SS Two Medium"/>
              </a:rPr>
              <a:t>التسجيل</a:t>
            </a:r>
            <a:r>
              <a:rPr lang="ar-EG" sz="1600" b="1" spc="134" dirty="0">
                <a:solidFill>
                  <a:srgbClr val="0A5F62"/>
                </a:solidFill>
                <a:latin typeface="TS Safaa" panose="00000500000000000000" pitchFamily="50" charset="-78"/>
                <a:ea typeface="GE SS Two Medium"/>
                <a:cs typeface="TS Safaa" panose="00000500000000000000" pitchFamily="50" charset="-78"/>
                <a:sym typeface="GE SS Two Medium"/>
              </a:rPr>
              <a:t>: </a:t>
            </a:r>
          </a:p>
        </p:txBody>
      </p:sp>
      <p:sp>
        <p:nvSpPr>
          <p:cNvPr id="5" name="TextBox 9">
            <a:extLst>
              <a:ext uri="{FF2B5EF4-FFF2-40B4-BE49-F238E27FC236}">
                <a16:creationId xmlns:a16="http://schemas.microsoft.com/office/drawing/2014/main" id="{E5CD53FE-E9C0-F428-988A-2DED3B9A41D9}"/>
              </a:ext>
            </a:extLst>
          </p:cNvPr>
          <p:cNvSpPr txBox="1"/>
          <p:nvPr/>
        </p:nvSpPr>
        <p:spPr>
          <a:xfrm>
            <a:off x="1343026" y="4522344"/>
            <a:ext cx="9352747" cy="942566"/>
          </a:xfrm>
          <a:prstGeom prst="rect">
            <a:avLst/>
          </a:prstGeom>
        </p:spPr>
        <p:txBody>
          <a:bodyPr wrap="square" lIns="0" tIns="0" rIns="0" bIns="0" rtlCol="0" anchor="t">
            <a:spAutoFit/>
          </a:bodyPr>
          <a:lstStyle/>
          <a:p>
            <a:pPr marL="742950" indent="-742950" algn="just" rtl="1">
              <a:lnSpc>
                <a:spcPct val="150000"/>
              </a:lnSpc>
              <a:buFont typeface="+mj-lt"/>
              <a:buAutoNum type="arabicPeriod"/>
            </a:pPr>
            <a:r>
              <a:rPr lang="ar-SA" sz="1400" dirty="0">
                <a:effectLst/>
                <a:latin typeface="TS Safaa" panose="00000500000000000000" pitchFamily="50" charset="-78"/>
                <a:cs typeface="TS Safaa" panose="00000500000000000000" pitchFamily="50" charset="-78"/>
              </a:rPr>
              <a:t>أقر بالاطلاع على شروط دعم صندوق تنمية الموارد البشرية (هدف) . </a:t>
            </a:r>
          </a:p>
          <a:p>
            <a:pPr marL="742950" indent="-742950" algn="just" rtl="1">
              <a:lnSpc>
                <a:spcPct val="150000"/>
              </a:lnSpc>
              <a:buFont typeface="+mj-lt"/>
              <a:buAutoNum type="arabicPeriod"/>
            </a:pPr>
            <a:r>
              <a:rPr lang="ar-SA" sz="1400" dirty="0">
                <a:effectLst/>
                <a:latin typeface="TS Safaa" panose="00000500000000000000" pitchFamily="50" charset="-78"/>
                <a:cs typeface="TS Safaa" panose="00000500000000000000" pitchFamily="50" charset="-78"/>
              </a:rPr>
              <a:t>أقر</a:t>
            </a:r>
            <a:r>
              <a:rPr lang="en-US" sz="1400" dirty="0">
                <a:effectLst/>
                <a:latin typeface="TS Safaa" panose="00000500000000000000" pitchFamily="50" charset="-78"/>
                <a:cs typeface="TS Safaa" panose="00000500000000000000" pitchFamily="50" charset="-78"/>
              </a:rPr>
              <a:t> </a:t>
            </a:r>
            <a:r>
              <a:rPr lang="ar-SA" sz="1400" dirty="0">
                <a:effectLst/>
                <a:latin typeface="TS Safaa" panose="00000500000000000000" pitchFamily="50" charset="-78"/>
                <a:cs typeface="TS Safaa" panose="00000500000000000000" pitchFamily="50" charset="-78"/>
              </a:rPr>
              <a:t>بالاطلاع على النشرة التعريفية وكافة الشروط والأحكام والمتطلبات لاجتياز البرنامج التدريبي واجتياز الشهادة الاحترافية. </a:t>
            </a:r>
            <a:endParaRPr lang="en-US" sz="1400" dirty="0">
              <a:effectLst/>
              <a:latin typeface="TS Safaa" panose="00000500000000000000" pitchFamily="50" charset="-78"/>
              <a:ea typeface="Aptos" panose="020B0004020202020204" pitchFamily="34" charset="0"/>
              <a:cs typeface="TS Safaa" panose="00000500000000000000" pitchFamily="50" charset="-78"/>
            </a:endParaRPr>
          </a:p>
        </p:txBody>
      </p:sp>
      <p:sp>
        <p:nvSpPr>
          <p:cNvPr id="7" name="مربع نص 12">
            <a:extLst>
              <a:ext uri="{FF2B5EF4-FFF2-40B4-BE49-F238E27FC236}">
                <a16:creationId xmlns:a16="http://schemas.microsoft.com/office/drawing/2014/main" id="{C136C6FD-7FBA-F43C-7F88-4188AF39D476}"/>
              </a:ext>
            </a:extLst>
          </p:cNvPr>
          <p:cNvSpPr txBox="1"/>
          <p:nvPr/>
        </p:nvSpPr>
        <p:spPr>
          <a:xfrm>
            <a:off x="1343025" y="2058715"/>
            <a:ext cx="9352748" cy="1681229"/>
          </a:xfrm>
          <a:prstGeom prst="rect">
            <a:avLst/>
          </a:prstGeom>
          <a:noFill/>
        </p:spPr>
        <p:txBody>
          <a:bodyPr wrap="square">
            <a:spAutoFit/>
          </a:bodyPr>
          <a:lstStyle/>
          <a:p>
            <a:pPr marL="571500" indent="-571500" algn="r" rtl="1">
              <a:lnSpc>
                <a:spcPct val="150000"/>
              </a:lnSpc>
              <a:buFont typeface="Arial" panose="020B0604020202020204" pitchFamily="34" charset="0"/>
              <a:buChar char="•"/>
            </a:pPr>
            <a:r>
              <a:rPr lang="ar-SA" sz="1400" dirty="0">
                <a:effectLst/>
                <a:latin typeface="TS Safaa" panose="00000500000000000000" pitchFamily="50" charset="-78"/>
                <a:cs typeface="TS Safaa" panose="00000500000000000000" pitchFamily="50" charset="-78"/>
              </a:rPr>
              <a:t>يجب ألا تقل نسبة حضور المتدرب عن (75%) من مجموع ساعات البرنامج التدريبي حتى يتمكن من الحصول على شهادة إتمام حضور الدورة التدريبية. </a:t>
            </a:r>
            <a:endParaRPr lang="en-US" sz="1400" dirty="0">
              <a:effectLst/>
              <a:latin typeface="TS Safaa" panose="00000500000000000000" pitchFamily="50" charset="-78"/>
              <a:cs typeface="TS Safaa" panose="00000500000000000000" pitchFamily="50" charset="-78"/>
            </a:endParaRPr>
          </a:p>
          <a:p>
            <a:pPr marL="571500" lvl="0" indent="-571500" algn="r" rtl="1">
              <a:lnSpc>
                <a:spcPct val="150000"/>
              </a:lnSpc>
              <a:buFont typeface="Arial" panose="020B0604020202020204" pitchFamily="34" charset="0"/>
              <a:buChar char="•"/>
            </a:pPr>
            <a:r>
              <a:rPr lang="ar-SA" sz="1400" dirty="0">
                <a:effectLst/>
                <a:latin typeface="TS Safaa" panose="00000500000000000000" pitchFamily="50" charset="-78"/>
                <a:cs typeface="TS Safaa" panose="00000500000000000000" pitchFamily="50" charset="-78"/>
              </a:rPr>
              <a:t>يجب على المتدرب رفع طلب للاختبار في غضون (شهر) كحد أقصى وفي حال تأخر المتدرب عن تحديد الموعد أو تغيبه عن الموعد الذي قام بحجزه للاختبار، يحصل على إنذارا أول ولا يحق له بالمطالبة في دخول الاختبار في حال تكرار ذلك مرة أخرى.</a:t>
            </a:r>
            <a:endParaRPr lang="en-US" sz="1400" dirty="0">
              <a:effectLst/>
              <a:latin typeface="TS Safaa" panose="00000500000000000000" pitchFamily="50" charset="-78"/>
              <a:cs typeface="TS Safaa" panose="00000500000000000000" pitchFamily="50" charset="-78"/>
            </a:endParaRPr>
          </a:p>
        </p:txBody>
      </p:sp>
    </p:spTree>
    <p:extLst>
      <p:ext uri="{BB962C8B-B14F-4D97-AF65-F5344CB8AC3E}">
        <p14:creationId xmlns:p14="http://schemas.microsoft.com/office/powerpoint/2010/main" val="4235292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43F2A-9339-A156-C278-C135906763E7}"/>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2481A6D7-0516-16D0-6B07-3356D0ACF63B}"/>
              </a:ext>
            </a:extLst>
          </p:cNvPr>
          <p:cNvSpPr>
            <a:spLocks noGrp="1"/>
          </p:cNvSpPr>
          <p:nvPr>
            <p:ph type="title"/>
          </p:nvPr>
        </p:nvSpPr>
        <p:spPr/>
        <p:txBody>
          <a:bodyPr>
            <a:normAutofit/>
          </a:bodyPr>
          <a:lstStyle/>
          <a:p>
            <a:r>
              <a:rPr lang="ar-SA" sz="1400" dirty="0">
                <a:sym typeface="GE SS Two Medium"/>
              </a:rPr>
              <a:t>دعم البرنامج التدريبي:</a:t>
            </a:r>
            <a:endParaRPr lang="ar-EG" sz="1400" dirty="0">
              <a:sym typeface="GE SS Two Medium"/>
            </a:endParaRPr>
          </a:p>
        </p:txBody>
      </p:sp>
      <p:pic>
        <p:nvPicPr>
          <p:cNvPr id="6" name="Picture 5">
            <a:extLst>
              <a:ext uri="{FF2B5EF4-FFF2-40B4-BE49-F238E27FC236}">
                <a16:creationId xmlns:a16="http://schemas.microsoft.com/office/drawing/2014/main" id="{2E231E09-81AA-B6D8-23ED-6296BDC13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sp>
        <p:nvSpPr>
          <p:cNvPr id="5" name="Freeform 16">
            <a:extLst>
              <a:ext uri="{FF2B5EF4-FFF2-40B4-BE49-F238E27FC236}">
                <a16:creationId xmlns:a16="http://schemas.microsoft.com/office/drawing/2014/main" id="{799AB65E-DB5F-9EF6-29FD-7ACB6A7A829A}"/>
              </a:ext>
            </a:extLst>
          </p:cNvPr>
          <p:cNvSpPr/>
          <p:nvPr/>
        </p:nvSpPr>
        <p:spPr>
          <a:xfrm>
            <a:off x="7913205" y="2759076"/>
            <a:ext cx="2782568" cy="1810752"/>
          </a:xfrm>
          <a:custGeom>
            <a:avLst/>
            <a:gdLst/>
            <a:ahLst/>
            <a:cxnLst/>
            <a:rect l="l" t="t" r="r" b="b"/>
            <a:pathLst>
              <a:path w="2424153" h="1642741">
                <a:moveTo>
                  <a:pt x="0" y="0"/>
                </a:moveTo>
                <a:lnTo>
                  <a:pt x="2424153" y="0"/>
                </a:lnTo>
                <a:lnTo>
                  <a:pt x="2424153" y="1642741"/>
                </a:lnTo>
                <a:lnTo>
                  <a:pt x="0" y="1642741"/>
                </a:lnTo>
                <a:lnTo>
                  <a:pt x="0" y="0"/>
                </a:lnTo>
                <a:close/>
              </a:path>
            </a:pathLst>
          </a:custGeom>
          <a:blipFill>
            <a:blip r:embed="rId3"/>
            <a:stretch>
              <a:fillRect/>
            </a:stretch>
          </a:blipFill>
          <a:ln>
            <a:solidFill>
              <a:srgbClr val="0A5F62"/>
            </a:solidFill>
            <a:prstDash val="lgDashDot"/>
          </a:ln>
        </p:spPr>
        <p:txBody>
          <a:bodyPr/>
          <a:lstStyle/>
          <a:p>
            <a:endParaRPr lang="ar-SA"/>
          </a:p>
        </p:txBody>
      </p:sp>
      <p:sp>
        <p:nvSpPr>
          <p:cNvPr id="7" name="TextBox 17">
            <a:extLst>
              <a:ext uri="{FF2B5EF4-FFF2-40B4-BE49-F238E27FC236}">
                <a16:creationId xmlns:a16="http://schemas.microsoft.com/office/drawing/2014/main" id="{1D5DB770-F4D4-4EF3-2C61-385090A57236}"/>
              </a:ext>
            </a:extLst>
          </p:cNvPr>
          <p:cNvSpPr txBox="1"/>
          <p:nvPr/>
        </p:nvSpPr>
        <p:spPr>
          <a:xfrm>
            <a:off x="1135241" y="2720906"/>
            <a:ext cx="6369152" cy="2298065"/>
          </a:xfrm>
          <a:prstGeom prst="rect">
            <a:avLst/>
          </a:prstGeom>
        </p:spPr>
        <p:txBody>
          <a:bodyPr wrap="square" lIns="0" tIns="0" rIns="0" bIns="0" rtlCol="0" anchor="t">
            <a:spAutoFit/>
          </a:bodyPr>
          <a:lstStyle/>
          <a:p>
            <a:pPr>
              <a:lnSpc>
                <a:spcPts val="3779"/>
              </a:lnSpc>
              <a:spcBef>
                <a:spcPct val="0"/>
              </a:spcBef>
            </a:pPr>
            <a:r>
              <a:rPr lang="ar-EG" sz="2000" b="1" dirty="0">
                <a:solidFill>
                  <a:srgbClr val="0A5F62"/>
                </a:solidFill>
                <a:latin typeface="TS Safaa" panose="00000500000000000000" pitchFamily="50" charset="-78"/>
                <a:ea typeface="GE SS Two Medium"/>
                <a:cs typeface="TS Safaa" panose="00000500000000000000" pitchFamily="50" charset="-78"/>
                <a:sym typeface="GE SS Two Medium"/>
                <a:rtl/>
              </a:rPr>
              <a:t>البرنامج مدعوم من صندوق تنمية الموارد البشرية ( هدف)</a:t>
            </a:r>
          </a:p>
          <a:p>
            <a:pPr rtl="1">
              <a:lnSpc>
                <a:spcPts val="3639"/>
              </a:lnSpc>
              <a:spcBef>
                <a:spcPct val="0"/>
              </a:spcBef>
            </a:pPr>
            <a:r>
              <a:rPr lang="ar-EG" sz="1400" dirty="0">
                <a:solidFill>
                  <a:srgbClr val="000000"/>
                </a:solidFill>
                <a:latin typeface="TS Safaa" panose="00000500000000000000" pitchFamily="50" charset="-78"/>
                <a:ea typeface="GE SS Two Light"/>
                <a:cs typeface="TS Safaa" panose="00000500000000000000" pitchFamily="50" charset="-78"/>
                <a:sym typeface="GE SS Two Light"/>
                <a:rtl/>
              </a:rPr>
              <a:t>يرجى التحقق من أهلية استحقاقك لدعم صندوق تنمية الموارد البشرية</a:t>
            </a:r>
            <a:r>
              <a:rPr lang="ar-SA" sz="1400" dirty="0">
                <a:solidFill>
                  <a:srgbClr val="000000"/>
                </a:solidFill>
                <a:latin typeface="TS Safaa" panose="00000500000000000000" pitchFamily="50" charset="-78"/>
                <a:ea typeface="GE SS Two Light"/>
                <a:cs typeface="TS Safaa" panose="00000500000000000000" pitchFamily="50" charset="-78"/>
                <a:sym typeface="GE SS Two Light"/>
                <a:rtl/>
              </a:rPr>
              <a:t> (</a:t>
            </a:r>
            <a:r>
              <a:rPr lang="ar-EG" sz="1400" dirty="0">
                <a:solidFill>
                  <a:srgbClr val="000000"/>
                </a:solidFill>
                <a:latin typeface="TS Safaa" panose="00000500000000000000" pitchFamily="50" charset="-78"/>
                <a:ea typeface="GE SS Two Light"/>
                <a:cs typeface="TS Safaa" panose="00000500000000000000" pitchFamily="50" charset="-78"/>
                <a:sym typeface="GE SS Two Light"/>
                <a:rtl/>
              </a:rPr>
              <a:t>هدف</a:t>
            </a:r>
            <a:r>
              <a:rPr lang="ar-SA" sz="1400" dirty="0">
                <a:solidFill>
                  <a:srgbClr val="000000"/>
                </a:solidFill>
                <a:latin typeface="TS Safaa" panose="00000500000000000000" pitchFamily="50" charset="-78"/>
                <a:ea typeface="GE SS Two Light"/>
                <a:cs typeface="TS Safaa" panose="00000500000000000000" pitchFamily="50" charset="-78"/>
                <a:sym typeface="GE SS Two Light"/>
                <a:rtl/>
              </a:rPr>
              <a:t>)</a:t>
            </a:r>
            <a:r>
              <a:rPr lang="ar-EG" sz="1400" dirty="0">
                <a:solidFill>
                  <a:srgbClr val="000000"/>
                </a:solidFill>
                <a:latin typeface="TS Safaa" panose="00000500000000000000" pitchFamily="50" charset="-78"/>
                <a:ea typeface="GE SS Two Light"/>
                <a:cs typeface="TS Safaa" panose="00000500000000000000" pitchFamily="50" charset="-78"/>
                <a:sym typeface="GE SS Two Light"/>
                <a:rtl/>
              </a:rPr>
              <a:t> لهذا البرنامج التدريبي عبر الرابط</a:t>
            </a:r>
          </a:p>
          <a:p>
            <a:pPr rtl="1">
              <a:lnSpc>
                <a:spcPts val="3639"/>
              </a:lnSpc>
              <a:spcBef>
                <a:spcPct val="0"/>
              </a:spcBef>
            </a:pPr>
            <a:r>
              <a:rPr lang="ar-EG" sz="1400" u="sng" dirty="0">
                <a:solidFill>
                  <a:srgbClr val="000000"/>
                </a:solidFill>
                <a:latin typeface="TS Safaa" panose="00000500000000000000" pitchFamily="50" charset="-78"/>
                <a:ea typeface="GE SS Two Light"/>
                <a:cs typeface="TS Safaa" panose="00000500000000000000" pitchFamily="50" charset="-78"/>
                <a:sym typeface="GE SS Two Light"/>
                <a:hlinkClick r:id="rId4" tooltip="https://www.hrdf.org.sa"/>
                <a:rtl/>
              </a:rPr>
              <a:t>  </a:t>
            </a:r>
            <a:r>
              <a:rPr lang="en-US" sz="1400" u="sng" dirty="0">
                <a:solidFill>
                  <a:srgbClr val="000000"/>
                </a:solidFill>
                <a:latin typeface="TS Safaa" panose="00000500000000000000" pitchFamily="50" charset="-78"/>
                <a:ea typeface="GE SS Two Light"/>
                <a:cs typeface="TS Safaa" panose="00000500000000000000" pitchFamily="50" charset="-78"/>
                <a:sym typeface="GE SS Two Light"/>
                <a:hlinkClick r:id="rId4" tooltip="https://www.hrdf.org.sa"/>
              </a:rPr>
              <a:t>https://www.hrdf.org.sa</a:t>
            </a:r>
            <a:r>
              <a:rPr lang="ar-EG" sz="1400" u="sng" dirty="0">
                <a:solidFill>
                  <a:srgbClr val="000000"/>
                </a:solidFill>
                <a:latin typeface="TS Safaa" panose="00000500000000000000" pitchFamily="50" charset="-78"/>
                <a:ea typeface="GE SS Two Light"/>
                <a:cs typeface="TS Safaa" panose="00000500000000000000" pitchFamily="50" charset="-78"/>
                <a:sym typeface="GE SS Two Light"/>
                <a:hlinkClick r:id="rId4" tooltip="https://www.hrdf.org.sa"/>
                <a:rtl/>
              </a:rPr>
              <a:t> </a:t>
            </a:r>
          </a:p>
        </p:txBody>
      </p:sp>
    </p:spTree>
    <p:extLst>
      <p:ext uri="{BB962C8B-B14F-4D97-AF65-F5344CB8AC3E}">
        <p14:creationId xmlns:p14="http://schemas.microsoft.com/office/powerpoint/2010/main" val="1452529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E2EEC-76A0-E8A2-13F2-DE063E77D7D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5963726-D993-5EB2-E282-6E98A405F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sp>
        <p:nvSpPr>
          <p:cNvPr id="4" name="TextBox 3">
            <a:extLst>
              <a:ext uri="{FF2B5EF4-FFF2-40B4-BE49-F238E27FC236}">
                <a16:creationId xmlns:a16="http://schemas.microsoft.com/office/drawing/2014/main" id="{7664C6AE-E823-51C6-E835-4D9F151148ED}"/>
              </a:ext>
            </a:extLst>
          </p:cNvPr>
          <p:cNvSpPr txBox="1"/>
          <p:nvPr/>
        </p:nvSpPr>
        <p:spPr>
          <a:xfrm>
            <a:off x="801268" y="1770450"/>
            <a:ext cx="9894505" cy="3989554"/>
          </a:xfrm>
          <a:prstGeom prst="rect">
            <a:avLst/>
          </a:prstGeom>
          <a:noFill/>
        </p:spPr>
        <p:txBody>
          <a:bodyPr wrap="square">
            <a:spAutoFit/>
          </a:bodyPr>
          <a:lstStyle/>
          <a:p>
            <a:pPr>
              <a:lnSpc>
                <a:spcPct val="150000"/>
              </a:lnSpc>
            </a:pPr>
            <a:r>
              <a:rPr lang="en-US" sz="1600" b="1" kern="100" dirty="0">
                <a:latin typeface="TS Safaa" panose="00000500000000000000" pitchFamily="50" charset="-78"/>
                <a:cs typeface="TS Safaa" panose="00000500000000000000" pitchFamily="50" charset="-78"/>
              </a:rPr>
              <a:t> </a:t>
            </a:r>
            <a:r>
              <a:rPr lang="ar-SA" sz="1600" b="1" kern="100" dirty="0">
                <a:latin typeface="TS Safaa" panose="00000500000000000000" pitchFamily="50" charset="-78"/>
                <a:cs typeface="TS Safaa" panose="00000500000000000000" pitchFamily="50" charset="-78"/>
              </a:rPr>
              <a:t>ضوابط الاستحقاق للشهادات المهنية الاحترافية</a:t>
            </a:r>
            <a:endParaRPr lang="ar-EG" sz="1400" kern="100" dirty="0">
              <a:effectLst/>
              <a:latin typeface="TS Safaa" panose="00000500000000000000" pitchFamily="50" charset="-78"/>
              <a:ea typeface="Times New Roman" panose="02020603050405020304" pitchFamily="18" charset="0"/>
              <a:cs typeface="TS Safaa" panose="00000500000000000000" pitchFamily="50" charset="-78"/>
            </a:endParaRPr>
          </a:p>
          <a:p>
            <a:pPr algn="r">
              <a:lnSpc>
                <a:spcPct val="150000"/>
              </a:lnSpc>
              <a:buNone/>
            </a:pPr>
            <a:r>
              <a:rPr lang="ar-SA" sz="1400" kern="100" dirty="0">
                <a:effectLst/>
                <a:latin typeface="TS Safaa" panose="00000500000000000000" pitchFamily="50" charset="-78"/>
                <a:ea typeface="Times New Roman" panose="02020603050405020304" pitchFamily="18" charset="0"/>
                <a:cs typeface="TS Safaa" panose="00000500000000000000" pitchFamily="50" charset="-78"/>
              </a:rPr>
              <a:t>يمكن طلب تعويض تكاليف شهادة مهنية احترافية في حال توافر الشروط الأهلية التالية:</a:t>
            </a:r>
            <a:endParaRPr lang="en-US" sz="1400" kern="100" dirty="0">
              <a:effectLst/>
              <a:latin typeface="TS Safaa" panose="00000500000000000000" pitchFamily="50" charset="-78"/>
              <a:ea typeface="Times New Roman" panose="02020603050405020304" pitchFamily="18" charset="0"/>
              <a:cs typeface="TS Safaa" panose="00000500000000000000" pitchFamily="50" charset="-78"/>
            </a:endParaRPr>
          </a:p>
          <a:p>
            <a:pPr algn="r">
              <a:lnSpc>
                <a:spcPct val="150000"/>
              </a:lnSpc>
              <a:buNone/>
            </a:pPr>
            <a:r>
              <a:rPr lang="en-US" sz="1400" kern="100" dirty="0">
                <a:effectLst/>
                <a:latin typeface="TS Safaa" panose="00000500000000000000" pitchFamily="50" charset="-78"/>
                <a:ea typeface="Times New Roman" panose="02020603050405020304" pitchFamily="18" charset="0"/>
                <a:cs typeface="TS Safaa" panose="00000500000000000000" pitchFamily="50" charset="-78"/>
              </a:rPr>
              <a:t> </a:t>
            </a:r>
          </a:p>
          <a:p>
            <a:pPr marL="285750" indent="-285750" algn="r">
              <a:lnSpc>
                <a:spcPct val="150000"/>
              </a:lnSpc>
              <a:buFont typeface="Wingdings" panose="05000000000000000000" pitchFamily="2" charset="2"/>
              <a:buChar char="§"/>
            </a:pPr>
            <a:r>
              <a:rPr lang="ar-SA" sz="1400" kern="100" dirty="0">
                <a:effectLst/>
                <a:latin typeface="TS Safaa" panose="00000500000000000000" pitchFamily="50" charset="-78"/>
                <a:ea typeface="Times New Roman" panose="02020603050405020304" pitchFamily="18" charset="0"/>
                <a:cs typeface="TS Safaa" panose="00000500000000000000" pitchFamily="50" charset="-78"/>
              </a:rPr>
              <a:t>أن يكون المستفيد مواطن أو مواطنة، سواء كان عاملاً في القطاع العام أو الخاص، أو باحثاً عن عمل.</a:t>
            </a:r>
            <a:endParaRPr lang="en-US" sz="1400" kern="100" dirty="0">
              <a:effectLst/>
              <a:latin typeface="TS Safaa" panose="00000500000000000000" pitchFamily="50" charset="-78"/>
              <a:ea typeface="Times New Roman" panose="02020603050405020304" pitchFamily="18" charset="0"/>
              <a:cs typeface="TS Safaa" panose="00000500000000000000" pitchFamily="50" charset="-78"/>
            </a:endParaRPr>
          </a:p>
          <a:p>
            <a:pPr marL="285750" indent="-285750" algn="r">
              <a:lnSpc>
                <a:spcPct val="150000"/>
              </a:lnSpc>
              <a:buFont typeface="Wingdings" panose="05000000000000000000" pitchFamily="2" charset="2"/>
              <a:buChar char="§"/>
            </a:pPr>
            <a:r>
              <a:rPr lang="ar-EG" sz="1400" kern="100" dirty="0">
                <a:effectLst/>
                <a:latin typeface="TS Safaa" panose="00000500000000000000" pitchFamily="50" charset="-78"/>
                <a:ea typeface="Times New Roman" panose="02020603050405020304" pitchFamily="18" charset="0"/>
                <a:cs typeface="TS Safaa" panose="00000500000000000000" pitchFamily="50" charset="-78"/>
              </a:rPr>
              <a:t>أ</a:t>
            </a:r>
            <a:r>
              <a:rPr lang="ar-SA" sz="1400" kern="100" dirty="0">
                <a:effectLst/>
                <a:latin typeface="TS Safaa" panose="00000500000000000000" pitchFamily="50" charset="-78"/>
                <a:ea typeface="Times New Roman" panose="02020603050405020304" pitchFamily="18" charset="0"/>
                <a:cs typeface="TS Safaa" panose="00000500000000000000" pitchFamily="50" charset="-78"/>
              </a:rPr>
              <a:t>ن تكون الشهادة ضمن الشهادات المعتمدة من قبل صندوق تنمية الموارد البشرية.</a:t>
            </a:r>
            <a:endParaRPr lang="en-US" sz="1400" kern="100" dirty="0">
              <a:effectLst/>
              <a:latin typeface="TS Safaa" panose="00000500000000000000" pitchFamily="50" charset="-78"/>
              <a:ea typeface="Times New Roman" panose="02020603050405020304" pitchFamily="18" charset="0"/>
              <a:cs typeface="TS Safaa" panose="00000500000000000000" pitchFamily="50" charset="-78"/>
            </a:endParaRPr>
          </a:p>
          <a:p>
            <a:pPr marL="285750" indent="-285750" algn="r">
              <a:lnSpc>
                <a:spcPct val="150000"/>
              </a:lnSpc>
              <a:buFont typeface="Wingdings" panose="05000000000000000000" pitchFamily="2" charset="2"/>
              <a:buChar char="§"/>
            </a:pPr>
            <a:r>
              <a:rPr lang="ar-SA" sz="1400" kern="100" dirty="0">
                <a:effectLst/>
                <a:latin typeface="TS Safaa" panose="00000500000000000000" pitchFamily="50" charset="-78"/>
                <a:ea typeface="Times New Roman" panose="02020603050405020304" pitchFamily="18" charset="0"/>
                <a:cs typeface="TS Safaa" panose="00000500000000000000" pitchFamily="50" charset="-78"/>
              </a:rPr>
              <a:t>أن يكون تاريخ الحصول على الشهادة بعد تاريخ اعتماد الشهادة في برنامج «دعم الشهادات المهنية الاحترافية».</a:t>
            </a:r>
            <a:endParaRPr lang="en-US" sz="1400" kern="100" dirty="0">
              <a:effectLst/>
              <a:latin typeface="TS Safaa" panose="00000500000000000000" pitchFamily="50" charset="-78"/>
              <a:ea typeface="Times New Roman" panose="02020603050405020304" pitchFamily="18" charset="0"/>
              <a:cs typeface="TS Safaa" panose="00000500000000000000" pitchFamily="50" charset="-78"/>
            </a:endParaRPr>
          </a:p>
          <a:p>
            <a:pPr marL="285750" indent="-285750" algn="r">
              <a:lnSpc>
                <a:spcPct val="150000"/>
              </a:lnSpc>
              <a:buFont typeface="Wingdings" panose="05000000000000000000" pitchFamily="2" charset="2"/>
              <a:buChar char="§"/>
            </a:pPr>
            <a:r>
              <a:rPr lang="ar-SA" sz="1400" kern="100" dirty="0">
                <a:effectLst/>
                <a:latin typeface="TS Safaa" panose="00000500000000000000" pitchFamily="50" charset="-78"/>
                <a:ea typeface="Times New Roman" panose="02020603050405020304" pitchFamily="18" charset="0"/>
                <a:cs typeface="TS Safaa" panose="00000500000000000000" pitchFamily="50" charset="-78"/>
              </a:rPr>
              <a:t>أن يقر المتقدم بعدم قيام جهة العمل التابع لها بدفع تكاليف الشهادة الحاصل عليها </a:t>
            </a:r>
            <a:endParaRPr lang="en-US" sz="1400" kern="100" dirty="0">
              <a:effectLst/>
              <a:latin typeface="TS Safaa" panose="00000500000000000000" pitchFamily="50" charset="-78"/>
              <a:ea typeface="Times New Roman" panose="02020603050405020304" pitchFamily="18" charset="0"/>
              <a:cs typeface="TS Safaa" panose="00000500000000000000" pitchFamily="50" charset="-78"/>
            </a:endParaRPr>
          </a:p>
          <a:p>
            <a:pPr marL="285750" indent="-285750" algn="r">
              <a:lnSpc>
                <a:spcPct val="150000"/>
              </a:lnSpc>
              <a:buFont typeface="Wingdings" panose="05000000000000000000" pitchFamily="2" charset="2"/>
              <a:buChar char="§"/>
            </a:pPr>
            <a:r>
              <a:rPr lang="ar-SA" sz="1400" kern="100" dirty="0">
                <a:effectLst/>
                <a:latin typeface="TS Safaa" panose="00000500000000000000" pitchFamily="50" charset="-78"/>
                <a:ea typeface="Times New Roman" panose="02020603050405020304" pitchFamily="18" charset="0"/>
                <a:cs typeface="TS Safaa" panose="00000500000000000000" pitchFamily="50" charset="-78"/>
              </a:rPr>
              <a:t>أن لا يتجاوز طلب تعويض التكاليف اكثر من شهادتين للفرد الواحد. </a:t>
            </a:r>
            <a:endParaRPr lang="en-US" sz="1400" kern="100" dirty="0">
              <a:effectLst/>
              <a:latin typeface="TS Safaa" panose="00000500000000000000" pitchFamily="50" charset="-78"/>
              <a:ea typeface="Times New Roman" panose="02020603050405020304" pitchFamily="18" charset="0"/>
              <a:cs typeface="TS Safaa" panose="00000500000000000000" pitchFamily="50" charset="-78"/>
            </a:endParaRPr>
          </a:p>
          <a:p>
            <a:pPr marL="285750" indent="-285750">
              <a:lnSpc>
                <a:spcPct val="150000"/>
              </a:lnSpc>
              <a:buFont typeface="Wingdings" panose="05000000000000000000" pitchFamily="2" charset="2"/>
              <a:buChar char="§"/>
            </a:pPr>
            <a:r>
              <a:rPr lang="ar-SA" sz="1400" kern="100" dirty="0">
                <a:latin typeface="TS Safaa" panose="00000500000000000000" pitchFamily="50" charset="-78"/>
                <a:ea typeface="Times New Roman" panose="02020603050405020304" pitchFamily="18" charset="0"/>
                <a:cs typeface="TS Safaa" panose="00000500000000000000" pitchFamily="50" charset="-78"/>
              </a:rPr>
              <a:t>أ</a:t>
            </a:r>
            <a:r>
              <a:rPr lang="ar-SA" sz="1400" kern="100" dirty="0">
                <a:effectLst/>
                <a:latin typeface="TS Safaa" panose="00000500000000000000" pitchFamily="50" charset="-78"/>
                <a:ea typeface="Times New Roman" panose="02020603050405020304" pitchFamily="18" charset="0"/>
                <a:cs typeface="TS Safaa" panose="00000500000000000000" pitchFamily="50" charset="-78"/>
              </a:rPr>
              <a:t>ن تكون الشهادة المهنية صالحة وغير منتهية، بحيث لا يتجاوز تاريخ اعتماد الشهادة عن ستة أشهر.</a:t>
            </a:r>
            <a:endParaRPr lang="en-US" sz="1400" kern="100" dirty="0">
              <a:effectLst/>
              <a:latin typeface="TS Safaa" panose="00000500000000000000" pitchFamily="50" charset="-78"/>
              <a:ea typeface="Times New Roman" panose="02020603050405020304" pitchFamily="18" charset="0"/>
              <a:cs typeface="TS Safaa" panose="00000500000000000000" pitchFamily="50" charset="-78"/>
            </a:endParaRPr>
          </a:p>
          <a:p>
            <a:pPr marL="285750" indent="-285750" algn="r">
              <a:lnSpc>
                <a:spcPct val="150000"/>
              </a:lnSpc>
              <a:buFont typeface="Wingdings" panose="05000000000000000000" pitchFamily="2" charset="2"/>
              <a:buChar char="§"/>
            </a:pPr>
            <a:r>
              <a:rPr lang="ar-SA" sz="1400" kern="100" dirty="0">
                <a:effectLst/>
                <a:latin typeface="TS Safaa" panose="00000500000000000000" pitchFamily="50" charset="-78"/>
                <a:ea typeface="Times New Roman" panose="02020603050405020304" pitchFamily="18" charset="0"/>
                <a:cs typeface="TS Safaa" panose="00000500000000000000" pitchFamily="50" charset="-78"/>
              </a:rPr>
              <a:t>لا يتحمل الصندوق تكاليف رسوم العضوية سواء كانت إلزامية للشهادة أو غير إلزامية.</a:t>
            </a:r>
            <a:endParaRPr lang="en-US" sz="1400" kern="100" dirty="0">
              <a:effectLst/>
              <a:latin typeface="TS Safaa" panose="00000500000000000000" pitchFamily="50" charset="-78"/>
              <a:ea typeface="Times New Roman" panose="02020603050405020304" pitchFamily="18" charset="0"/>
              <a:cs typeface="TS Safaa" panose="00000500000000000000" pitchFamily="50" charset="-78"/>
            </a:endParaRPr>
          </a:p>
          <a:p>
            <a:pPr marL="285750" indent="-285750" algn="r">
              <a:lnSpc>
                <a:spcPct val="150000"/>
              </a:lnSpc>
              <a:buFont typeface="Wingdings" panose="05000000000000000000" pitchFamily="2" charset="2"/>
              <a:buChar char="§"/>
            </a:pPr>
            <a:r>
              <a:rPr lang="ar-SA" sz="1400" kern="100" dirty="0">
                <a:effectLst/>
                <a:latin typeface="TS Safaa" panose="00000500000000000000" pitchFamily="50" charset="-78"/>
                <a:ea typeface="Times New Roman" panose="02020603050405020304" pitchFamily="18" charset="0"/>
                <a:cs typeface="TS Safaa" panose="00000500000000000000" pitchFamily="50" charset="-78"/>
              </a:rPr>
              <a:t>عدم إرفاق أي فواتير تخص رسوم العضوية لأي شهادة معتمدة.</a:t>
            </a:r>
            <a:endParaRPr lang="en-US" sz="1400" kern="100" dirty="0">
              <a:effectLst/>
              <a:latin typeface="TS Safaa" panose="00000500000000000000" pitchFamily="50" charset="-78"/>
              <a:ea typeface="Times New Roman" panose="02020603050405020304" pitchFamily="18" charset="0"/>
              <a:cs typeface="TS Safaa" panose="00000500000000000000" pitchFamily="50" charset="-78"/>
            </a:endParaRPr>
          </a:p>
        </p:txBody>
      </p:sp>
      <p:sp>
        <p:nvSpPr>
          <p:cNvPr id="12" name="عنوان 2">
            <a:extLst>
              <a:ext uri="{FF2B5EF4-FFF2-40B4-BE49-F238E27FC236}">
                <a16:creationId xmlns:a16="http://schemas.microsoft.com/office/drawing/2014/main" id="{AB904F00-DBF6-7C04-864E-B8EF6D68CC40}"/>
              </a:ext>
            </a:extLst>
          </p:cNvPr>
          <p:cNvSpPr>
            <a:spLocks noGrp="1"/>
          </p:cNvSpPr>
          <p:nvPr>
            <p:ph type="title"/>
          </p:nvPr>
        </p:nvSpPr>
        <p:spPr>
          <a:xfrm>
            <a:off x="838200" y="652915"/>
            <a:ext cx="9573125" cy="663993"/>
          </a:xfrm>
        </p:spPr>
        <p:txBody>
          <a:bodyPr>
            <a:normAutofit/>
          </a:bodyPr>
          <a:lstStyle/>
          <a:p>
            <a:r>
              <a:rPr lang="ar-SA" sz="1400" dirty="0">
                <a:sym typeface="GE SS Two Medium"/>
              </a:rPr>
              <a:t>دعم البرنامج التدريبي:</a:t>
            </a:r>
            <a:endParaRPr lang="ar-EG" sz="1400" dirty="0">
              <a:sym typeface="GE SS Two Medium"/>
            </a:endParaRPr>
          </a:p>
        </p:txBody>
      </p:sp>
    </p:spTree>
    <p:extLst>
      <p:ext uri="{BB962C8B-B14F-4D97-AF65-F5344CB8AC3E}">
        <p14:creationId xmlns:p14="http://schemas.microsoft.com/office/powerpoint/2010/main" val="4267294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BB740-02A4-9CE4-5296-FA7AC5F03813}"/>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CDA49641-243E-BC0C-7DA7-0B837FBD090E}"/>
              </a:ext>
            </a:extLst>
          </p:cNvPr>
          <p:cNvSpPr>
            <a:spLocks noGrp="1"/>
          </p:cNvSpPr>
          <p:nvPr>
            <p:ph type="title"/>
          </p:nvPr>
        </p:nvSpPr>
        <p:spPr/>
        <p:txBody>
          <a:bodyPr>
            <a:normAutofit/>
          </a:bodyPr>
          <a:lstStyle/>
          <a:p>
            <a:r>
              <a:rPr lang="ar-SA" sz="1400" dirty="0">
                <a:sym typeface="GE SS Two Medium"/>
              </a:rPr>
              <a:t>دعم البرنامج التدريبي:</a:t>
            </a:r>
            <a:endParaRPr lang="ar-EG" sz="1400" dirty="0">
              <a:sym typeface="GE SS Two Medium"/>
            </a:endParaRPr>
          </a:p>
        </p:txBody>
      </p:sp>
      <p:pic>
        <p:nvPicPr>
          <p:cNvPr id="6" name="Picture 5">
            <a:extLst>
              <a:ext uri="{FF2B5EF4-FFF2-40B4-BE49-F238E27FC236}">
                <a16:creationId xmlns:a16="http://schemas.microsoft.com/office/drawing/2014/main" id="{ECA0979D-9E09-7F84-4474-EF3F0A6945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sp>
        <p:nvSpPr>
          <p:cNvPr id="4" name="TextBox 3">
            <a:extLst>
              <a:ext uri="{FF2B5EF4-FFF2-40B4-BE49-F238E27FC236}">
                <a16:creationId xmlns:a16="http://schemas.microsoft.com/office/drawing/2014/main" id="{8125A2A1-E063-06EE-56C7-9592BE8B2A57}"/>
              </a:ext>
            </a:extLst>
          </p:cNvPr>
          <p:cNvSpPr txBox="1"/>
          <p:nvPr/>
        </p:nvSpPr>
        <p:spPr>
          <a:xfrm>
            <a:off x="801268" y="1340625"/>
            <a:ext cx="9894505" cy="4959050"/>
          </a:xfrm>
          <a:prstGeom prst="rect">
            <a:avLst/>
          </a:prstGeom>
          <a:noFill/>
        </p:spPr>
        <p:txBody>
          <a:bodyPr wrap="square">
            <a:spAutoFit/>
          </a:bodyPr>
          <a:lstStyle/>
          <a:p>
            <a:pPr algn="ctr">
              <a:lnSpc>
                <a:spcPct val="150000"/>
              </a:lnSpc>
              <a:buNone/>
            </a:pPr>
            <a:r>
              <a:rPr lang="en-US" sz="1400" kern="100" dirty="0">
                <a:latin typeface="TS Safaa" panose="00000500000000000000" pitchFamily="50" charset="-78"/>
                <a:cs typeface="TS Safaa" panose="00000500000000000000" pitchFamily="50" charset="-78"/>
              </a:rPr>
              <a:t> </a:t>
            </a:r>
          </a:p>
          <a:p>
            <a:pPr algn="r">
              <a:lnSpc>
                <a:spcPct val="150000"/>
              </a:lnSpc>
              <a:buNone/>
            </a:pPr>
            <a:r>
              <a:rPr lang="ar-SA" sz="1600" b="1" kern="100" dirty="0">
                <a:latin typeface="TS Safaa" panose="00000500000000000000" pitchFamily="50" charset="-78"/>
                <a:cs typeface="TS Safaa" panose="00000500000000000000" pitchFamily="50" charset="-78"/>
              </a:rPr>
              <a:t>آلية دعم الشهادات المهنية الاحترافية</a:t>
            </a:r>
            <a:endParaRPr lang="en-US" sz="1600" b="1" kern="100" dirty="0">
              <a:latin typeface="TS Safaa" panose="00000500000000000000" pitchFamily="50" charset="-78"/>
              <a:cs typeface="TS Safaa" panose="00000500000000000000" pitchFamily="50" charset="-78"/>
            </a:endParaRPr>
          </a:p>
          <a:p>
            <a:pPr algn="r">
              <a:lnSpc>
                <a:spcPct val="150000"/>
              </a:lnSpc>
              <a:buNone/>
            </a:pPr>
            <a:r>
              <a:rPr lang="en-US" sz="1400" kern="100" dirty="0">
                <a:latin typeface="TS Safaa" panose="00000500000000000000" pitchFamily="50" charset="-78"/>
                <a:cs typeface="TS Safaa" panose="00000500000000000000" pitchFamily="50" charset="-78"/>
              </a:rPr>
              <a:t> </a:t>
            </a:r>
            <a:r>
              <a:rPr lang="ar-SA" sz="1400" kern="100" dirty="0">
                <a:latin typeface="TS Safaa" panose="00000500000000000000" pitchFamily="50" charset="-78"/>
                <a:cs typeface="TS Safaa" panose="00000500000000000000" pitchFamily="50" charset="-78"/>
              </a:rPr>
              <a:t>يقوم الصندوق بتعويض المستفيدين مادياً عن تكاليف التدريب ورسوم الاختبارات، وذلك بعد الحصول على الشهادة المهنية الاحترافية، وفقاً للخطوات التالية:</a:t>
            </a:r>
            <a:endParaRPr lang="en-US" sz="1400" kern="100" dirty="0">
              <a:latin typeface="TS Safaa" panose="00000500000000000000" pitchFamily="50" charset="-78"/>
              <a:cs typeface="TS Safaa" panose="00000500000000000000" pitchFamily="50" charset="-78"/>
            </a:endParaRPr>
          </a:p>
          <a:p>
            <a:pPr marL="285750" indent="-285750" algn="r">
              <a:lnSpc>
                <a:spcPct val="150000"/>
              </a:lnSpc>
              <a:buFont typeface="Wingdings" panose="05000000000000000000" pitchFamily="2" charset="2"/>
              <a:buChar char="§"/>
            </a:pPr>
            <a:r>
              <a:rPr lang="en-US" sz="1400" kern="100" dirty="0">
                <a:latin typeface="TS Safaa" panose="00000500000000000000" pitchFamily="50" charset="-78"/>
                <a:cs typeface="TS Safaa" panose="00000500000000000000" pitchFamily="50" charset="-78"/>
              </a:rPr>
              <a:t> </a:t>
            </a:r>
            <a:r>
              <a:rPr lang="ar-SA" sz="1400" kern="100" dirty="0">
                <a:latin typeface="TS Safaa" panose="00000500000000000000" pitchFamily="50" charset="-78"/>
                <a:cs typeface="TS Safaa" panose="00000500000000000000" pitchFamily="50" charset="-78"/>
              </a:rPr>
              <a:t>إنشاء حساب في البوابة الوطنية للعمل «طاقات»، ثم تقديم الطلب من خلال الصفحة الخاصة ببرنامج دعم الشهادات المهنية الاحترافية.</a:t>
            </a:r>
            <a:endParaRPr lang="en-US" sz="1400" kern="100" dirty="0">
              <a:latin typeface="TS Safaa" panose="00000500000000000000" pitchFamily="50" charset="-78"/>
              <a:cs typeface="TS Safaa" panose="00000500000000000000" pitchFamily="50" charset="-78"/>
            </a:endParaRPr>
          </a:p>
          <a:p>
            <a:pPr marL="285750" indent="-285750" algn="r">
              <a:lnSpc>
                <a:spcPct val="150000"/>
              </a:lnSpc>
              <a:buFont typeface="Wingdings" panose="05000000000000000000" pitchFamily="2" charset="2"/>
              <a:buChar char="§"/>
            </a:pPr>
            <a:r>
              <a:rPr lang="en-US" sz="1400" kern="100" dirty="0">
                <a:latin typeface="TS Safaa" panose="00000500000000000000" pitchFamily="50" charset="-78"/>
                <a:cs typeface="TS Safaa" panose="00000500000000000000" pitchFamily="50" charset="-78"/>
              </a:rPr>
              <a:t> </a:t>
            </a:r>
            <a:r>
              <a:rPr lang="ar-SA" sz="1400" kern="100" dirty="0">
                <a:latin typeface="TS Safaa" panose="00000500000000000000" pitchFamily="50" charset="-78"/>
                <a:cs typeface="TS Safaa" panose="00000500000000000000" pitchFamily="50" charset="-78"/>
              </a:rPr>
              <a:t>الإقرار الإلكتروني بالموافقة على الشروط والأحكام المطلوبة، والتوقيع بالموافقة على التحقق من صحة الشهادة من خلال الصندوق أو من يفوضه.</a:t>
            </a:r>
            <a:endParaRPr lang="en-US" sz="1400" kern="100" dirty="0">
              <a:latin typeface="TS Safaa" panose="00000500000000000000" pitchFamily="50" charset="-78"/>
              <a:cs typeface="TS Safaa" panose="00000500000000000000" pitchFamily="50" charset="-78"/>
            </a:endParaRPr>
          </a:p>
          <a:p>
            <a:pPr marL="285750" indent="-285750" algn="r">
              <a:lnSpc>
                <a:spcPct val="150000"/>
              </a:lnSpc>
              <a:buFont typeface="Wingdings" panose="05000000000000000000" pitchFamily="2" charset="2"/>
              <a:buChar char="§"/>
            </a:pPr>
            <a:r>
              <a:rPr lang="en-US" sz="1400" kern="100" dirty="0">
                <a:latin typeface="TS Safaa" panose="00000500000000000000" pitchFamily="50" charset="-78"/>
                <a:cs typeface="TS Safaa" panose="00000500000000000000" pitchFamily="50" charset="-78"/>
              </a:rPr>
              <a:t> </a:t>
            </a:r>
            <a:r>
              <a:rPr lang="ar-SA" sz="1400" kern="100" dirty="0">
                <a:latin typeface="TS Safaa" panose="00000500000000000000" pitchFamily="50" charset="-78"/>
                <a:cs typeface="TS Safaa" panose="00000500000000000000" pitchFamily="50" charset="-78"/>
              </a:rPr>
              <a:t>رفع المطالبة من خلال النظام الآلي، مرفقاً بها صور من الشهادة الاحترافية وفواتير دفع تكاليف الحصول عليها.</a:t>
            </a:r>
            <a:endParaRPr lang="en-US" sz="1400" kern="100" dirty="0">
              <a:latin typeface="TS Safaa" panose="00000500000000000000" pitchFamily="50" charset="-78"/>
              <a:cs typeface="TS Safaa" panose="00000500000000000000" pitchFamily="50" charset="-78"/>
            </a:endParaRPr>
          </a:p>
          <a:p>
            <a:pPr marL="285750" indent="-285750" algn="r">
              <a:lnSpc>
                <a:spcPct val="150000"/>
              </a:lnSpc>
              <a:buFont typeface="Wingdings" panose="05000000000000000000" pitchFamily="2" charset="2"/>
              <a:buChar char="§"/>
            </a:pPr>
            <a:r>
              <a:rPr lang="ar-SA" sz="1400" kern="100" dirty="0">
                <a:latin typeface="TS Safaa" panose="00000500000000000000" pitchFamily="50" charset="-78"/>
                <a:cs typeface="TS Safaa" panose="00000500000000000000" pitchFamily="50" charset="-78"/>
              </a:rPr>
              <a:t>تحويل تكاليف الشهادة بشكل مباشر إلى حساب الفرد الحاصل على الشهادة عبر الرقم الدولي لحسابه المصرفي (آيبان).</a:t>
            </a:r>
            <a:endParaRPr lang="en-US" sz="1400" kern="100" dirty="0">
              <a:latin typeface="TS Safaa" panose="00000500000000000000" pitchFamily="50" charset="-78"/>
              <a:cs typeface="TS Safaa" panose="00000500000000000000" pitchFamily="50" charset="-78"/>
            </a:endParaRPr>
          </a:p>
          <a:p>
            <a:pPr marL="285750" indent="-285750" algn="r">
              <a:lnSpc>
                <a:spcPct val="150000"/>
              </a:lnSpc>
              <a:buFont typeface="Wingdings" panose="05000000000000000000" pitchFamily="2" charset="2"/>
              <a:buChar char="§"/>
            </a:pPr>
            <a:r>
              <a:rPr lang="ar-SA" sz="1400" kern="100" dirty="0">
                <a:latin typeface="TS Safaa" panose="00000500000000000000" pitchFamily="50" charset="-78"/>
                <a:cs typeface="TS Safaa" panose="00000500000000000000" pitchFamily="50" charset="-78"/>
              </a:rPr>
              <a:t>الوقت المستغرق لدراسة الأهلية </a:t>
            </a:r>
            <a:r>
              <a:rPr lang="en-US" sz="1400" kern="100">
                <a:latin typeface="TS Safaa" panose="00000500000000000000" pitchFamily="50" charset="-78"/>
                <a:cs typeface="TS Safaa" panose="00000500000000000000" pitchFamily="50" charset="-78"/>
              </a:rPr>
              <a:t>40</a:t>
            </a:r>
            <a:r>
              <a:rPr lang="ar-SA" sz="1400" kern="100">
                <a:latin typeface="TS Safaa" panose="00000500000000000000" pitchFamily="50" charset="-78"/>
                <a:cs typeface="TS Safaa" panose="00000500000000000000" pitchFamily="50" charset="-78"/>
              </a:rPr>
              <a:t> </a:t>
            </a:r>
            <a:r>
              <a:rPr lang="ar-SA" sz="1400" kern="100" dirty="0">
                <a:latin typeface="TS Safaa" panose="00000500000000000000" pitchFamily="50" charset="-78"/>
                <a:cs typeface="TS Safaa" panose="00000500000000000000" pitchFamily="50" charset="-78"/>
              </a:rPr>
              <a:t>يوماً من تاريخ التقديم على البرنامج.</a:t>
            </a:r>
            <a:endParaRPr lang="en-US" sz="1400" kern="100" dirty="0">
              <a:latin typeface="TS Safaa" panose="00000500000000000000" pitchFamily="50" charset="-78"/>
              <a:cs typeface="TS Safaa" panose="00000500000000000000" pitchFamily="50" charset="-78"/>
            </a:endParaRPr>
          </a:p>
          <a:p>
            <a:pPr marL="285750" indent="-285750" algn="r">
              <a:lnSpc>
                <a:spcPct val="150000"/>
              </a:lnSpc>
              <a:buFont typeface="Wingdings" panose="05000000000000000000" pitchFamily="2" charset="2"/>
              <a:buChar char="§"/>
            </a:pPr>
            <a:r>
              <a:rPr lang="en-US" sz="1400" kern="100" dirty="0">
                <a:latin typeface="TS Safaa" panose="00000500000000000000" pitchFamily="50" charset="-78"/>
                <a:cs typeface="TS Safaa" panose="00000500000000000000" pitchFamily="50" charset="-78"/>
              </a:rPr>
              <a:t> </a:t>
            </a:r>
            <a:r>
              <a:rPr lang="ar-SA" sz="1400" kern="100" dirty="0">
                <a:latin typeface="TS Safaa" panose="00000500000000000000" pitchFamily="50" charset="-78"/>
                <a:cs typeface="TS Safaa" panose="00000500000000000000" pitchFamily="50" charset="-78"/>
              </a:rPr>
              <a:t>تاريخ الصرف 40 يوم عمل من تاريخ التقديم في حال اكتمال كافة المتطلبات.</a:t>
            </a:r>
            <a:endParaRPr lang="en-US" sz="1400" kern="100" dirty="0">
              <a:latin typeface="TS Safaa" panose="00000500000000000000" pitchFamily="50" charset="-78"/>
              <a:cs typeface="TS Safaa" panose="00000500000000000000" pitchFamily="50" charset="-78"/>
            </a:endParaRPr>
          </a:p>
          <a:p>
            <a:pPr>
              <a:lnSpc>
                <a:spcPct val="150000"/>
              </a:lnSpc>
            </a:pPr>
            <a:r>
              <a:rPr lang="ar-SA" sz="1400" kern="100" dirty="0">
                <a:latin typeface="TS Safaa" panose="00000500000000000000" pitchFamily="50" charset="-78"/>
                <a:cs typeface="TS Safaa" panose="00000500000000000000" pitchFamily="50" charset="-78"/>
              </a:rPr>
              <a:t> </a:t>
            </a:r>
            <a:endParaRPr lang="en-US" sz="1400" kern="100" dirty="0">
              <a:latin typeface="TS Safaa" panose="00000500000000000000" pitchFamily="50" charset="-78"/>
              <a:cs typeface="TS Safaa" panose="00000500000000000000" pitchFamily="50" charset="-78"/>
            </a:endParaRPr>
          </a:p>
        </p:txBody>
      </p:sp>
    </p:spTree>
    <p:extLst>
      <p:ext uri="{BB962C8B-B14F-4D97-AF65-F5344CB8AC3E}">
        <p14:creationId xmlns:p14="http://schemas.microsoft.com/office/powerpoint/2010/main" val="1959956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29A6E-2F10-345F-053F-1EEA9DA3F285}"/>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765FFF57-DF68-FD58-A833-71842A18925E}"/>
              </a:ext>
            </a:extLst>
          </p:cNvPr>
          <p:cNvSpPr>
            <a:spLocks noGrp="1"/>
          </p:cNvSpPr>
          <p:nvPr>
            <p:ph type="title"/>
          </p:nvPr>
        </p:nvSpPr>
        <p:spPr/>
        <p:txBody>
          <a:bodyPr>
            <a:normAutofit/>
          </a:bodyPr>
          <a:lstStyle/>
          <a:p>
            <a:pPr>
              <a:spcAft>
                <a:spcPts val="2400"/>
              </a:spcAft>
            </a:pPr>
            <a:r>
              <a:rPr lang="ar-SA" sz="1400" dirty="0"/>
              <a:t>تعويض الشهادات الاحترافية</a:t>
            </a:r>
            <a:endParaRPr lang="en-US" sz="1400" dirty="0"/>
          </a:p>
        </p:txBody>
      </p:sp>
      <p:pic>
        <p:nvPicPr>
          <p:cNvPr id="6" name="Picture 5">
            <a:extLst>
              <a:ext uri="{FF2B5EF4-FFF2-40B4-BE49-F238E27FC236}">
                <a16:creationId xmlns:a16="http://schemas.microsoft.com/office/drawing/2014/main" id="{62912411-C96A-B3CA-E295-959BFAE888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sp>
        <p:nvSpPr>
          <p:cNvPr id="4" name="TextBox 3">
            <a:extLst>
              <a:ext uri="{FF2B5EF4-FFF2-40B4-BE49-F238E27FC236}">
                <a16:creationId xmlns:a16="http://schemas.microsoft.com/office/drawing/2014/main" id="{44712FFC-1BEA-CA5A-D865-A8AD23E0AFF1}"/>
              </a:ext>
            </a:extLst>
          </p:cNvPr>
          <p:cNvSpPr txBox="1"/>
          <p:nvPr/>
        </p:nvSpPr>
        <p:spPr>
          <a:xfrm>
            <a:off x="801268" y="1837335"/>
            <a:ext cx="9894505" cy="3581558"/>
          </a:xfrm>
          <a:prstGeom prst="rect">
            <a:avLst/>
          </a:prstGeom>
          <a:noFill/>
        </p:spPr>
        <p:txBody>
          <a:bodyPr wrap="square">
            <a:spAutoFit/>
          </a:bodyPr>
          <a:lstStyle/>
          <a:p>
            <a:pPr lvl="0" indent="-342900" algn="r">
              <a:lnSpc>
                <a:spcPct val="150000"/>
              </a:lnSpc>
              <a:spcAft>
                <a:spcPts val="600"/>
              </a:spcAft>
              <a:buFont typeface="+mj-lt"/>
              <a:buAutoNum type="arabicPeriod"/>
            </a:pPr>
            <a:r>
              <a:rPr lang="ar-SA" sz="1400" kern="100" dirty="0">
                <a:latin typeface="TS Safaa" panose="00000500000000000000" pitchFamily="50" charset="-78"/>
                <a:cs typeface="TS Safaa" panose="00000500000000000000" pitchFamily="50" charset="-78"/>
              </a:rPr>
              <a:t>زيارة الموقع الإلكتروني لصندوق تنمية الموارد البشرية </a:t>
            </a:r>
            <a:r>
              <a:rPr lang="en-GB" sz="1400" kern="100" dirty="0">
                <a:latin typeface="TS Safaa" panose="00000500000000000000" pitchFamily="50" charset="-78"/>
                <a:cs typeface="TS Safaa" panose="00000500000000000000" pitchFamily="50" charset="-78"/>
                <a:hlinkClick r:id="rId3">
                  <a:extLst>
                    <a:ext uri="{A12FA001-AC4F-418D-AE19-62706E023703}">
                      <ahyp:hlinkClr xmlns:ahyp="http://schemas.microsoft.com/office/drawing/2018/hyperlinkcolor" val="tx"/>
                    </a:ext>
                  </a:extLst>
                </a:hlinkClick>
              </a:rPr>
              <a:t>https://www.hrdf.org.sa</a:t>
            </a:r>
            <a:r>
              <a:rPr lang="ar-SA" sz="1400" kern="100" dirty="0">
                <a:latin typeface="TS Safaa" panose="00000500000000000000" pitchFamily="50" charset="-78"/>
                <a:cs typeface="TS Safaa" panose="00000500000000000000" pitchFamily="50" charset="-78"/>
                <a:hlinkClick r:id="rId3">
                  <a:extLst>
                    <a:ext uri="{A12FA001-AC4F-418D-AE19-62706E023703}">
                      <ahyp:hlinkClr xmlns:ahyp="http://schemas.microsoft.com/office/drawing/2018/hyperlinkcolor" val="tx"/>
                    </a:ext>
                  </a:extLst>
                </a:hlinkClick>
              </a:rPr>
              <a:t>/</a:t>
            </a:r>
            <a:r>
              <a:rPr lang="en-GB" sz="1400" kern="100" dirty="0">
                <a:latin typeface="TS Safaa" panose="00000500000000000000" pitchFamily="50" charset="-78"/>
                <a:cs typeface="TS Safaa" panose="00000500000000000000" pitchFamily="50" charset="-78"/>
              </a:rPr>
              <a:t> </a:t>
            </a:r>
            <a:endParaRPr lang="en-US" sz="1400" kern="100" dirty="0">
              <a:latin typeface="TS Safaa" panose="00000500000000000000" pitchFamily="50" charset="-78"/>
              <a:cs typeface="TS Safaa" panose="00000500000000000000" pitchFamily="50" charset="-78"/>
            </a:endParaRPr>
          </a:p>
          <a:p>
            <a:pPr lvl="0" indent="-342900" algn="r">
              <a:lnSpc>
                <a:spcPct val="150000"/>
              </a:lnSpc>
              <a:spcAft>
                <a:spcPts val="600"/>
              </a:spcAft>
              <a:buFont typeface="+mj-lt"/>
              <a:buAutoNum type="arabicPeriod"/>
            </a:pPr>
            <a:r>
              <a:rPr lang="ar-SA" sz="1400" kern="100" dirty="0">
                <a:latin typeface="TS Safaa" panose="00000500000000000000" pitchFamily="50" charset="-78"/>
                <a:cs typeface="TS Safaa" panose="00000500000000000000" pitchFamily="50" charset="-78"/>
              </a:rPr>
              <a:t>اختر "الخدمات الإلكترونية / أفراد </a:t>
            </a:r>
            <a:endParaRPr lang="en-US" sz="1400" kern="100" dirty="0">
              <a:latin typeface="TS Safaa" panose="00000500000000000000" pitchFamily="50" charset="-78"/>
              <a:cs typeface="TS Safaa" panose="00000500000000000000" pitchFamily="50" charset="-78"/>
            </a:endParaRPr>
          </a:p>
          <a:p>
            <a:pPr lvl="0" indent="-342900" algn="r">
              <a:lnSpc>
                <a:spcPct val="150000"/>
              </a:lnSpc>
              <a:spcAft>
                <a:spcPts val="600"/>
              </a:spcAft>
              <a:buFont typeface="+mj-lt"/>
              <a:buAutoNum type="arabicPeriod"/>
            </a:pPr>
            <a:r>
              <a:rPr lang="ar-SA" sz="1400" kern="100" dirty="0">
                <a:latin typeface="TS Safaa" panose="00000500000000000000" pitchFamily="50" charset="-78"/>
                <a:cs typeface="TS Safaa" panose="00000500000000000000" pitchFamily="50" charset="-78"/>
              </a:rPr>
              <a:t>قم بإدخال بيانات النفاذ الوطني </a:t>
            </a:r>
            <a:endParaRPr lang="en-US" sz="1400" kern="100" dirty="0">
              <a:latin typeface="TS Safaa" panose="00000500000000000000" pitchFamily="50" charset="-78"/>
              <a:cs typeface="TS Safaa" panose="00000500000000000000" pitchFamily="50" charset="-78"/>
            </a:endParaRPr>
          </a:p>
          <a:p>
            <a:pPr lvl="0" indent="-342900" algn="r">
              <a:lnSpc>
                <a:spcPct val="150000"/>
              </a:lnSpc>
              <a:spcAft>
                <a:spcPts val="600"/>
              </a:spcAft>
              <a:buFont typeface="+mj-lt"/>
              <a:buAutoNum type="arabicPeriod"/>
            </a:pPr>
            <a:r>
              <a:rPr lang="ar-SA" sz="1400" kern="100" dirty="0">
                <a:latin typeface="TS Safaa" panose="00000500000000000000" pitchFamily="50" charset="-78"/>
                <a:cs typeface="TS Safaa" panose="00000500000000000000" pitchFamily="50" charset="-78"/>
              </a:rPr>
              <a:t>انقر على "برامجنا"</a:t>
            </a:r>
            <a:endParaRPr lang="en-US" sz="1400" kern="100" dirty="0">
              <a:latin typeface="TS Safaa" panose="00000500000000000000" pitchFamily="50" charset="-78"/>
              <a:cs typeface="TS Safaa" panose="00000500000000000000" pitchFamily="50" charset="-78"/>
            </a:endParaRPr>
          </a:p>
          <a:p>
            <a:pPr lvl="0" indent="-342900" algn="r">
              <a:lnSpc>
                <a:spcPct val="150000"/>
              </a:lnSpc>
              <a:spcAft>
                <a:spcPts val="600"/>
              </a:spcAft>
              <a:buFont typeface="+mj-lt"/>
              <a:buAutoNum type="arabicPeriod"/>
            </a:pPr>
            <a:r>
              <a:rPr lang="ar-SA" sz="1400" kern="100" dirty="0">
                <a:latin typeface="TS Safaa" panose="00000500000000000000" pitchFamily="50" charset="-78"/>
                <a:cs typeface="TS Safaa" panose="00000500000000000000" pitchFamily="50" charset="-78"/>
              </a:rPr>
              <a:t>اختر من القائمة "الشهادات الاحترافية"</a:t>
            </a:r>
            <a:endParaRPr lang="en-US" sz="1400" kern="100" dirty="0">
              <a:latin typeface="TS Safaa" panose="00000500000000000000" pitchFamily="50" charset="-78"/>
              <a:cs typeface="TS Safaa" panose="00000500000000000000" pitchFamily="50" charset="-78"/>
            </a:endParaRPr>
          </a:p>
          <a:p>
            <a:pPr lvl="0" indent="-342900" algn="r">
              <a:lnSpc>
                <a:spcPct val="150000"/>
              </a:lnSpc>
              <a:spcAft>
                <a:spcPts val="600"/>
              </a:spcAft>
              <a:buFont typeface="+mj-lt"/>
              <a:buAutoNum type="arabicPeriod"/>
            </a:pPr>
            <a:r>
              <a:rPr lang="ar-SA" sz="1400" kern="100" dirty="0">
                <a:latin typeface="TS Safaa" panose="00000500000000000000" pitchFamily="50" charset="-78"/>
                <a:cs typeface="TS Safaa" panose="00000500000000000000" pitchFamily="50" charset="-78"/>
              </a:rPr>
              <a:t>اختر "طلبات الدعم المباشر"</a:t>
            </a:r>
            <a:endParaRPr lang="en-US" sz="1400" kern="100" dirty="0">
              <a:latin typeface="TS Safaa" panose="00000500000000000000" pitchFamily="50" charset="-78"/>
              <a:cs typeface="TS Safaa" panose="00000500000000000000" pitchFamily="50" charset="-78"/>
            </a:endParaRPr>
          </a:p>
          <a:p>
            <a:pPr lvl="0" indent="-342900" algn="r">
              <a:lnSpc>
                <a:spcPct val="150000"/>
              </a:lnSpc>
              <a:spcAft>
                <a:spcPts val="600"/>
              </a:spcAft>
              <a:buFont typeface="+mj-lt"/>
              <a:buAutoNum type="arabicPeriod"/>
            </a:pPr>
            <a:r>
              <a:rPr lang="ar-SA" sz="1400" kern="100" dirty="0">
                <a:latin typeface="TS Safaa" panose="00000500000000000000" pitchFamily="50" charset="-78"/>
                <a:cs typeface="TS Safaa" panose="00000500000000000000" pitchFamily="50" charset="-78"/>
              </a:rPr>
              <a:t>اضغط على "إضافة طلب جديد"</a:t>
            </a:r>
            <a:endParaRPr lang="en-US" sz="1400" kern="100" dirty="0">
              <a:latin typeface="TS Safaa" panose="00000500000000000000" pitchFamily="50" charset="-78"/>
              <a:cs typeface="TS Safaa" panose="00000500000000000000" pitchFamily="50" charset="-78"/>
            </a:endParaRPr>
          </a:p>
          <a:p>
            <a:pPr lvl="0" indent="-342900" algn="r">
              <a:lnSpc>
                <a:spcPct val="150000"/>
              </a:lnSpc>
              <a:spcAft>
                <a:spcPts val="600"/>
              </a:spcAft>
              <a:buFont typeface="+mj-lt"/>
              <a:buAutoNum type="arabicPeriod"/>
            </a:pPr>
            <a:r>
              <a:rPr lang="ar-SA" sz="1400" kern="100" dirty="0">
                <a:latin typeface="TS Safaa" panose="00000500000000000000" pitchFamily="50" charset="-78"/>
                <a:cs typeface="TS Safaa" panose="00000500000000000000" pitchFamily="50" charset="-78"/>
              </a:rPr>
              <a:t>قم بتعبئة البيانات المطلوبة</a:t>
            </a:r>
            <a:endParaRPr lang="en-US" sz="1400" kern="100" dirty="0">
              <a:latin typeface="TS Safaa" panose="00000500000000000000" pitchFamily="50" charset="-78"/>
              <a:cs typeface="TS Safaa" panose="00000500000000000000" pitchFamily="50" charset="-78"/>
            </a:endParaRPr>
          </a:p>
          <a:p>
            <a:pPr lvl="0" indent="-342900" algn="r">
              <a:lnSpc>
                <a:spcPct val="150000"/>
              </a:lnSpc>
              <a:spcAft>
                <a:spcPts val="600"/>
              </a:spcAft>
              <a:buFont typeface="+mj-lt"/>
              <a:buAutoNum type="arabicPeriod"/>
            </a:pPr>
            <a:r>
              <a:rPr lang="ar-SA" sz="1400" kern="100" dirty="0">
                <a:latin typeface="TS Safaa" panose="00000500000000000000" pitchFamily="50" charset="-78"/>
                <a:cs typeface="TS Safaa" panose="00000500000000000000" pitchFamily="50" charset="-78"/>
              </a:rPr>
              <a:t>اضغط على "إرسال طلب الشهادة"</a:t>
            </a:r>
            <a:endParaRPr lang="en-US" sz="1400" kern="100" dirty="0">
              <a:latin typeface="TS Safaa" panose="00000500000000000000" pitchFamily="50" charset="-78"/>
              <a:cs typeface="TS Safaa" panose="00000500000000000000" pitchFamily="50" charset="-78"/>
            </a:endParaRPr>
          </a:p>
        </p:txBody>
      </p:sp>
    </p:spTree>
    <p:extLst>
      <p:ext uri="{BB962C8B-B14F-4D97-AF65-F5344CB8AC3E}">
        <p14:creationId xmlns:p14="http://schemas.microsoft.com/office/powerpoint/2010/main" val="3426939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C1830-3476-CF70-89CA-59886D1EC11F}"/>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EF8BEDB8-F2BA-3BDC-3CDA-B7FDAEDEDB22}"/>
              </a:ext>
            </a:extLst>
          </p:cNvPr>
          <p:cNvSpPr>
            <a:spLocks noGrp="1"/>
          </p:cNvSpPr>
          <p:nvPr>
            <p:ph type="title"/>
          </p:nvPr>
        </p:nvSpPr>
        <p:spPr/>
        <p:txBody>
          <a:bodyPr>
            <a:normAutofit/>
          </a:bodyPr>
          <a:lstStyle/>
          <a:p>
            <a:pPr>
              <a:spcAft>
                <a:spcPts val="2400"/>
              </a:spcAft>
            </a:pPr>
            <a:r>
              <a:rPr lang="ar-EG" sz="1400" dirty="0">
                <a:sym typeface="GE SS Two Medium"/>
              </a:rPr>
              <a:t>سياسة الانسحاب </a:t>
            </a:r>
            <a:r>
              <a:rPr lang="ar-SA" sz="1400" dirty="0">
                <a:sym typeface="GE SS Two Medium"/>
              </a:rPr>
              <a:t>والتأجيل</a:t>
            </a:r>
            <a:r>
              <a:rPr lang="ar-EG" sz="1400" dirty="0">
                <a:sym typeface="GE SS Two Medium"/>
              </a:rPr>
              <a:t>: </a:t>
            </a:r>
          </a:p>
        </p:txBody>
      </p:sp>
      <p:pic>
        <p:nvPicPr>
          <p:cNvPr id="6" name="Picture 5">
            <a:extLst>
              <a:ext uri="{FF2B5EF4-FFF2-40B4-BE49-F238E27FC236}">
                <a16:creationId xmlns:a16="http://schemas.microsoft.com/office/drawing/2014/main" id="{55FBA48E-148A-2106-C855-6F3DB4C5C6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sp>
        <p:nvSpPr>
          <p:cNvPr id="4" name="TextBox 3">
            <a:extLst>
              <a:ext uri="{FF2B5EF4-FFF2-40B4-BE49-F238E27FC236}">
                <a16:creationId xmlns:a16="http://schemas.microsoft.com/office/drawing/2014/main" id="{630ED2A7-2CA2-B6AB-AD15-F179F4AC83B1}"/>
              </a:ext>
            </a:extLst>
          </p:cNvPr>
          <p:cNvSpPr txBox="1"/>
          <p:nvPr/>
        </p:nvSpPr>
        <p:spPr>
          <a:xfrm>
            <a:off x="923544" y="1440136"/>
            <a:ext cx="9772229" cy="3727944"/>
          </a:xfrm>
          <a:prstGeom prst="rect">
            <a:avLst/>
          </a:prstGeom>
          <a:noFill/>
        </p:spPr>
        <p:txBody>
          <a:bodyPr wrap="square">
            <a:spAutoFit/>
          </a:bodyPr>
          <a:lstStyle/>
          <a:p>
            <a:pPr marL="0" marR="0" lvl="0" indent="0" algn="r" defTabSz="914400" rtl="1" eaLnBrk="1" fontAlgn="auto" latinLnBrk="0" hangingPunct="1">
              <a:lnSpc>
                <a:spcPct val="250000"/>
              </a:lnSpc>
              <a:spcBef>
                <a:spcPts val="0"/>
              </a:spcBef>
              <a:spcAft>
                <a:spcPts val="600"/>
              </a:spcAft>
              <a:buClrTx/>
              <a:buSzTx/>
              <a:buFontTx/>
              <a:buNone/>
              <a:tabLst/>
              <a:defRPr/>
            </a:pPr>
            <a:r>
              <a:rPr kumimoji="0" lang="ar-SA" sz="1100" b="0" i="0" u="none" strike="noStrike" kern="100" cap="none" spc="0" normalizeH="0" baseline="0" noProof="0">
                <a:ln>
                  <a:noFill/>
                </a:ln>
                <a:solidFill>
                  <a:srgbClr val="A9894C"/>
                </a:solidFill>
                <a:effectLst/>
                <a:uLnTx/>
                <a:uFillTx/>
                <a:latin typeface="TS Safaa" panose="00000500000000000000" pitchFamily="50" charset="-78"/>
                <a:ea typeface="+mn-ea"/>
                <a:cs typeface="TS Safaa" panose="00000500000000000000" pitchFamily="50" charset="-78"/>
                <a:sym typeface="GE SS Two Light"/>
              </a:rPr>
              <a:t>الانسحاب </a:t>
            </a:r>
            <a:r>
              <a:rPr kumimoji="0" lang="ar-SA" sz="1100" b="0" i="0" u="none" strike="noStrike" kern="100" cap="none" spc="0" normalizeH="0" baseline="0" noProof="0" dirty="0">
                <a:ln>
                  <a:noFill/>
                </a:ln>
                <a:solidFill>
                  <a:srgbClr val="A9894C"/>
                </a:solidFill>
                <a:effectLst/>
                <a:uLnTx/>
                <a:uFillTx/>
                <a:latin typeface="TS Safaa" panose="00000500000000000000" pitchFamily="50" charset="-78"/>
                <a:ea typeface="+mn-ea"/>
                <a:cs typeface="TS Safaa" panose="00000500000000000000" pitchFamily="50" charset="-78"/>
                <a:sym typeface="GE SS Two Light"/>
              </a:rPr>
              <a:t>من البرنامج قبل البدء بـ 5 أيام عمل أو أكثر:</a:t>
            </a:r>
            <a:endParaRPr kumimoji="0" lang="ar-EG" sz="1100" b="0" i="0" u="none" strike="noStrike" kern="100" cap="none" spc="0" normalizeH="0" baseline="0" noProof="0" dirty="0">
              <a:ln>
                <a:noFill/>
              </a:ln>
              <a:solidFill>
                <a:srgbClr val="A9894C"/>
              </a:solidFill>
              <a:effectLst/>
              <a:uLnTx/>
              <a:uFillTx/>
              <a:latin typeface="TS Safaa" panose="00000500000000000000" pitchFamily="50" charset="-78"/>
              <a:ea typeface="+mn-ea"/>
              <a:cs typeface="TS Safaa" panose="00000500000000000000" pitchFamily="50" charset="-78"/>
            </a:endParaRPr>
          </a:p>
          <a:p>
            <a:pPr marL="0" marR="0" lvl="0" indent="-342900" algn="r" defTabSz="914400" rtl="1" eaLnBrk="1" fontAlgn="auto" latinLnBrk="0" hangingPunct="1">
              <a:lnSpc>
                <a:spcPct val="250000"/>
              </a:lnSpc>
              <a:spcBef>
                <a:spcPts val="0"/>
              </a:spcBef>
              <a:spcAft>
                <a:spcPts val="600"/>
              </a:spcAft>
              <a:buClrTx/>
              <a:buSzTx/>
              <a:buFont typeface="Wingdings" panose="05000000000000000000" pitchFamily="2" charset="2"/>
              <a:buChar char="§"/>
              <a:tabLst/>
              <a:defRPr/>
            </a:pPr>
            <a:r>
              <a:rPr kumimoji="0" lang="ar-EG"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sym typeface="GE SS Two Light"/>
              </a:rPr>
              <a:t>يحق للمتدرب الانسحاب قبل ٥ أيام عمل على الأقل من بدء الدورة التدريبية، واسترداد كامل الرسوم المدفوعة.</a:t>
            </a:r>
            <a:endPar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sym typeface="GE SS Two Light"/>
            </a:endParaRPr>
          </a:p>
          <a:p>
            <a:pPr marL="0" marR="0" lvl="0" indent="-342900" algn="r" defTabSz="914400" rtl="1" eaLnBrk="1" fontAlgn="auto" latinLnBrk="0" hangingPunct="1">
              <a:lnSpc>
                <a:spcPct val="250000"/>
              </a:lnSpc>
              <a:spcBef>
                <a:spcPts val="0"/>
              </a:spcBef>
              <a:spcAft>
                <a:spcPts val="600"/>
              </a:spcAft>
              <a:buClrTx/>
              <a:buSzTx/>
              <a:buFont typeface="Wingdings" panose="05000000000000000000" pitchFamily="2" charset="2"/>
              <a:buChar char="§"/>
              <a:tabLst/>
              <a:defRPr/>
            </a:pPr>
            <a:r>
              <a:rPr kumimoji="0" lang="ar-EG"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sym typeface="GE SS Two Light"/>
              </a:rPr>
              <a:t> يجب تقديم طلب رسمي بالإلغاء قبل ٥ أيام عمل على الأقل من بداية الدورة التدريبية. </a:t>
            </a:r>
            <a:endPar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sym typeface="GE SS Two Light"/>
            </a:endParaRPr>
          </a:p>
          <a:p>
            <a:pPr marL="0" marR="0" lvl="0" indent="0" algn="r" defTabSz="914400" rtl="1" eaLnBrk="1" fontAlgn="auto" latinLnBrk="0" hangingPunct="1">
              <a:lnSpc>
                <a:spcPct val="250000"/>
              </a:lnSpc>
              <a:spcBef>
                <a:spcPts val="0"/>
              </a:spcBef>
              <a:spcAft>
                <a:spcPts val="600"/>
              </a:spcAft>
              <a:buClrTx/>
              <a:buSzTx/>
              <a:buFontTx/>
              <a:buNone/>
              <a:tabLst/>
              <a:defRPr/>
            </a:pPr>
            <a:r>
              <a:rPr kumimoji="0" lang="ar-SA" sz="1100" b="0" i="0" u="none" strike="noStrike" kern="100" cap="none" spc="0" normalizeH="0" baseline="0" noProof="0" dirty="0">
                <a:ln>
                  <a:noFill/>
                </a:ln>
                <a:solidFill>
                  <a:srgbClr val="A9894C"/>
                </a:solidFill>
                <a:effectLst/>
                <a:uLnTx/>
                <a:uFillTx/>
                <a:latin typeface="TS Safaa" panose="00000500000000000000" pitchFamily="50" charset="-78"/>
                <a:ea typeface="+mn-ea"/>
                <a:cs typeface="TS Safaa" panose="00000500000000000000" pitchFamily="50" charset="-78"/>
                <a:sym typeface="GE SS Two Light"/>
              </a:rPr>
              <a:t>الانسحاب من البرنامج خلال أقل من 5 أيام عمل من بدء الدورة: </a:t>
            </a:r>
          </a:p>
          <a:p>
            <a:pPr marL="0" marR="0" lvl="0" indent="-342900" algn="r" defTabSz="914400" rtl="1" eaLnBrk="1" fontAlgn="auto" latinLnBrk="0" hangingPunct="1">
              <a:lnSpc>
                <a:spcPct val="250000"/>
              </a:lnSpc>
              <a:spcBef>
                <a:spcPts val="0"/>
              </a:spcBef>
              <a:spcAft>
                <a:spcPts val="600"/>
              </a:spcAft>
              <a:buClrTx/>
              <a:buSzTx/>
              <a:buFont typeface="Wingdings" panose="05000000000000000000" pitchFamily="2" charset="2"/>
              <a:buChar char="§"/>
              <a:tabLst/>
              <a:defRPr/>
            </a:pPr>
            <a:r>
              <a:rPr kumimoji="0" lang="ar-EG"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sym typeface="GE SS Two Light"/>
              </a:rPr>
              <a:t>في حال الانسحاب خلال مدة أقل من ٥ أيام عمل يتم خصم %٢٥٪ من قيمة البرنامج تمثل رسوم إدارية، ويُسترد الباقي على نفس الحساب المسدد.</a:t>
            </a:r>
            <a:endPar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sym typeface="GE SS Two Light"/>
            </a:endParaRPr>
          </a:p>
          <a:p>
            <a:pPr marL="0" marR="0" lvl="0" indent="-342900" algn="r" defTabSz="914400" rtl="1" eaLnBrk="1" fontAlgn="auto" latinLnBrk="0" hangingPunct="1">
              <a:lnSpc>
                <a:spcPct val="200000"/>
              </a:lnSpc>
              <a:spcBef>
                <a:spcPts val="0"/>
              </a:spcBef>
              <a:spcAft>
                <a:spcPts val="600"/>
              </a:spcAft>
              <a:buClrTx/>
              <a:buSzTx/>
              <a:buFont typeface="Wingdings" panose="05000000000000000000" pitchFamily="2" charset="2"/>
              <a:buChar char="§"/>
              <a:tabLst/>
              <a:defRPr/>
            </a:pPr>
            <a:r>
              <a:rPr kumimoji="0" lang="ar-EG"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sym typeface="GE SS Two Light"/>
              </a:rPr>
              <a:t>يمكن للمتدرب تأجيل الاشتراك لدورة تدريبية مماثلة مستقبلًا (حسب توفرها) </a:t>
            </a:r>
            <a:endPar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sym typeface="GE SS Two Light"/>
            </a:endParaRPr>
          </a:p>
          <a:p>
            <a:pPr marL="0" marR="0" lvl="0" indent="-342900" algn="r" defTabSz="914400" rtl="1" eaLnBrk="1" fontAlgn="auto" latinLnBrk="0" hangingPunct="1">
              <a:lnSpc>
                <a:spcPct val="200000"/>
              </a:lnSpc>
              <a:spcBef>
                <a:spcPts val="0"/>
              </a:spcBef>
              <a:spcAft>
                <a:spcPts val="600"/>
              </a:spcAft>
              <a:buClrTx/>
              <a:buSzTx/>
              <a:buFont typeface="Wingdings" panose="05000000000000000000" pitchFamily="2" charset="2"/>
              <a:buChar char="§"/>
              <a:tabLst/>
              <a:defRPr/>
            </a:pPr>
            <a:r>
              <a:rPr kumimoji="0" lang="ar-EG"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sym typeface="GE SS Two Light"/>
              </a:rPr>
              <a:t>يتم تقديم طلب رسمي لتأجيل الاشتراك لدورة تدريبية مماثلة.</a:t>
            </a:r>
            <a:endPar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sym typeface="GE SS Two Light"/>
            </a:endParaRPr>
          </a:p>
        </p:txBody>
      </p:sp>
    </p:spTree>
    <p:extLst>
      <p:ext uri="{BB962C8B-B14F-4D97-AF65-F5344CB8AC3E}">
        <p14:creationId xmlns:p14="http://schemas.microsoft.com/office/powerpoint/2010/main" val="1371902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EDD5-5841-5ACB-B84D-D38A6BB1FF86}"/>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48329AA7-13BE-67A9-673A-6EB8AE7FC6A9}"/>
              </a:ext>
            </a:extLst>
          </p:cNvPr>
          <p:cNvSpPr>
            <a:spLocks noGrp="1"/>
          </p:cNvSpPr>
          <p:nvPr>
            <p:ph type="title"/>
          </p:nvPr>
        </p:nvSpPr>
        <p:spPr/>
        <p:txBody>
          <a:bodyPr>
            <a:normAutofit/>
          </a:bodyPr>
          <a:lstStyle/>
          <a:p>
            <a:pPr>
              <a:spcAft>
                <a:spcPts val="2400"/>
              </a:spcAft>
            </a:pPr>
            <a:r>
              <a:rPr lang="ar-EG" sz="1400" dirty="0">
                <a:sym typeface="GE SS Two Medium"/>
              </a:rPr>
              <a:t>سياسة</a:t>
            </a:r>
            <a:r>
              <a:rPr lang="ar-SA" sz="1400" dirty="0">
                <a:sym typeface="GE SS Two Medium"/>
              </a:rPr>
              <a:t> الانسحاب و</a:t>
            </a:r>
            <a:r>
              <a:rPr lang="ar-EG" sz="1400" dirty="0">
                <a:sym typeface="GE SS Two Medium"/>
              </a:rPr>
              <a:t> </a:t>
            </a:r>
            <a:r>
              <a:rPr lang="ar-SA" sz="1400" dirty="0">
                <a:sym typeface="GE SS Two Medium"/>
              </a:rPr>
              <a:t>التأجيل</a:t>
            </a:r>
            <a:r>
              <a:rPr lang="ar-EG" sz="1400" dirty="0">
                <a:sym typeface="GE SS Two Medium"/>
              </a:rPr>
              <a:t>: </a:t>
            </a:r>
          </a:p>
        </p:txBody>
      </p:sp>
      <p:pic>
        <p:nvPicPr>
          <p:cNvPr id="6" name="Picture 5">
            <a:extLst>
              <a:ext uri="{FF2B5EF4-FFF2-40B4-BE49-F238E27FC236}">
                <a16:creationId xmlns:a16="http://schemas.microsoft.com/office/drawing/2014/main" id="{8D6C6A8F-1104-7CE5-1AE1-6D81C4273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sp>
        <p:nvSpPr>
          <p:cNvPr id="4" name="TextBox 3">
            <a:extLst>
              <a:ext uri="{FF2B5EF4-FFF2-40B4-BE49-F238E27FC236}">
                <a16:creationId xmlns:a16="http://schemas.microsoft.com/office/drawing/2014/main" id="{4F3E14DC-1DC1-E67D-5EF6-B76A2E48C67A}"/>
              </a:ext>
            </a:extLst>
          </p:cNvPr>
          <p:cNvSpPr txBox="1"/>
          <p:nvPr/>
        </p:nvSpPr>
        <p:spPr>
          <a:xfrm>
            <a:off x="404891" y="1878901"/>
            <a:ext cx="10439741" cy="4326184"/>
          </a:xfrm>
          <a:prstGeom prst="rect">
            <a:avLst/>
          </a:prstGeom>
          <a:noFill/>
        </p:spPr>
        <p:txBody>
          <a:bodyPr wrap="square">
            <a:spAutoFit/>
          </a:bodyPr>
          <a:lstStyle/>
          <a:p>
            <a:pPr marL="0" marR="0" lvl="0" indent="0" algn="r" defTabSz="914400" rtl="1" eaLnBrk="1" fontAlgn="auto" latinLnBrk="0" hangingPunct="1">
              <a:lnSpc>
                <a:spcPct val="200000"/>
              </a:lnSpc>
              <a:spcBef>
                <a:spcPts val="0"/>
              </a:spcBef>
              <a:spcAft>
                <a:spcPts val="600"/>
              </a:spcAft>
              <a:buClrTx/>
              <a:buSzTx/>
              <a:buFontTx/>
              <a:buNone/>
              <a:tabLst/>
              <a:defRPr/>
            </a:pPr>
            <a:r>
              <a:rPr kumimoji="0" lang="ar-SA" sz="1100" b="0" i="0" u="none" strike="noStrike" kern="100" cap="none" spc="0" normalizeH="0" baseline="0" noProof="0" dirty="0">
                <a:ln>
                  <a:noFill/>
                </a:ln>
                <a:solidFill>
                  <a:srgbClr val="A9894C"/>
                </a:solidFill>
                <a:effectLst/>
                <a:uLnTx/>
                <a:uFillTx/>
                <a:latin typeface="TS Safaa" panose="00000500000000000000" pitchFamily="50" charset="-78"/>
                <a:ea typeface="+mn-ea"/>
                <a:cs typeface="TS Safaa" panose="00000500000000000000" pitchFamily="50" charset="-78"/>
                <a:sym typeface="GE SS Two Light"/>
              </a:rPr>
              <a:t>عدم الحضور بدون انسحاب مسبق أو بعد بدء البرنامج:</a:t>
            </a:r>
          </a:p>
          <a:p>
            <a:pPr marL="171450" marR="0" lvl="0" indent="-171450" algn="r" defTabSz="914400" rtl="1" eaLnBrk="1" fontAlgn="auto" latinLnBrk="0" hangingPunct="1">
              <a:lnSpc>
                <a:spcPct val="200000"/>
              </a:lnSpc>
              <a:spcBef>
                <a:spcPts val="0"/>
              </a:spcBef>
              <a:spcAft>
                <a:spcPts val="600"/>
              </a:spcAft>
              <a:buClrTx/>
              <a:buSzTx/>
              <a:buFont typeface="Arial" panose="020B0604020202020204" pitchFamily="34" charset="0"/>
              <a:buChar char="•"/>
              <a:tabLst/>
              <a:defRPr/>
            </a:pPr>
            <a:r>
              <a:rPr kumimoji="0" lang="ar-EG"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sym typeface="GE SS Two Light"/>
              </a:rPr>
              <a:t>لا تُسترد أي مبالغ مالية عند عدم حضور المتدرب بدون انسحاب مسبق.</a:t>
            </a:r>
            <a:endPar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sym typeface="GE SS Two Light"/>
            </a:endParaRPr>
          </a:p>
          <a:p>
            <a:pPr marL="0" marR="0" lvl="0" indent="-342900" algn="r" defTabSz="914400" rtl="1" eaLnBrk="1" fontAlgn="auto" latinLnBrk="0" hangingPunct="1">
              <a:lnSpc>
                <a:spcPct val="200000"/>
              </a:lnSpc>
              <a:spcBef>
                <a:spcPts val="0"/>
              </a:spcBef>
              <a:spcAft>
                <a:spcPts val="600"/>
              </a:spcAft>
              <a:buClrTx/>
              <a:buSzTx/>
              <a:buFont typeface="Wingdings" panose="05000000000000000000" pitchFamily="2" charset="2"/>
              <a:buChar char="§"/>
              <a:tabLst/>
              <a:defRPr/>
            </a:pPr>
            <a:r>
              <a:rPr kumimoji="0" lang="ar-EG"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sym typeface="GE SS Two Light"/>
              </a:rPr>
              <a:t>لا تُسترد أي مبالغ مالية عند تقديم طلب الانسحاب بعد بدء الدورة التدريبية.</a:t>
            </a:r>
            <a:endPar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sym typeface="GE SS Two Light"/>
            </a:endParaRPr>
          </a:p>
          <a:p>
            <a:pPr marL="0" marR="0" lvl="0" indent="-342900" algn="r" defTabSz="914400" rtl="1" eaLnBrk="1" fontAlgn="auto" latinLnBrk="0" hangingPunct="1">
              <a:lnSpc>
                <a:spcPct val="200000"/>
              </a:lnSpc>
              <a:spcBef>
                <a:spcPts val="0"/>
              </a:spcBef>
              <a:spcAft>
                <a:spcPts val="600"/>
              </a:spcAft>
              <a:buClrTx/>
              <a:buSzTx/>
              <a:buFont typeface="Wingdings" panose="05000000000000000000" pitchFamily="2" charset="2"/>
              <a:buChar char="§"/>
              <a:tabLst/>
              <a:defRPr/>
            </a:pPr>
            <a:r>
              <a:rPr kumimoji="0" lang="ar-EG"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rPr>
              <a:t>يُعد مقعد المتدرب محجوزا </a:t>
            </a:r>
            <a:r>
              <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rPr>
              <a:t>ومستنفذاً</a:t>
            </a:r>
            <a:r>
              <a:rPr kumimoji="0" lang="ar-EG"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rPr>
              <a:t>.</a:t>
            </a:r>
            <a:endPar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endParaRPr>
          </a:p>
          <a:p>
            <a:pPr marL="0" marR="0" lvl="0" indent="0" algn="r" defTabSz="914400" rtl="1" eaLnBrk="1" fontAlgn="auto" latinLnBrk="0" hangingPunct="1">
              <a:lnSpc>
                <a:spcPct val="200000"/>
              </a:lnSpc>
              <a:spcBef>
                <a:spcPts val="0"/>
              </a:spcBef>
              <a:spcAft>
                <a:spcPts val="600"/>
              </a:spcAft>
              <a:buClrTx/>
              <a:buSzTx/>
              <a:buFontTx/>
              <a:buNone/>
              <a:tabLst/>
              <a:defRPr/>
            </a:pPr>
            <a:r>
              <a:rPr kumimoji="0" lang="ar-SA" sz="1100" b="0" i="0" u="none" strike="noStrike" kern="100" cap="none" spc="0" normalizeH="0" baseline="0" noProof="0" dirty="0">
                <a:ln>
                  <a:noFill/>
                </a:ln>
                <a:solidFill>
                  <a:srgbClr val="A9894C"/>
                </a:solidFill>
                <a:effectLst/>
                <a:uLnTx/>
                <a:uFillTx/>
                <a:latin typeface="TS Safaa" panose="00000500000000000000" pitchFamily="50" charset="-78"/>
                <a:ea typeface="+mn-ea"/>
                <a:cs typeface="TS Safaa" panose="00000500000000000000" pitchFamily="50" charset="-78"/>
              </a:rPr>
              <a:t>الانسحاب من البرنامج </a:t>
            </a:r>
            <a:r>
              <a:rPr kumimoji="0" lang="ar-SA" sz="1100" b="0" i="0" u="none" strike="noStrike" kern="100" cap="none" spc="0" normalizeH="0" baseline="0" noProof="0" dirty="0" err="1">
                <a:ln>
                  <a:noFill/>
                </a:ln>
                <a:solidFill>
                  <a:srgbClr val="A9894C"/>
                </a:solidFill>
                <a:effectLst/>
                <a:uLnTx/>
                <a:uFillTx/>
                <a:latin typeface="TS Safaa" panose="00000500000000000000" pitchFamily="50" charset="-78"/>
                <a:ea typeface="+mn-ea"/>
                <a:cs typeface="TS Safaa" panose="00000500000000000000" pitchFamily="50" charset="-78"/>
              </a:rPr>
              <a:t>لاسباب</a:t>
            </a:r>
            <a:r>
              <a:rPr kumimoji="0" lang="ar-SA" sz="1100" b="0" i="0" u="none" strike="noStrike" kern="100" cap="none" spc="0" normalizeH="0" baseline="0" noProof="0" dirty="0">
                <a:ln>
                  <a:noFill/>
                </a:ln>
                <a:solidFill>
                  <a:srgbClr val="A9894C"/>
                </a:solidFill>
                <a:effectLst/>
                <a:uLnTx/>
                <a:uFillTx/>
                <a:latin typeface="TS Safaa" panose="00000500000000000000" pitchFamily="50" charset="-78"/>
                <a:ea typeface="+mn-ea"/>
                <a:cs typeface="TS Safaa" panose="00000500000000000000" pitchFamily="50" charset="-78"/>
              </a:rPr>
              <a:t> قهرية (مثل ظروف صحية، أو وفاة قريب من الدرجة </a:t>
            </a:r>
            <a:r>
              <a:rPr kumimoji="0" lang="ar-SA" sz="1100" b="0" i="0" u="none" strike="noStrike" kern="100" cap="none" spc="0" normalizeH="0" baseline="0" noProof="0" dirty="0" err="1">
                <a:ln>
                  <a:noFill/>
                </a:ln>
                <a:solidFill>
                  <a:srgbClr val="A9894C"/>
                </a:solidFill>
                <a:effectLst/>
                <a:uLnTx/>
                <a:uFillTx/>
                <a:latin typeface="TS Safaa" panose="00000500000000000000" pitchFamily="50" charset="-78"/>
                <a:ea typeface="+mn-ea"/>
                <a:cs typeface="TS Safaa" panose="00000500000000000000" pitchFamily="50" charset="-78"/>
              </a:rPr>
              <a:t>اللأولى</a:t>
            </a:r>
            <a:r>
              <a:rPr kumimoji="0" lang="ar-SA" sz="1100" b="0" i="0" u="none" strike="noStrike" kern="100" cap="none" spc="0" normalizeH="0" baseline="0" noProof="0" dirty="0">
                <a:ln>
                  <a:noFill/>
                </a:ln>
                <a:solidFill>
                  <a:srgbClr val="A9894C"/>
                </a:solidFill>
                <a:effectLst/>
                <a:uLnTx/>
                <a:uFillTx/>
                <a:latin typeface="TS Safaa" panose="00000500000000000000" pitchFamily="50" charset="-78"/>
                <a:ea typeface="+mn-ea"/>
                <a:cs typeface="TS Safaa" panose="00000500000000000000" pitchFamily="50" charset="-78"/>
              </a:rPr>
              <a:t>:</a:t>
            </a:r>
          </a:p>
          <a:p>
            <a:pPr marL="0" marR="0" lvl="0" indent="-342900" algn="r" defTabSz="914400" rtl="1" eaLnBrk="1" fontAlgn="auto" latinLnBrk="0" hangingPunct="1">
              <a:lnSpc>
                <a:spcPct val="200000"/>
              </a:lnSpc>
              <a:spcBef>
                <a:spcPts val="0"/>
              </a:spcBef>
              <a:spcAft>
                <a:spcPts val="600"/>
              </a:spcAft>
              <a:buClrTx/>
              <a:buSzTx/>
              <a:buFont typeface="Wingdings" panose="05000000000000000000" pitchFamily="2" charset="2"/>
              <a:buChar char="§"/>
              <a:tabLst/>
              <a:defRPr/>
            </a:pPr>
            <a:r>
              <a:rPr kumimoji="0" lang="ar-EG"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rPr>
              <a:t> الانسحاب من البرنامج لأسباب قهرية مثل</a:t>
            </a:r>
            <a:r>
              <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rPr>
              <a:t>(</a:t>
            </a:r>
            <a:r>
              <a:rPr kumimoji="0" lang="ar-EG"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rPr>
              <a:t> ظروف صحية أو وفاة قريب من الدرجة الأولى)</a:t>
            </a:r>
            <a:r>
              <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rPr>
              <a:t> يجب تقديم مستندات رسمية (تقرير طبي – شهادة وفاة).</a:t>
            </a:r>
          </a:p>
          <a:p>
            <a:pPr marL="0" marR="0" lvl="0" indent="-342900" algn="r" defTabSz="914400" rtl="1" eaLnBrk="1" fontAlgn="auto" latinLnBrk="0" hangingPunct="1">
              <a:lnSpc>
                <a:spcPct val="200000"/>
              </a:lnSpc>
              <a:spcBef>
                <a:spcPts val="0"/>
              </a:spcBef>
              <a:spcAft>
                <a:spcPts val="600"/>
              </a:spcAft>
              <a:buClrTx/>
              <a:buSzTx/>
              <a:buFont typeface="Wingdings" panose="05000000000000000000" pitchFamily="2" charset="2"/>
              <a:buChar char="§"/>
              <a:tabLst/>
              <a:defRPr/>
            </a:pPr>
            <a:r>
              <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rPr>
              <a:t>يحق للمتدرب الاسترداد الكامل لرسوم الدورة التدريبية أو تأجيل الاشتراك لدورة مماثلة، ويخضع ذلك الى تقييم الكلية على ألا يتجاوز تقديم الطلب %٢٠٪ من مدة البرنامج.</a:t>
            </a:r>
          </a:p>
          <a:p>
            <a:pPr marL="0" marR="0" lvl="0" indent="0" algn="r" defTabSz="914400" rtl="1" eaLnBrk="1" fontAlgn="auto" latinLnBrk="0" hangingPunct="1">
              <a:lnSpc>
                <a:spcPct val="200000"/>
              </a:lnSpc>
              <a:spcBef>
                <a:spcPts val="0"/>
              </a:spcBef>
              <a:spcAft>
                <a:spcPts val="600"/>
              </a:spcAft>
              <a:buClrTx/>
              <a:buSzTx/>
              <a:buFontTx/>
              <a:buNone/>
              <a:tabLst/>
              <a:defRPr/>
            </a:pPr>
            <a:endPar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endParaRPr>
          </a:p>
          <a:p>
            <a:pPr marL="0" marR="0" lvl="0" indent="-342900" algn="r" defTabSz="914400" rtl="1" eaLnBrk="1" fontAlgn="auto" latinLnBrk="0" hangingPunct="1">
              <a:lnSpc>
                <a:spcPct val="150000"/>
              </a:lnSpc>
              <a:spcBef>
                <a:spcPts val="0"/>
              </a:spcBef>
              <a:spcAft>
                <a:spcPts val="600"/>
              </a:spcAft>
              <a:buClrTx/>
              <a:buSzTx/>
              <a:buFont typeface="Wingdings" panose="05000000000000000000" pitchFamily="2" charset="2"/>
              <a:buChar char="§"/>
              <a:tabLst/>
              <a:defRPr/>
            </a:pPr>
            <a:endParaRPr kumimoji="0" lang="ar-EG" sz="1100" b="0" i="0" u="none" strike="noStrike" kern="100" cap="none" spc="0" normalizeH="0" baseline="0" noProof="0" dirty="0">
              <a:ln>
                <a:noFill/>
              </a:ln>
              <a:solidFill>
                <a:srgbClr val="006770"/>
              </a:solidFill>
              <a:effectLst/>
              <a:highlight>
                <a:srgbClr val="FFFF00"/>
              </a:highlight>
              <a:uLnTx/>
              <a:uFillTx/>
              <a:latin typeface="TS Safaa" panose="00000500000000000000" pitchFamily="50" charset="-78"/>
              <a:ea typeface="+mn-ea"/>
              <a:cs typeface="TS Safaa" panose="00000500000000000000" pitchFamily="50" charset="-78"/>
            </a:endParaRPr>
          </a:p>
        </p:txBody>
      </p:sp>
    </p:spTree>
    <p:extLst>
      <p:ext uri="{BB962C8B-B14F-4D97-AF65-F5344CB8AC3E}">
        <p14:creationId xmlns:p14="http://schemas.microsoft.com/office/powerpoint/2010/main" val="2099340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73866-D253-07F9-AEBD-9E183EB58122}"/>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8F32D950-3A5C-160A-E9DC-9B772257A072}"/>
              </a:ext>
            </a:extLst>
          </p:cNvPr>
          <p:cNvSpPr>
            <a:spLocks noGrp="1"/>
          </p:cNvSpPr>
          <p:nvPr>
            <p:ph type="title"/>
          </p:nvPr>
        </p:nvSpPr>
        <p:spPr/>
        <p:txBody>
          <a:bodyPr>
            <a:normAutofit/>
          </a:bodyPr>
          <a:lstStyle/>
          <a:p>
            <a:pPr>
              <a:spcAft>
                <a:spcPts val="2400"/>
              </a:spcAft>
            </a:pPr>
            <a:r>
              <a:rPr lang="ar-EG" sz="1400" dirty="0">
                <a:sym typeface="GE SS Two Medium"/>
              </a:rPr>
              <a:t>سياسة</a:t>
            </a:r>
            <a:r>
              <a:rPr lang="ar-SA" sz="1400" dirty="0">
                <a:sym typeface="GE SS Two Medium"/>
              </a:rPr>
              <a:t> الانسحاب و</a:t>
            </a:r>
            <a:r>
              <a:rPr lang="ar-EG" sz="1400" dirty="0">
                <a:sym typeface="GE SS Two Medium"/>
              </a:rPr>
              <a:t> </a:t>
            </a:r>
            <a:r>
              <a:rPr lang="ar-SA" sz="1400" dirty="0">
                <a:sym typeface="GE SS Two Medium"/>
              </a:rPr>
              <a:t>التأجيل</a:t>
            </a:r>
            <a:r>
              <a:rPr lang="ar-EG" sz="1400" dirty="0">
                <a:sym typeface="GE SS Two Medium"/>
              </a:rPr>
              <a:t>: </a:t>
            </a:r>
          </a:p>
        </p:txBody>
      </p:sp>
      <p:pic>
        <p:nvPicPr>
          <p:cNvPr id="6" name="Picture 5">
            <a:extLst>
              <a:ext uri="{FF2B5EF4-FFF2-40B4-BE49-F238E27FC236}">
                <a16:creationId xmlns:a16="http://schemas.microsoft.com/office/drawing/2014/main" id="{4290CF28-7513-F7B1-C685-B845B997A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sp>
        <p:nvSpPr>
          <p:cNvPr id="4" name="TextBox 3">
            <a:extLst>
              <a:ext uri="{FF2B5EF4-FFF2-40B4-BE49-F238E27FC236}">
                <a16:creationId xmlns:a16="http://schemas.microsoft.com/office/drawing/2014/main" id="{93E1E307-AE31-BAF3-B3B0-579E43D737D3}"/>
              </a:ext>
            </a:extLst>
          </p:cNvPr>
          <p:cNvSpPr txBox="1"/>
          <p:nvPr/>
        </p:nvSpPr>
        <p:spPr>
          <a:xfrm>
            <a:off x="500475" y="1749878"/>
            <a:ext cx="10439741" cy="2741135"/>
          </a:xfrm>
          <a:prstGeom prst="rect">
            <a:avLst/>
          </a:prstGeom>
          <a:noFill/>
        </p:spPr>
        <p:txBody>
          <a:bodyPr wrap="square">
            <a:spAutoFit/>
          </a:bodyPr>
          <a:lstStyle/>
          <a:p>
            <a:pPr marL="0" marR="0" lvl="0" indent="0" algn="r" defTabSz="914400" rtl="1" eaLnBrk="1" fontAlgn="auto" latinLnBrk="0" hangingPunct="1">
              <a:lnSpc>
                <a:spcPct val="200000"/>
              </a:lnSpc>
              <a:spcBef>
                <a:spcPts val="0"/>
              </a:spcBef>
              <a:spcAft>
                <a:spcPts val="600"/>
              </a:spcAft>
              <a:buClrTx/>
              <a:buSzTx/>
              <a:buFontTx/>
              <a:buNone/>
              <a:tabLst/>
              <a:defRPr/>
            </a:pPr>
            <a:r>
              <a:rPr kumimoji="0" lang="ar-SA" sz="1100" b="0" i="0" u="none" strike="noStrike" kern="100" cap="none" spc="0" normalizeH="0" baseline="0" noProof="0" dirty="0">
                <a:ln>
                  <a:noFill/>
                </a:ln>
                <a:solidFill>
                  <a:srgbClr val="A9894C"/>
                </a:solidFill>
                <a:effectLst/>
                <a:uLnTx/>
                <a:uFillTx/>
                <a:latin typeface="TS Safaa" panose="00000500000000000000" pitchFamily="50" charset="-78"/>
                <a:ea typeface="+mn-ea"/>
                <a:cs typeface="TS Safaa" panose="00000500000000000000" pitchFamily="50" charset="-78"/>
                <a:sym typeface="GE SS Two Light"/>
              </a:rPr>
              <a:t>إلغاء البرنامج أو التأجيل من قبل الكلية: </a:t>
            </a:r>
          </a:p>
          <a:p>
            <a:pPr marL="0" marR="0" lvl="0" indent="-342900" algn="r" defTabSz="914400" rtl="1" eaLnBrk="1" fontAlgn="auto" latinLnBrk="0" hangingPunct="1">
              <a:lnSpc>
                <a:spcPct val="200000"/>
              </a:lnSpc>
              <a:spcBef>
                <a:spcPts val="0"/>
              </a:spcBef>
              <a:spcAft>
                <a:spcPts val="600"/>
              </a:spcAft>
              <a:buClrTx/>
              <a:buSzTx/>
              <a:buFont typeface="Wingdings" panose="05000000000000000000" pitchFamily="2" charset="2"/>
              <a:buChar char="§"/>
              <a:tabLst/>
              <a:defRPr/>
            </a:pPr>
            <a:r>
              <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rPr>
              <a:t>إذا قامت الكلية بإلغاء أو تأجيل البرنامج لأي سبب، على سبيل المثال لا الحصر (قلة عدد المسجلين)، يُمنح المتدرب خيار استرداد المبلغ كاملًا، أو التحويل لبرنامج آخر حسب قيمة البرنامج.</a:t>
            </a:r>
          </a:p>
          <a:p>
            <a:pPr marL="0" marR="0" lvl="0" indent="-342900" algn="r" defTabSz="914400" rtl="1" eaLnBrk="1" fontAlgn="auto" latinLnBrk="0" hangingPunct="1">
              <a:lnSpc>
                <a:spcPct val="200000"/>
              </a:lnSpc>
              <a:spcBef>
                <a:spcPts val="0"/>
              </a:spcBef>
              <a:spcAft>
                <a:spcPts val="600"/>
              </a:spcAft>
              <a:buClrTx/>
              <a:buSzTx/>
              <a:buFont typeface="Wingdings" panose="05000000000000000000" pitchFamily="2" charset="2"/>
              <a:buChar char="§"/>
              <a:tabLst/>
              <a:defRPr/>
            </a:pPr>
            <a:r>
              <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rPr>
              <a:t>في حال كانت قيمة البرنامج المحوّل إليه أعلى من البرنامج الأصلي، يلتزم المتدرب بسداد فرق القيمة قبل بداية البرنامج الجديد. </a:t>
            </a:r>
          </a:p>
          <a:p>
            <a:pPr marL="0" marR="0" lvl="0" indent="-342900" algn="r" defTabSz="914400" rtl="1" eaLnBrk="1" fontAlgn="auto" latinLnBrk="0" hangingPunct="1">
              <a:lnSpc>
                <a:spcPct val="200000"/>
              </a:lnSpc>
              <a:spcBef>
                <a:spcPts val="0"/>
              </a:spcBef>
              <a:spcAft>
                <a:spcPts val="600"/>
              </a:spcAft>
              <a:buClrTx/>
              <a:buSzTx/>
              <a:buFont typeface="Wingdings" panose="05000000000000000000" pitchFamily="2" charset="2"/>
              <a:buChar char="§"/>
              <a:tabLst/>
              <a:defRPr/>
            </a:pPr>
            <a:r>
              <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rPr>
              <a:t>في حال كانت قيمة البرنامج الجديد أقل، فيتم إعادة فرق القيمة وفق الإجراءات المعمول بها.</a:t>
            </a:r>
          </a:p>
          <a:p>
            <a:pPr marL="0" marR="0" lvl="0" indent="-342900" algn="r" defTabSz="914400" rtl="1" eaLnBrk="1" fontAlgn="auto" latinLnBrk="0" hangingPunct="1">
              <a:lnSpc>
                <a:spcPct val="200000"/>
              </a:lnSpc>
              <a:spcBef>
                <a:spcPts val="0"/>
              </a:spcBef>
              <a:spcAft>
                <a:spcPts val="600"/>
              </a:spcAft>
              <a:buClrTx/>
              <a:buSzTx/>
              <a:buFont typeface="Wingdings" panose="05000000000000000000" pitchFamily="2" charset="2"/>
              <a:buChar char="§"/>
              <a:tabLst/>
              <a:defRPr/>
            </a:pPr>
            <a:endParaRPr kumimoji="0" lang="ar-SA" sz="1100" b="0" i="0" u="none" strike="noStrike" kern="100" cap="none" spc="0" normalizeH="0" baseline="0" noProof="0" dirty="0">
              <a:ln>
                <a:noFill/>
              </a:ln>
              <a:solidFill>
                <a:srgbClr val="006770"/>
              </a:solidFill>
              <a:effectLst/>
              <a:uLnTx/>
              <a:uFillTx/>
              <a:latin typeface="TS Safaa" panose="00000500000000000000" pitchFamily="50" charset="-78"/>
              <a:ea typeface="+mn-ea"/>
              <a:cs typeface="TS Safaa" panose="00000500000000000000" pitchFamily="50" charset="-78"/>
            </a:endParaRPr>
          </a:p>
          <a:p>
            <a:pPr marL="0" marR="0" lvl="0" indent="-342900" algn="r" defTabSz="914400" rtl="1" eaLnBrk="1" fontAlgn="auto" latinLnBrk="0" hangingPunct="1">
              <a:lnSpc>
                <a:spcPct val="150000"/>
              </a:lnSpc>
              <a:spcBef>
                <a:spcPts val="0"/>
              </a:spcBef>
              <a:spcAft>
                <a:spcPts val="600"/>
              </a:spcAft>
              <a:buClrTx/>
              <a:buSzTx/>
              <a:buFont typeface="Wingdings" panose="05000000000000000000" pitchFamily="2" charset="2"/>
              <a:buChar char="§"/>
              <a:tabLst/>
              <a:defRPr/>
            </a:pPr>
            <a:endParaRPr kumimoji="0" lang="ar-EG" sz="1100" b="0" i="0" u="none" strike="noStrike" kern="100" cap="none" spc="0" normalizeH="0" baseline="0" noProof="0" dirty="0">
              <a:ln>
                <a:noFill/>
              </a:ln>
              <a:solidFill>
                <a:srgbClr val="006770"/>
              </a:solidFill>
              <a:effectLst/>
              <a:highlight>
                <a:srgbClr val="FFFF00"/>
              </a:highlight>
              <a:uLnTx/>
              <a:uFillTx/>
              <a:latin typeface="TS Safaa" panose="00000500000000000000" pitchFamily="50" charset="-78"/>
              <a:ea typeface="+mn-ea"/>
              <a:cs typeface="TS Safaa" panose="00000500000000000000" pitchFamily="50" charset="-78"/>
            </a:endParaRPr>
          </a:p>
        </p:txBody>
      </p:sp>
    </p:spTree>
    <p:extLst>
      <p:ext uri="{BB962C8B-B14F-4D97-AF65-F5344CB8AC3E}">
        <p14:creationId xmlns:p14="http://schemas.microsoft.com/office/powerpoint/2010/main" val="3419680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tangle 152">
            <a:extLst>
              <a:ext uri="{FF2B5EF4-FFF2-40B4-BE49-F238E27FC236}">
                <a16:creationId xmlns:a16="http://schemas.microsoft.com/office/drawing/2014/main" id="{9BF05DBB-8F68-5805-ECD7-5A012C2C97A6}"/>
              </a:ext>
            </a:extLst>
          </p:cNvPr>
          <p:cNvSpPr/>
          <p:nvPr/>
        </p:nvSpPr>
        <p:spPr>
          <a:xfrm>
            <a:off x="10416540" y="198120"/>
            <a:ext cx="1775460" cy="1280160"/>
          </a:xfrm>
          <a:prstGeom prst="rect">
            <a:avLst/>
          </a:prstGeom>
          <a:solidFill>
            <a:srgbClr val="E3E2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4" name="Graphic 153">
            <a:extLst>
              <a:ext uri="{FF2B5EF4-FFF2-40B4-BE49-F238E27FC236}">
                <a16:creationId xmlns:a16="http://schemas.microsoft.com/office/drawing/2014/main" id="{A985D6B4-A0EF-2F0A-5642-7C749349CBC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13244" y="217858"/>
            <a:ext cx="1262062" cy="1153742"/>
          </a:xfrm>
          <a:prstGeom prst="rect">
            <a:avLst/>
          </a:prstGeom>
        </p:spPr>
      </p:pic>
      <p:sp>
        <p:nvSpPr>
          <p:cNvPr id="155" name="Rectangle 154">
            <a:extLst>
              <a:ext uri="{FF2B5EF4-FFF2-40B4-BE49-F238E27FC236}">
                <a16:creationId xmlns:a16="http://schemas.microsoft.com/office/drawing/2014/main" id="{EAC20F4E-B684-ACB5-6F88-8729B7404864}"/>
              </a:ext>
            </a:extLst>
          </p:cNvPr>
          <p:cNvSpPr/>
          <p:nvPr/>
        </p:nvSpPr>
        <p:spPr>
          <a:xfrm>
            <a:off x="10416540" y="193109"/>
            <a:ext cx="1775460" cy="1280160"/>
          </a:xfrm>
          <a:prstGeom prst="rect">
            <a:avLst/>
          </a:prstGeom>
          <a:solidFill>
            <a:srgbClr val="E3E2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6" name="Graphic 155">
            <a:extLst>
              <a:ext uri="{FF2B5EF4-FFF2-40B4-BE49-F238E27FC236}">
                <a16:creationId xmlns:a16="http://schemas.microsoft.com/office/drawing/2014/main" id="{65725B6F-8997-4FC9-F4EF-D07467BAE83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13244" y="212847"/>
            <a:ext cx="1262062" cy="1153742"/>
          </a:xfrm>
          <a:prstGeom prst="rect">
            <a:avLst/>
          </a:prstGeom>
        </p:spPr>
      </p:pic>
      <p:pic>
        <p:nvPicPr>
          <p:cNvPr id="4" name="Graphic 3">
            <a:extLst>
              <a:ext uri="{FF2B5EF4-FFF2-40B4-BE49-F238E27FC236}">
                <a16:creationId xmlns:a16="http://schemas.microsoft.com/office/drawing/2014/main" id="{B7F33185-C8D9-877A-5564-F1F62D2685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84089" y="3327981"/>
            <a:ext cx="377946" cy="369088"/>
          </a:xfrm>
          <a:prstGeom prst="rect">
            <a:avLst/>
          </a:prstGeom>
        </p:spPr>
      </p:pic>
      <p:pic>
        <p:nvPicPr>
          <p:cNvPr id="6" name="Graphic 5">
            <a:extLst>
              <a:ext uri="{FF2B5EF4-FFF2-40B4-BE49-F238E27FC236}">
                <a16:creationId xmlns:a16="http://schemas.microsoft.com/office/drawing/2014/main" id="{19E16A37-232B-58B2-551E-4DDCF678DB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65933" y="3284529"/>
            <a:ext cx="446301" cy="446301"/>
          </a:xfrm>
          <a:prstGeom prst="rect">
            <a:avLst/>
          </a:prstGeom>
        </p:spPr>
      </p:pic>
      <p:pic>
        <p:nvPicPr>
          <p:cNvPr id="8" name="Graphic 7">
            <a:extLst>
              <a:ext uri="{FF2B5EF4-FFF2-40B4-BE49-F238E27FC236}">
                <a16:creationId xmlns:a16="http://schemas.microsoft.com/office/drawing/2014/main" id="{AC236E3B-DC3A-F773-5E28-CFEF8A94D3E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66029" y="4133549"/>
            <a:ext cx="447215" cy="427771"/>
          </a:xfrm>
          <a:prstGeom prst="rect">
            <a:avLst/>
          </a:prstGeom>
        </p:spPr>
      </p:pic>
      <p:pic>
        <p:nvPicPr>
          <p:cNvPr id="12" name="Graphic 11">
            <a:extLst>
              <a:ext uri="{FF2B5EF4-FFF2-40B4-BE49-F238E27FC236}">
                <a16:creationId xmlns:a16="http://schemas.microsoft.com/office/drawing/2014/main" id="{FA04F213-3986-B2F5-A465-19392CDDF78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87316" y="2484823"/>
            <a:ext cx="408684" cy="408684"/>
          </a:xfrm>
          <a:prstGeom prst="rect">
            <a:avLst/>
          </a:prstGeom>
        </p:spPr>
      </p:pic>
      <p:pic>
        <p:nvPicPr>
          <p:cNvPr id="13" name="Graphic 12">
            <a:extLst>
              <a:ext uri="{FF2B5EF4-FFF2-40B4-BE49-F238E27FC236}">
                <a16:creationId xmlns:a16="http://schemas.microsoft.com/office/drawing/2014/main" id="{543BB85F-EAB8-9B41-F285-50E64D3856F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82052" y="2480924"/>
            <a:ext cx="408684" cy="408684"/>
          </a:xfrm>
          <a:prstGeom prst="rect">
            <a:avLst/>
          </a:prstGeom>
        </p:spPr>
      </p:pic>
      <p:pic>
        <p:nvPicPr>
          <p:cNvPr id="14" name="Graphic 13">
            <a:extLst>
              <a:ext uri="{FF2B5EF4-FFF2-40B4-BE49-F238E27FC236}">
                <a16:creationId xmlns:a16="http://schemas.microsoft.com/office/drawing/2014/main" id="{6E719017-A1EF-B1D5-4A8A-2FC92C14281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684089" y="4133012"/>
            <a:ext cx="377947" cy="422651"/>
          </a:xfrm>
          <a:prstGeom prst="rect">
            <a:avLst/>
          </a:prstGeom>
        </p:spPr>
      </p:pic>
      <p:pic>
        <p:nvPicPr>
          <p:cNvPr id="16" name="Graphic 15">
            <a:extLst>
              <a:ext uri="{FF2B5EF4-FFF2-40B4-BE49-F238E27FC236}">
                <a16:creationId xmlns:a16="http://schemas.microsoft.com/office/drawing/2014/main" id="{421C873E-88C1-BA72-10C3-793BF832FBC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282052" y="4960089"/>
            <a:ext cx="408684" cy="408684"/>
          </a:xfrm>
          <a:prstGeom prst="rect">
            <a:avLst/>
          </a:prstGeom>
        </p:spPr>
      </p:pic>
      <p:pic>
        <p:nvPicPr>
          <p:cNvPr id="17" name="Graphic 16">
            <a:extLst>
              <a:ext uri="{FF2B5EF4-FFF2-40B4-BE49-F238E27FC236}">
                <a16:creationId xmlns:a16="http://schemas.microsoft.com/office/drawing/2014/main" id="{1DE29D30-7A8E-D0C2-2BBB-543AE0A3910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668719" y="4960088"/>
            <a:ext cx="408684" cy="408684"/>
          </a:xfrm>
          <a:prstGeom prst="rect">
            <a:avLst/>
          </a:prstGeom>
        </p:spPr>
      </p:pic>
      <p:sp>
        <p:nvSpPr>
          <p:cNvPr id="20" name="Google Shape;1514;p31">
            <a:extLst>
              <a:ext uri="{FF2B5EF4-FFF2-40B4-BE49-F238E27FC236}">
                <a16:creationId xmlns:a16="http://schemas.microsoft.com/office/drawing/2014/main" id="{37A1E536-FF9A-2B08-C0C1-D7F90A721385}"/>
              </a:ext>
            </a:extLst>
          </p:cNvPr>
          <p:cNvSpPr txBox="1"/>
          <p:nvPr/>
        </p:nvSpPr>
        <p:spPr>
          <a:xfrm flipH="1">
            <a:off x="7696200" y="2479746"/>
            <a:ext cx="2346751" cy="381539"/>
          </a:xfrm>
          <a:prstGeom prst="rect">
            <a:avLst/>
          </a:prstGeom>
          <a:solidFill>
            <a:srgbClr val="006770"/>
          </a:solidFill>
          <a:ln>
            <a:noFill/>
            <a:prstDash val="lgDashDot"/>
          </a:ln>
        </p:spPr>
        <p:txBody>
          <a:bodyPr spcFirstLastPara="1" wrap="square" lIns="91425" tIns="91425" rIns="91425" bIns="91425" anchor="ctr" anchorCtr="0">
            <a:noAutofit/>
          </a:bodyPr>
          <a:lstStyle/>
          <a:p>
            <a:pPr>
              <a:lnSpc>
                <a:spcPct val="150000"/>
              </a:lnSpc>
            </a:pPr>
            <a:r>
              <a:rPr lang="ar-SA" sz="1050" dirty="0">
                <a:solidFill>
                  <a:schemeClr val="bg1"/>
                </a:solidFill>
                <a:latin typeface="TS Safaa" panose="00000500000000000000" pitchFamily="50" charset="-78"/>
                <a:cs typeface="TS Safaa" panose="00000500000000000000" pitchFamily="50" charset="-78"/>
              </a:rPr>
              <a:t>العنوان باللغة العربية:</a:t>
            </a:r>
          </a:p>
        </p:txBody>
      </p:sp>
      <p:sp>
        <p:nvSpPr>
          <p:cNvPr id="21" name="Google Shape;1515;p31">
            <a:extLst>
              <a:ext uri="{FF2B5EF4-FFF2-40B4-BE49-F238E27FC236}">
                <a16:creationId xmlns:a16="http://schemas.microsoft.com/office/drawing/2014/main" id="{EC382D03-484B-8D6D-9748-D093C65EA524}"/>
              </a:ext>
            </a:extLst>
          </p:cNvPr>
          <p:cNvSpPr txBox="1"/>
          <p:nvPr/>
        </p:nvSpPr>
        <p:spPr>
          <a:xfrm flipH="1">
            <a:off x="6640138" y="2860107"/>
            <a:ext cx="3402811" cy="446301"/>
          </a:xfrm>
          <a:prstGeom prst="rect">
            <a:avLst/>
          </a:prstGeom>
          <a:solidFill>
            <a:schemeClr val="bg1">
              <a:lumMod val="85000"/>
            </a:schemeClr>
          </a:solidFill>
          <a:ln w="6350">
            <a:solidFill>
              <a:srgbClr val="006770"/>
            </a:solidFill>
            <a:prstDash val="dash"/>
          </a:ln>
        </p:spPr>
        <p:txBody>
          <a:bodyPr spcFirstLastPara="1" wrap="square" lIns="91425" tIns="91425" rIns="91425" bIns="91425" anchor="ctr" anchorCtr="0">
            <a:noAutofit/>
          </a:bodyPr>
          <a:lstStyle/>
          <a:p>
            <a:pPr>
              <a:lnSpc>
                <a:spcPts val="3406"/>
              </a:lnSpc>
              <a:spcBef>
                <a:spcPct val="0"/>
              </a:spcBef>
              <a:spcAft>
                <a:spcPts val="800"/>
              </a:spcAft>
            </a:pPr>
            <a:r>
              <a:rPr lang="ar-EG" sz="900" dirty="0">
                <a:solidFill>
                  <a:srgbClr val="000000"/>
                </a:solidFill>
                <a:latin typeface="TS Safaa Medium" panose="00000600000000000000" pitchFamily="50" charset="-78"/>
                <a:cs typeface="TS Safaa Medium" panose="00000600000000000000" pitchFamily="50" charset="-78"/>
                <a:sym typeface="GE SS Two Light"/>
              </a:rPr>
              <a:t>محترف أعمال معتمد في القيادة الإدارية </a:t>
            </a:r>
          </a:p>
        </p:txBody>
      </p:sp>
      <p:sp>
        <p:nvSpPr>
          <p:cNvPr id="22" name="Google Shape;1514;p31">
            <a:extLst>
              <a:ext uri="{FF2B5EF4-FFF2-40B4-BE49-F238E27FC236}">
                <a16:creationId xmlns:a16="http://schemas.microsoft.com/office/drawing/2014/main" id="{92C7A6E5-2605-2B2E-E12B-8CF3753C2DAD}"/>
              </a:ext>
            </a:extLst>
          </p:cNvPr>
          <p:cNvSpPr txBox="1"/>
          <p:nvPr/>
        </p:nvSpPr>
        <p:spPr>
          <a:xfrm flipH="1">
            <a:off x="7696200" y="3289381"/>
            <a:ext cx="2346751" cy="381539"/>
          </a:xfrm>
          <a:prstGeom prst="rect">
            <a:avLst/>
          </a:prstGeom>
          <a:solidFill>
            <a:srgbClr val="006770"/>
          </a:solidFill>
          <a:ln>
            <a:noFill/>
            <a:prstDash val="lgDashDot"/>
          </a:ln>
        </p:spPr>
        <p:txBody>
          <a:bodyPr spcFirstLastPara="1" wrap="square" lIns="91425" tIns="91425" rIns="91425" bIns="91425" anchor="ctr" anchorCtr="0">
            <a:noAutofit/>
          </a:bodyPr>
          <a:lstStyle/>
          <a:p>
            <a:pPr>
              <a:lnSpc>
                <a:spcPct val="150000"/>
              </a:lnSpc>
            </a:pPr>
            <a:r>
              <a:rPr lang="ar-SA" sz="1050" dirty="0">
                <a:solidFill>
                  <a:schemeClr val="bg1"/>
                </a:solidFill>
                <a:latin typeface="TS Safaa" panose="00000500000000000000" pitchFamily="50" charset="-78"/>
                <a:cs typeface="TS Safaa" panose="00000500000000000000" pitchFamily="50" charset="-78"/>
              </a:rPr>
              <a:t>الرقم المميز للبرنامج التدريبي:</a:t>
            </a:r>
          </a:p>
        </p:txBody>
      </p:sp>
      <p:sp>
        <p:nvSpPr>
          <p:cNvPr id="23" name="Google Shape;1515;p31">
            <a:extLst>
              <a:ext uri="{FF2B5EF4-FFF2-40B4-BE49-F238E27FC236}">
                <a16:creationId xmlns:a16="http://schemas.microsoft.com/office/drawing/2014/main" id="{B15E98DA-39AF-DB74-72B5-395DF19FB791}"/>
              </a:ext>
            </a:extLst>
          </p:cNvPr>
          <p:cNvSpPr txBox="1"/>
          <p:nvPr/>
        </p:nvSpPr>
        <p:spPr>
          <a:xfrm flipH="1">
            <a:off x="6640140" y="3669742"/>
            <a:ext cx="3402811" cy="429274"/>
          </a:xfrm>
          <a:prstGeom prst="rect">
            <a:avLst/>
          </a:prstGeom>
          <a:solidFill>
            <a:schemeClr val="bg1">
              <a:lumMod val="85000"/>
            </a:schemeClr>
          </a:solidFill>
          <a:ln w="6350">
            <a:solidFill>
              <a:srgbClr val="006770"/>
            </a:solidFill>
            <a:prstDash val="dash"/>
          </a:ln>
        </p:spPr>
        <p:txBody>
          <a:bodyPr spcFirstLastPara="1" wrap="square" lIns="91425" tIns="91425" rIns="91425" bIns="91425" anchor="ctr" anchorCtr="0">
            <a:noAutofit/>
          </a:bodyPr>
          <a:lstStyle/>
          <a:p>
            <a:pPr>
              <a:lnSpc>
                <a:spcPts val="3406"/>
              </a:lnSpc>
              <a:spcBef>
                <a:spcPct val="0"/>
              </a:spcBef>
              <a:spcAft>
                <a:spcPts val="800"/>
              </a:spcAft>
            </a:pPr>
            <a:r>
              <a:rPr lang="en-US" sz="1000" dirty="0">
                <a:solidFill>
                  <a:srgbClr val="000000"/>
                </a:solidFill>
                <a:latin typeface="TS Safaa Medium" panose="00000600000000000000" pitchFamily="50" charset="-78"/>
                <a:cs typeface="TS Safaa Medium" panose="00000600000000000000" pitchFamily="50" charset="-78"/>
              </a:rPr>
              <a:t>PTC026</a:t>
            </a:r>
            <a:endParaRPr lang="ar-EG" sz="1000" dirty="0">
              <a:solidFill>
                <a:srgbClr val="000000"/>
              </a:solidFill>
              <a:latin typeface="TS Safaa Medium" panose="00000600000000000000" pitchFamily="50" charset="-78"/>
              <a:cs typeface="TS Safaa Medium" panose="00000600000000000000" pitchFamily="50" charset="-78"/>
              <a:sym typeface="GE SS Two Light"/>
            </a:endParaRPr>
          </a:p>
        </p:txBody>
      </p:sp>
      <p:sp>
        <p:nvSpPr>
          <p:cNvPr id="24" name="Google Shape;1514;p31">
            <a:extLst>
              <a:ext uri="{FF2B5EF4-FFF2-40B4-BE49-F238E27FC236}">
                <a16:creationId xmlns:a16="http://schemas.microsoft.com/office/drawing/2014/main" id="{34C0800C-B423-4799-FD47-A86021DFAFE6}"/>
              </a:ext>
            </a:extLst>
          </p:cNvPr>
          <p:cNvSpPr txBox="1"/>
          <p:nvPr/>
        </p:nvSpPr>
        <p:spPr>
          <a:xfrm flipH="1">
            <a:off x="7696200" y="4097838"/>
            <a:ext cx="2346751" cy="381539"/>
          </a:xfrm>
          <a:prstGeom prst="rect">
            <a:avLst/>
          </a:prstGeom>
          <a:solidFill>
            <a:srgbClr val="006770"/>
          </a:solidFill>
          <a:ln>
            <a:noFill/>
            <a:prstDash val="lgDashDot"/>
          </a:ln>
        </p:spPr>
        <p:txBody>
          <a:bodyPr spcFirstLastPara="1" wrap="square" lIns="91425" tIns="91425" rIns="91425" bIns="91425" anchor="ctr" anchorCtr="0">
            <a:noAutofit/>
          </a:bodyPr>
          <a:lstStyle/>
          <a:p>
            <a:pPr>
              <a:lnSpc>
                <a:spcPct val="150000"/>
              </a:lnSpc>
            </a:pPr>
            <a:r>
              <a:rPr lang="ar-SA" sz="1050" dirty="0">
                <a:solidFill>
                  <a:schemeClr val="bg1"/>
                </a:solidFill>
                <a:latin typeface="TS Safaa" panose="00000500000000000000" pitchFamily="50" charset="-78"/>
                <a:cs typeface="TS Safaa" panose="00000500000000000000" pitchFamily="50" charset="-78"/>
              </a:rPr>
              <a:t>مجال الشهادة الاحترافية:</a:t>
            </a:r>
          </a:p>
        </p:txBody>
      </p:sp>
      <p:sp>
        <p:nvSpPr>
          <p:cNvPr id="25" name="Google Shape;1515;p31">
            <a:extLst>
              <a:ext uri="{FF2B5EF4-FFF2-40B4-BE49-F238E27FC236}">
                <a16:creationId xmlns:a16="http://schemas.microsoft.com/office/drawing/2014/main" id="{D9689A9A-A6C4-6482-BAD7-D1ECC155E604}"/>
              </a:ext>
            </a:extLst>
          </p:cNvPr>
          <p:cNvSpPr txBox="1"/>
          <p:nvPr/>
        </p:nvSpPr>
        <p:spPr>
          <a:xfrm flipH="1">
            <a:off x="6640140" y="4478199"/>
            <a:ext cx="3402811" cy="429274"/>
          </a:xfrm>
          <a:prstGeom prst="rect">
            <a:avLst/>
          </a:prstGeom>
          <a:solidFill>
            <a:schemeClr val="bg1">
              <a:lumMod val="85000"/>
            </a:schemeClr>
          </a:solidFill>
          <a:ln w="6350">
            <a:solidFill>
              <a:srgbClr val="006770"/>
            </a:solidFill>
            <a:prstDash val="dash"/>
          </a:ln>
        </p:spPr>
        <p:txBody>
          <a:bodyPr spcFirstLastPara="1" wrap="square" lIns="91425" tIns="91425" rIns="91425" bIns="91425" anchor="ctr" anchorCtr="0">
            <a:noAutofit/>
          </a:bodyPr>
          <a:lstStyle/>
          <a:p>
            <a:pPr>
              <a:lnSpc>
                <a:spcPts val="3406"/>
              </a:lnSpc>
              <a:spcBef>
                <a:spcPct val="0"/>
              </a:spcBef>
              <a:spcAft>
                <a:spcPts val="800"/>
              </a:spcAft>
            </a:pPr>
            <a:r>
              <a:rPr lang="en-US" sz="1000" dirty="0">
                <a:solidFill>
                  <a:srgbClr val="000000"/>
                </a:solidFill>
                <a:latin typeface="TS Safaa Medium" panose="00000600000000000000" pitchFamily="50" charset="-78"/>
                <a:cs typeface="TS Safaa Medium" panose="00000600000000000000" pitchFamily="50" charset="-78"/>
                <a:sym typeface="GE SS Two Light"/>
              </a:rPr>
              <a:t>ا</a:t>
            </a:r>
            <a:r>
              <a:rPr lang="ar-SA" sz="1000" dirty="0">
                <a:solidFill>
                  <a:srgbClr val="000000"/>
                </a:solidFill>
                <a:latin typeface="TS Safaa Medium" panose="00000600000000000000" pitchFamily="50" charset="-78"/>
                <a:cs typeface="TS Safaa Medium" panose="00000600000000000000" pitchFamily="50" charset="-78"/>
                <a:sym typeface="GE SS Two Light"/>
              </a:rPr>
              <a:t>لمجال الإداري</a:t>
            </a:r>
            <a:endParaRPr lang="ar-EG" sz="1000" dirty="0">
              <a:solidFill>
                <a:srgbClr val="000000"/>
              </a:solidFill>
              <a:latin typeface="TS Safaa Medium" panose="00000600000000000000" pitchFamily="50" charset="-78"/>
              <a:cs typeface="TS Safaa Medium" panose="00000600000000000000" pitchFamily="50" charset="-78"/>
              <a:sym typeface="GE SS Two Light"/>
            </a:endParaRPr>
          </a:p>
        </p:txBody>
      </p:sp>
      <p:sp>
        <p:nvSpPr>
          <p:cNvPr id="26" name="Google Shape;1514;p31">
            <a:extLst>
              <a:ext uri="{FF2B5EF4-FFF2-40B4-BE49-F238E27FC236}">
                <a16:creationId xmlns:a16="http://schemas.microsoft.com/office/drawing/2014/main" id="{0E5EE85E-CDA0-9E3C-F31C-8570F3F40966}"/>
              </a:ext>
            </a:extLst>
          </p:cNvPr>
          <p:cNvSpPr txBox="1"/>
          <p:nvPr/>
        </p:nvSpPr>
        <p:spPr>
          <a:xfrm flipH="1">
            <a:off x="7696200" y="4905117"/>
            <a:ext cx="2346751" cy="381539"/>
          </a:xfrm>
          <a:prstGeom prst="rect">
            <a:avLst/>
          </a:prstGeom>
          <a:solidFill>
            <a:srgbClr val="006770"/>
          </a:solidFill>
          <a:ln>
            <a:noFill/>
            <a:prstDash val="lgDashDot"/>
          </a:ln>
        </p:spPr>
        <p:txBody>
          <a:bodyPr spcFirstLastPara="1" wrap="square" lIns="91425" tIns="91425" rIns="91425" bIns="91425" anchor="ctr" anchorCtr="0">
            <a:noAutofit/>
          </a:bodyPr>
          <a:lstStyle/>
          <a:p>
            <a:pPr>
              <a:lnSpc>
                <a:spcPct val="150000"/>
              </a:lnSpc>
            </a:pPr>
            <a:r>
              <a:rPr lang="ar-SA" sz="1050" dirty="0">
                <a:solidFill>
                  <a:schemeClr val="bg1"/>
                </a:solidFill>
                <a:latin typeface="TS Safaa" panose="00000500000000000000" pitchFamily="50" charset="-78"/>
                <a:cs typeface="TS Safaa" panose="00000500000000000000" pitchFamily="50" charset="-78"/>
              </a:rPr>
              <a:t>متطلبات البرنامج:</a:t>
            </a:r>
          </a:p>
        </p:txBody>
      </p:sp>
      <p:sp>
        <p:nvSpPr>
          <p:cNvPr id="27" name="Google Shape;1515;p31">
            <a:extLst>
              <a:ext uri="{FF2B5EF4-FFF2-40B4-BE49-F238E27FC236}">
                <a16:creationId xmlns:a16="http://schemas.microsoft.com/office/drawing/2014/main" id="{C08386F0-1E96-8388-5E05-6FE82B62F621}"/>
              </a:ext>
            </a:extLst>
          </p:cNvPr>
          <p:cNvSpPr txBox="1"/>
          <p:nvPr/>
        </p:nvSpPr>
        <p:spPr>
          <a:xfrm flipH="1">
            <a:off x="6640140" y="5285478"/>
            <a:ext cx="3402811" cy="429274"/>
          </a:xfrm>
          <a:prstGeom prst="rect">
            <a:avLst/>
          </a:prstGeom>
          <a:solidFill>
            <a:schemeClr val="bg1">
              <a:lumMod val="85000"/>
            </a:schemeClr>
          </a:solidFill>
          <a:ln w="6350">
            <a:solidFill>
              <a:srgbClr val="006770"/>
            </a:solidFill>
            <a:prstDash val="dash"/>
          </a:ln>
        </p:spPr>
        <p:txBody>
          <a:bodyPr spcFirstLastPara="1" wrap="square" lIns="91425" tIns="91425" rIns="91425" bIns="91425" anchor="ctr" anchorCtr="0">
            <a:noAutofit/>
          </a:bodyPr>
          <a:lstStyle/>
          <a:p>
            <a:pPr>
              <a:lnSpc>
                <a:spcPts val="3406"/>
              </a:lnSpc>
              <a:spcBef>
                <a:spcPct val="0"/>
              </a:spcBef>
              <a:spcAft>
                <a:spcPts val="800"/>
              </a:spcAft>
            </a:pPr>
            <a:r>
              <a:rPr lang="ar-SA" sz="1000" dirty="0">
                <a:solidFill>
                  <a:srgbClr val="000000"/>
                </a:solidFill>
                <a:latin typeface="TS Safaa Medium" panose="00000600000000000000" pitchFamily="50" charset="-78"/>
                <a:cs typeface="TS Safaa Medium" panose="00000600000000000000" pitchFamily="50" charset="-78"/>
                <a:sym typeface="GE SS Two Light"/>
              </a:rPr>
              <a:t>لا يوجد.</a:t>
            </a:r>
            <a:endParaRPr lang="ar-EG" sz="1000" dirty="0">
              <a:solidFill>
                <a:srgbClr val="000000"/>
              </a:solidFill>
              <a:latin typeface="TS Safaa Medium" panose="00000600000000000000" pitchFamily="50" charset="-78"/>
              <a:cs typeface="TS Safaa Medium" panose="00000600000000000000" pitchFamily="50" charset="-78"/>
              <a:sym typeface="GE SS Two Light"/>
            </a:endParaRPr>
          </a:p>
        </p:txBody>
      </p:sp>
      <p:sp>
        <p:nvSpPr>
          <p:cNvPr id="36" name="Google Shape;1514;p31">
            <a:extLst>
              <a:ext uri="{FF2B5EF4-FFF2-40B4-BE49-F238E27FC236}">
                <a16:creationId xmlns:a16="http://schemas.microsoft.com/office/drawing/2014/main" id="{77127F28-3DDC-511C-86C2-7C8AB6E9C4C7}"/>
              </a:ext>
            </a:extLst>
          </p:cNvPr>
          <p:cNvSpPr txBox="1"/>
          <p:nvPr/>
        </p:nvSpPr>
        <p:spPr>
          <a:xfrm flipH="1">
            <a:off x="3094409" y="2480924"/>
            <a:ext cx="2346751" cy="381539"/>
          </a:xfrm>
          <a:prstGeom prst="rect">
            <a:avLst/>
          </a:prstGeom>
          <a:solidFill>
            <a:srgbClr val="006770"/>
          </a:solidFill>
          <a:ln>
            <a:noFill/>
            <a:prstDash val="lgDashDot"/>
          </a:ln>
        </p:spPr>
        <p:txBody>
          <a:bodyPr spcFirstLastPara="1" wrap="square" lIns="91425" tIns="91425" rIns="91425" bIns="91425" anchor="ctr" anchorCtr="0">
            <a:noAutofit/>
          </a:bodyPr>
          <a:lstStyle/>
          <a:p>
            <a:pPr>
              <a:lnSpc>
                <a:spcPct val="150000"/>
              </a:lnSpc>
            </a:pPr>
            <a:r>
              <a:rPr lang="ar-SA" sz="1050" dirty="0">
                <a:solidFill>
                  <a:schemeClr val="bg1"/>
                </a:solidFill>
                <a:latin typeface="TS Safaa" panose="00000500000000000000" pitchFamily="50" charset="-78"/>
                <a:cs typeface="TS Safaa" panose="00000500000000000000" pitchFamily="50" charset="-78"/>
              </a:rPr>
              <a:t>العنوان باللغة الإنجليزية:</a:t>
            </a:r>
          </a:p>
        </p:txBody>
      </p:sp>
      <p:sp>
        <p:nvSpPr>
          <p:cNvPr id="37" name="Google Shape;1515;p31">
            <a:extLst>
              <a:ext uri="{FF2B5EF4-FFF2-40B4-BE49-F238E27FC236}">
                <a16:creationId xmlns:a16="http://schemas.microsoft.com/office/drawing/2014/main" id="{2B984EB2-1120-A366-D7D6-5F3EC37EDC44}"/>
              </a:ext>
            </a:extLst>
          </p:cNvPr>
          <p:cNvSpPr txBox="1"/>
          <p:nvPr/>
        </p:nvSpPr>
        <p:spPr>
          <a:xfrm flipH="1">
            <a:off x="2038346" y="2861284"/>
            <a:ext cx="3402811" cy="423245"/>
          </a:xfrm>
          <a:prstGeom prst="rect">
            <a:avLst/>
          </a:prstGeom>
          <a:solidFill>
            <a:schemeClr val="bg1">
              <a:lumMod val="85000"/>
            </a:schemeClr>
          </a:solidFill>
          <a:ln w="6350">
            <a:solidFill>
              <a:srgbClr val="006770"/>
            </a:solidFill>
            <a:prstDash val="dash"/>
          </a:ln>
        </p:spPr>
        <p:txBody>
          <a:bodyPr spcFirstLastPara="1" wrap="square" lIns="91425" tIns="91425" rIns="91425" bIns="91425" anchor="ctr" anchorCtr="0">
            <a:noAutofit/>
          </a:bodyPr>
          <a:lstStyle/>
          <a:p>
            <a:pPr algn="l">
              <a:lnSpc>
                <a:spcPts val="3406"/>
              </a:lnSpc>
              <a:spcBef>
                <a:spcPct val="0"/>
              </a:spcBef>
              <a:spcAft>
                <a:spcPts val="800"/>
              </a:spcAft>
            </a:pPr>
            <a:r>
              <a:rPr lang="en-US" sz="900" dirty="0">
                <a:solidFill>
                  <a:srgbClr val="000000"/>
                </a:solidFill>
                <a:latin typeface="TS Safaa" panose="00000500000000000000" pitchFamily="50" charset="-78"/>
                <a:cs typeface="TS Safaa" panose="00000500000000000000" pitchFamily="50" charset="-78"/>
                <a:sym typeface="GE SS Two Light"/>
              </a:rPr>
              <a:t>Professional Leadership Training Program. CBP-LS</a:t>
            </a:r>
            <a:endParaRPr lang="ar-EG" sz="900" dirty="0">
              <a:solidFill>
                <a:srgbClr val="000000"/>
              </a:solidFill>
              <a:latin typeface="TS Safaa" panose="00000500000000000000" pitchFamily="50" charset="-78"/>
              <a:cs typeface="TS Safaa" panose="00000500000000000000" pitchFamily="50" charset="-78"/>
              <a:sym typeface="GE SS Two Light"/>
            </a:endParaRPr>
          </a:p>
        </p:txBody>
      </p:sp>
      <p:sp>
        <p:nvSpPr>
          <p:cNvPr id="38" name="Google Shape;1514;p31">
            <a:extLst>
              <a:ext uri="{FF2B5EF4-FFF2-40B4-BE49-F238E27FC236}">
                <a16:creationId xmlns:a16="http://schemas.microsoft.com/office/drawing/2014/main" id="{F7659D7E-4DEE-A292-C810-2BA200183A75}"/>
              </a:ext>
            </a:extLst>
          </p:cNvPr>
          <p:cNvSpPr txBox="1"/>
          <p:nvPr/>
        </p:nvSpPr>
        <p:spPr>
          <a:xfrm flipH="1">
            <a:off x="3094409" y="3290559"/>
            <a:ext cx="2346751" cy="381539"/>
          </a:xfrm>
          <a:prstGeom prst="rect">
            <a:avLst/>
          </a:prstGeom>
          <a:solidFill>
            <a:srgbClr val="006770"/>
          </a:solidFill>
          <a:ln>
            <a:noFill/>
            <a:prstDash val="lgDashDot"/>
          </a:ln>
        </p:spPr>
        <p:txBody>
          <a:bodyPr spcFirstLastPara="1" wrap="square" lIns="91425" tIns="91425" rIns="91425" bIns="91425" anchor="ctr" anchorCtr="0">
            <a:noAutofit/>
          </a:bodyPr>
          <a:lstStyle/>
          <a:p>
            <a:pPr marR="0" lvl="0" indent="0" fontAlgn="auto">
              <a:lnSpc>
                <a:spcPct val="150000"/>
              </a:lnSpc>
              <a:spcBef>
                <a:spcPts val="0"/>
              </a:spcBef>
              <a:spcAft>
                <a:spcPts val="0"/>
              </a:spcAft>
              <a:buClrTx/>
              <a:buSzTx/>
              <a:buFontTx/>
              <a:buNone/>
              <a:tabLst/>
              <a:defRPr/>
            </a:pPr>
            <a:r>
              <a:rPr lang="ar-EG" sz="1050" dirty="0">
                <a:solidFill>
                  <a:schemeClr val="bg1"/>
                </a:solidFill>
                <a:latin typeface="TS Safaa" panose="00000500000000000000" pitchFamily="50" charset="-78"/>
                <a:cs typeface="TS Safaa" panose="00000500000000000000" pitchFamily="50" charset="-78"/>
                <a:sym typeface="Open Sans Bold"/>
              </a:rPr>
              <a:t>لغة تقديم البرنامج</a:t>
            </a:r>
            <a:r>
              <a:rPr lang="ar-SA" sz="1050" dirty="0">
                <a:solidFill>
                  <a:schemeClr val="bg1"/>
                </a:solidFill>
                <a:latin typeface="TS Safaa" panose="00000500000000000000" pitchFamily="50" charset="-78"/>
                <a:cs typeface="TS Safaa" panose="00000500000000000000" pitchFamily="50" charset="-78"/>
                <a:sym typeface="Open Sans Bold"/>
              </a:rPr>
              <a:t>:</a:t>
            </a:r>
            <a:r>
              <a:rPr lang="ar-EG" sz="1050" dirty="0">
                <a:solidFill>
                  <a:schemeClr val="bg1"/>
                </a:solidFill>
                <a:latin typeface="TS Safaa" panose="00000500000000000000" pitchFamily="50" charset="-78"/>
                <a:cs typeface="TS Safaa" panose="00000500000000000000" pitchFamily="50" charset="-78"/>
                <a:sym typeface="Open Sans Bold"/>
              </a:rPr>
              <a:t> </a:t>
            </a:r>
          </a:p>
        </p:txBody>
      </p:sp>
      <p:sp>
        <p:nvSpPr>
          <p:cNvPr id="39" name="Google Shape;1515;p31">
            <a:extLst>
              <a:ext uri="{FF2B5EF4-FFF2-40B4-BE49-F238E27FC236}">
                <a16:creationId xmlns:a16="http://schemas.microsoft.com/office/drawing/2014/main" id="{51BCF7BA-1459-53A7-C130-9AD122FEC4FF}"/>
              </a:ext>
            </a:extLst>
          </p:cNvPr>
          <p:cNvSpPr txBox="1"/>
          <p:nvPr/>
        </p:nvSpPr>
        <p:spPr>
          <a:xfrm flipH="1">
            <a:off x="2038349" y="3670920"/>
            <a:ext cx="3402811" cy="429274"/>
          </a:xfrm>
          <a:prstGeom prst="rect">
            <a:avLst/>
          </a:prstGeom>
          <a:solidFill>
            <a:schemeClr val="bg1">
              <a:lumMod val="85000"/>
            </a:schemeClr>
          </a:solidFill>
          <a:ln w="6350">
            <a:solidFill>
              <a:srgbClr val="006770"/>
            </a:solidFill>
            <a:prstDash val="dash"/>
          </a:ln>
        </p:spPr>
        <p:txBody>
          <a:bodyPr spcFirstLastPara="1" wrap="square" lIns="91425" tIns="91425" rIns="91425" bIns="91425" anchor="ctr" anchorCtr="0">
            <a:noAutofit/>
          </a:bodyPr>
          <a:lstStyle/>
          <a:p>
            <a:pPr>
              <a:lnSpc>
                <a:spcPts val="3406"/>
              </a:lnSpc>
              <a:spcBef>
                <a:spcPct val="0"/>
              </a:spcBef>
              <a:spcAft>
                <a:spcPts val="800"/>
              </a:spcAft>
            </a:pPr>
            <a:r>
              <a:rPr lang="ar-SA" sz="1000">
                <a:solidFill>
                  <a:srgbClr val="000000"/>
                </a:solidFill>
                <a:latin typeface="TS Safaa Medium" panose="00000600000000000000" pitchFamily="50" charset="-78"/>
                <a:cs typeface="TS Safaa Medium" panose="00000600000000000000" pitchFamily="50" charset="-78"/>
                <a:sym typeface="GE SS Two Light"/>
              </a:rPr>
              <a:t>اللغة العربية/ اللغة الإنجليزية.</a:t>
            </a:r>
            <a:endParaRPr lang="ar-EG" sz="1000" dirty="0">
              <a:solidFill>
                <a:srgbClr val="000000"/>
              </a:solidFill>
              <a:latin typeface="TS Safaa Medium" panose="00000600000000000000" pitchFamily="50" charset="-78"/>
              <a:cs typeface="TS Safaa Medium" panose="00000600000000000000" pitchFamily="50" charset="-78"/>
              <a:sym typeface="GE SS Two Light"/>
            </a:endParaRPr>
          </a:p>
        </p:txBody>
      </p:sp>
      <p:sp>
        <p:nvSpPr>
          <p:cNvPr id="40" name="Google Shape;1514;p31">
            <a:extLst>
              <a:ext uri="{FF2B5EF4-FFF2-40B4-BE49-F238E27FC236}">
                <a16:creationId xmlns:a16="http://schemas.microsoft.com/office/drawing/2014/main" id="{7CF06C64-8A56-D64B-D2CB-B7B834FBD608}"/>
              </a:ext>
            </a:extLst>
          </p:cNvPr>
          <p:cNvSpPr txBox="1"/>
          <p:nvPr/>
        </p:nvSpPr>
        <p:spPr>
          <a:xfrm flipH="1">
            <a:off x="3094409" y="4099016"/>
            <a:ext cx="2346751" cy="381539"/>
          </a:xfrm>
          <a:prstGeom prst="rect">
            <a:avLst/>
          </a:prstGeom>
          <a:solidFill>
            <a:srgbClr val="006770"/>
          </a:solidFill>
          <a:ln>
            <a:noFill/>
            <a:prstDash val="lgDashDot"/>
          </a:ln>
        </p:spPr>
        <p:txBody>
          <a:bodyPr spcFirstLastPara="1" wrap="square" lIns="91425" tIns="91425" rIns="91425" bIns="91425" anchor="ctr" anchorCtr="0">
            <a:noAutofit/>
          </a:bodyPr>
          <a:lstStyle/>
          <a:p>
            <a:pPr>
              <a:lnSpc>
                <a:spcPct val="150000"/>
              </a:lnSpc>
            </a:pPr>
            <a:r>
              <a:rPr lang="ar-SA" sz="1050" dirty="0">
                <a:solidFill>
                  <a:schemeClr val="bg1"/>
                </a:solidFill>
                <a:latin typeface="TS Safaa" panose="00000500000000000000" pitchFamily="50" charset="-78"/>
                <a:cs typeface="TS Safaa" panose="00000500000000000000" pitchFamily="50" charset="-78"/>
              </a:rPr>
              <a:t>طريقة تقديم البرنامج:</a:t>
            </a:r>
          </a:p>
        </p:txBody>
      </p:sp>
      <p:sp>
        <p:nvSpPr>
          <p:cNvPr id="41" name="Google Shape;1515;p31">
            <a:extLst>
              <a:ext uri="{FF2B5EF4-FFF2-40B4-BE49-F238E27FC236}">
                <a16:creationId xmlns:a16="http://schemas.microsoft.com/office/drawing/2014/main" id="{C3FE5F8F-2627-5D22-EFB0-F0ACB784B6D8}"/>
              </a:ext>
            </a:extLst>
          </p:cNvPr>
          <p:cNvSpPr txBox="1"/>
          <p:nvPr/>
        </p:nvSpPr>
        <p:spPr>
          <a:xfrm flipH="1">
            <a:off x="2038349" y="4479377"/>
            <a:ext cx="3402811" cy="429274"/>
          </a:xfrm>
          <a:prstGeom prst="rect">
            <a:avLst/>
          </a:prstGeom>
          <a:solidFill>
            <a:schemeClr val="bg1">
              <a:lumMod val="85000"/>
            </a:schemeClr>
          </a:solidFill>
          <a:ln w="6350">
            <a:solidFill>
              <a:srgbClr val="006770"/>
            </a:solidFill>
            <a:prstDash val="dash"/>
          </a:ln>
        </p:spPr>
        <p:txBody>
          <a:bodyPr spcFirstLastPara="1" wrap="square" lIns="91425" tIns="91425" rIns="91425" bIns="91425" anchor="ctr" anchorCtr="0">
            <a:noAutofit/>
          </a:bodyPr>
          <a:lstStyle/>
          <a:p>
            <a:pPr>
              <a:lnSpc>
                <a:spcPts val="3406"/>
              </a:lnSpc>
              <a:spcBef>
                <a:spcPct val="0"/>
              </a:spcBef>
              <a:spcAft>
                <a:spcPts val="800"/>
              </a:spcAft>
            </a:pPr>
            <a:r>
              <a:rPr lang="ar-SA" sz="1000" dirty="0">
                <a:solidFill>
                  <a:srgbClr val="000000"/>
                </a:solidFill>
                <a:latin typeface="TS Safaa Medium" panose="00000600000000000000" pitchFamily="50" charset="-78"/>
                <a:cs typeface="TS Safaa Medium" panose="00000600000000000000" pitchFamily="50" charset="-78"/>
                <a:sym typeface="GE SS Two Light"/>
              </a:rPr>
              <a:t>عن بعد (أونلاين).</a:t>
            </a:r>
            <a:endParaRPr lang="ar-EG" sz="1000" dirty="0">
              <a:solidFill>
                <a:srgbClr val="000000"/>
              </a:solidFill>
              <a:latin typeface="TS Safaa Medium" panose="00000600000000000000" pitchFamily="50" charset="-78"/>
              <a:cs typeface="TS Safaa Medium" panose="00000600000000000000" pitchFamily="50" charset="-78"/>
              <a:sym typeface="GE SS Two Light"/>
            </a:endParaRPr>
          </a:p>
        </p:txBody>
      </p:sp>
      <p:sp>
        <p:nvSpPr>
          <p:cNvPr id="42" name="Google Shape;1514;p31">
            <a:extLst>
              <a:ext uri="{FF2B5EF4-FFF2-40B4-BE49-F238E27FC236}">
                <a16:creationId xmlns:a16="http://schemas.microsoft.com/office/drawing/2014/main" id="{6BDBEE8D-5770-D04F-70F5-B31FE9433A3D}"/>
              </a:ext>
            </a:extLst>
          </p:cNvPr>
          <p:cNvSpPr txBox="1"/>
          <p:nvPr/>
        </p:nvSpPr>
        <p:spPr>
          <a:xfrm flipH="1">
            <a:off x="3094409" y="4906295"/>
            <a:ext cx="2346751" cy="381539"/>
          </a:xfrm>
          <a:prstGeom prst="rect">
            <a:avLst/>
          </a:prstGeom>
          <a:solidFill>
            <a:srgbClr val="006770"/>
          </a:solidFill>
          <a:ln>
            <a:noFill/>
            <a:prstDash val="lgDashDot"/>
          </a:ln>
        </p:spPr>
        <p:txBody>
          <a:bodyPr spcFirstLastPara="1" wrap="square" lIns="91425" tIns="91425" rIns="91425" bIns="91425" anchor="ctr" anchorCtr="0">
            <a:noAutofit/>
          </a:bodyPr>
          <a:lstStyle/>
          <a:p>
            <a:pPr>
              <a:lnSpc>
                <a:spcPct val="150000"/>
              </a:lnSpc>
            </a:pPr>
            <a:r>
              <a:rPr lang="ar-SA" sz="1050" dirty="0">
                <a:solidFill>
                  <a:schemeClr val="bg1"/>
                </a:solidFill>
                <a:latin typeface="TS Safaa" panose="00000500000000000000" pitchFamily="50" charset="-78"/>
                <a:cs typeface="TS Safaa" panose="00000500000000000000" pitchFamily="50" charset="-78"/>
              </a:rPr>
              <a:t>متطلبات اجتياز الاختبار:</a:t>
            </a:r>
          </a:p>
        </p:txBody>
      </p:sp>
      <p:sp>
        <p:nvSpPr>
          <p:cNvPr id="43" name="Google Shape;1515;p31">
            <a:extLst>
              <a:ext uri="{FF2B5EF4-FFF2-40B4-BE49-F238E27FC236}">
                <a16:creationId xmlns:a16="http://schemas.microsoft.com/office/drawing/2014/main" id="{7AFFB286-E1C6-CCE3-81F1-5F659C43AFFA}"/>
              </a:ext>
            </a:extLst>
          </p:cNvPr>
          <p:cNvSpPr txBox="1"/>
          <p:nvPr/>
        </p:nvSpPr>
        <p:spPr>
          <a:xfrm flipH="1">
            <a:off x="2038349" y="5286656"/>
            <a:ext cx="3402811" cy="429274"/>
          </a:xfrm>
          <a:prstGeom prst="rect">
            <a:avLst/>
          </a:prstGeom>
          <a:solidFill>
            <a:schemeClr val="bg1">
              <a:lumMod val="85000"/>
            </a:schemeClr>
          </a:solidFill>
          <a:ln w="6350">
            <a:solidFill>
              <a:srgbClr val="006770"/>
            </a:solidFill>
            <a:prstDash val="dash"/>
          </a:ln>
        </p:spPr>
        <p:txBody>
          <a:bodyPr spcFirstLastPara="1" wrap="square" lIns="91425" tIns="91425" rIns="91425" bIns="91425" anchor="ctr" anchorCtr="0">
            <a:noAutofit/>
          </a:bodyPr>
          <a:lstStyle/>
          <a:p>
            <a:pPr>
              <a:lnSpc>
                <a:spcPts val="3406"/>
              </a:lnSpc>
              <a:spcBef>
                <a:spcPct val="0"/>
              </a:spcBef>
              <a:spcAft>
                <a:spcPts val="800"/>
              </a:spcAft>
            </a:pPr>
            <a:r>
              <a:rPr lang="ar-SA" sz="1000" dirty="0">
                <a:solidFill>
                  <a:srgbClr val="000000"/>
                </a:solidFill>
                <a:latin typeface="TS Safaa Medium" panose="00000600000000000000" pitchFamily="50" charset="-78"/>
                <a:cs typeface="TS Safaa Medium" panose="00000600000000000000" pitchFamily="50" charset="-78"/>
                <a:sym typeface="GE SS Two Light"/>
              </a:rPr>
              <a:t>لا يوجد.</a:t>
            </a:r>
            <a:endParaRPr lang="ar-EG" sz="1000" dirty="0">
              <a:solidFill>
                <a:srgbClr val="000000"/>
              </a:solidFill>
              <a:latin typeface="TS Safaa Medium" panose="00000600000000000000" pitchFamily="50" charset="-78"/>
              <a:cs typeface="TS Safaa Medium" panose="00000600000000000000" pitchFamily="50" charset="-78"/>
              <a:sym typeface="GE SS Two Light"/>
            </a:endParaRPr>
          </a:p>
        </p:txBody>
      </p:sp>
      <p:sp>
        <p:nvSpPr>
          <p:cNvPr id="7" name="عنوان 2">
            <a:extLst>
              <a:ext uri="{FF2B5EF4-FFF2-40B4-BE49-F238E27FC236}">
                <a16:creationId xmlns:a16="http://schemas.microsoft.com/office/drawing/2014/main" id="{2E270370-0FE7-2414-9E78-AC4CA432C6E3}"/>
              </a:ext>
            </a:extLst>
          </p:cNvPr>
          <p:cNvSpPr>
            <a:spLocks noGrp="1"/>
          </p:cNvSpPr>
          <p:nvPr>
            <p:ph type="title"/>
          </p:nvPr>
        </p:nvSpPr>
        <p:spPr>
          <a:xfrm>
            <a:off x="3375286" y="681037"/>
            <a:ext cx="6965520" cy="1009651"/>
          </a:xfrm>
        </p:spPr>
        <p:txBody>
          <a:bodyPr>
            <a:normAutofit/>
          </a:bodyPr>
          <a:lstStyle/>
          <a:p>
            <a:br>
              <a:rPr lang="ar-EG" sz="1600" dirty="0">
                <a:latin typeface="TS Safaa Medium" panose="00000600000000000000" pitchFamily="50" charset="-78"/>
                <a:cs typeface="TS Safaa Medium" panose="00000600000000000000" pitchFamily="50" charset="-78"/>
              </a:rPr>
            </a:br>
            <a:r>
              <a:rPr lang="ar-EG" sz="1600" dirty="0">
                <a:latin typeface="TS Safaa Medium" panose="00000600000000000000" pitchFamily="50" charset="-78"/>
                <a:cs typeface="TS Safaa Medium" panose="00000600000000000000" pitchFamily="50" charset="-78"/>
                <a:sym typeface="GE SS Two Medium"/>
              </a:rPr>
              <a:t>حول برنامج محترف أعمال معتمد في </a:t>
            </a:r>
            <a:r>
              <a:rPr lang="ar-SA" sz="1600" dirty="0">
                <a:latin typeface="TS Safaa Medium" panose="00000600000000000000" pitchFamily="50" charset="-78"/>
                <a:cs typeface="TS Safaa Medium" panose="00000600000000000000" pitchFamily="50" charset="-78"/>
                <a:sym typeface="GE SS Two Light"/>
              </a:rPr>
              <a:t>القيادة الإدارية</a:t>
            </a:r>
            <a:endParaRPr lang="ar-EG" sz="1600" dirty="0">
              <a:latin typeface="TS Safaa Medium" panose="00000600000000000000" pitchFamily="50" charset="-78"/>
              <a:cs typeface="TS Safaa Medium" panose="00000600000000000000" pitchFamily="50" charset="-78"/>
              <a:sym typeface="GE SS Two Medium"/>
            </a:endParaRPr>
          </a:p>
        </p:txBody>
      </p:sp>
      <p:sp>
        <p:nvSpPr>
          <p:cNvPr id="9" name="عنوان 2">
            <a:extLst>
              <a:ext uri="{FF2B5EF4-FFF2-40B4-BE49-F238E27FC236}">
                <a16:creationId xmlns:a16="http://schemas.microsoft.com/office/drawing/2014/main" id="{0A1D8BE2-AB19-DC4D-90FF-2512083B866F}"/>
              </a:ext>
            </a:extLst>
          </p:cNvPr>
          <p:cNvSpPr txBox="1">
            <a:spLocks/>
          </p:cNvSpPr>
          <p:nvPr/>
        </p:nvSpPr>
        <p:spPr>
          <a:xfrm>
            <a:off x="1343025" y="1473269"/>
            <a:ext cx="9068301" cy="498406"/>
          </a:xfrm>
          <a:prstGeom prst="rect">
            <a:avLst/>
          </a:prstGeom>
        </p:spPr>
        <p:txBody>
          <a:bodyPr vert="horz" lIns="91440" tIns="45720" rIns="91440" bIns="45720" rtlCol="1" anchor="ctr">
            <a:normAutofit fontScale="90000"/>
          </a:bodyPr>
          <a:lstStyle>
            <a:lvl1pPr algn="r" defTabSz="914400" rtl="1" eaLnBrk="1" latinLnBrk="0" hangingPunct="1">
              <a:lnSpc>
                <a:spcPct val="90000"/>
              </a:lnSpc>
              <a:spcBef>
                <a:spcPct val="0"/>
              </a:spcBef>
              <a:buNone/>
              <a:defRPr sz="2800" kern="1200">
                <a:solidFill>
                  <a:srgbClr val="A9894C"/>
                </a:solidFill>
                <a:latin typeface="TS Safaa Bold" panose="00000800000000000000" pitchFamily="50" charset="-78"/>
                <a:ea typeface="+mj-ea"/>
                <a:cs typeface="TS Safaa Bold" panose="00000800000000000000" pitchFamily="50" charset="-78"/>
              </a:defRPr>
            </a:lvl1pPr>
          </a:lstStyle>
          <a:p>
            <a:pPr>
              <a:lnSpc>
                <a:spcPct val="280000"/>
              </a:lnSpc>
            </a:pPr>
            <a:r>
              <a:rPr lang="ar-EG" sz="1200" dirty="0">
                <a:solidFill>
                  <a:srgbClr val="006770"/>
                </a:solidFill>
                <a:latin typeface="TS Safaa" panose="00000500000000000000" pitchFamily="50" charset="-78"/>
                <a:cs typeface="TS Safaa" panose="00000500000000000000" pitchFamily="50" charset="-78"/>
                <a:sym typeface="GE SS Two Light"/>
              </a:rPr>
              <a:t>النشرة التعريفية للبرنامج التدريبي</a:t>
            </a:r>
            <a:r>
              <a:rPr lang="ar-SA" sz="1200" dirty="0">
                <a:solidFill>
                  <a:srgbClr val="006770"/>
                </a:solidFill>
                <a:latin typeface="TS Safaa" panose="00000500000000000000" pitchFamily="50" charset="-78"/>
                <a:cs typeface="TS Safaa" panose="00000500000000000000" pitchFamily="50" charset="-78"/>
                <a:sym typeface="GE SS Two Light"/>
              </a:rPr>
              <a:t>(شهادة محترف أعمال معتمد في القيادة الإدارية)</a:t>
            </a:r>
            <a:endParaRPr lang="ar-EG" sz="1200" dirty="0">
              <a:solidFill>
                <a:srgbClr val="006770"/>
              </a:solidFill>
              <a:latin typeface="TS Safaa" panose="00000500000000000000" pitchFamily="50" charset="-78"/>
              <a:cs typeface="TS Safaa" panose="00000500000000000000" pitchFamily="50" charset="-78"/>
              <a:sym typeface="GE SS Two Light"/>
            </a:endParaRPr>
          </a:p>
        </p:txBody>
      </p:sp>
    </p:spTree>
    <p:extLst>
      <p:ext uri="{BB962C8B-B14F-4D97-AF65-F5344CB8AC3E}">
        <p14:creationId xmlns:p14="http://schemas.microsoft.com/office/powerpoint/2010/main" val="1189570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58798-2211-CFB4-3226-B446BC5F3213}"/>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FA573D60-29E1-5855-B630-EA05DD1B4FDF}"/>
              </a:ext>
            </a:extLst>
          </p:cNvPr>
          <p:cNvSpPr>
            <a:spLocks noGrp="1"/>
          </p:cNvSpPr>
          <p:nvPr>
            <p:ph type="title"/>
          </p:nvPr>
        </p:nvSpPr>
        <p:spPr/>
        <p:txBody>
          <a:bodyPr>
            <a:normAutofit/>
          </a:bodyPr>
          <a:lstStyle/>
          <a:p>
            <a:pPr>
              <a:spcAft>
                <a:spcPts val="2400"/>
              </a:spcAft>
            </a:pPr>
            <a:r>
              <a:rPr lang="ar-SA" sz="1400" dirty="0">
                <a:sym typeface="GE SS Two Medium"/>
              </a:rPr>
              <a:t>آلية الدفع</a:t>
            </a:r>
            <a:r>
              <a:rPr lang="ar-EG" sz="1400" dirty="0">
                <a:sym typeface="GE SS Two Medium"/>
              </a:rPr>
              <a:t>: </a:t>
            </a:r>
          </a:p>
        </p:txBody>
      </p:sp>
      <p:pic>
        <p:nvPicPr>
          <p:cNvPr id="6" name="Picture 5">
            <a:extLst>
              <a:ext uri="{FF2B5EF4-FFF2-40B4-BE49-F238E27FC236}">
                <a16:creationId xmlns:a16="http://schemas.microsoft.com/office/drawing/2014/main" id="{19A136D2-3C50-2161-FB74-DB2892E14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sp>
        <p:nvSpPr>
          <p:cNvPr id="4" name="TextBox 3">
            <a:extLst>
              <a:ext uri="{FF2B5EF4-FFF2-40B4-BE49-F238E27FC236}">
                <a16:creationId xmlns:a16="http://schemas.microsoft.com/office/drawing/2014/main" id="{4B62A056-BD07-3F13-3773-BBCDE29B2FA3}"/>
              </a:ext>
            </a:extLst>
          </p:cNvPr>
          <p:cNvSpPr txBox="1"/>
          <p:nvPr/>
        </p:nvSpPr>
        <p:spPr>
          <a:xfrm>
            <a:off x="256032" y="1837335"/>
            <a:ext cx="10439741" cy="1635063"/>
          </a:xfrm>
          <a:prstGeom prst="rect">
            <a:avLst/>
          </a:prstGeom>
          <a:noFill/>
        </p:spPr>
        <p:txBody>
          <a:bodyPr wrap="square">
            <a:spAutoFit/>
          </a:bodyPr>
          <a:lstStyle/>
          <a:p>
            <a:pPr indent="-342900">
              <a:lnSpc>
                <a:spcPct val="200000"/>
              </a:lnSpc>
              <a:spcAft>
                <a:spcPts val="600"/>
              </a:spcAft>
              <a:buFont typeface="Wingdings" panose="05000000000000000000" pitchFamily="2" charset="2"/>
              <a:buChar char="§"/>
            </a:pPr>
            <a:r>
              <a:rPr lang="ar-EG" sz="1100" kern="100" dirty="0">
                <a:latin typeface="TS Safaa" panose="00000500000000000000" pitchFamily="50" charset="-78"/>
                <a:cs typeface="TS Safaa" panose="00000500000000000000" pitchFamily="50" charset="-78"/>
                <a:sym typeface="GE SS Two Light"/>
              </a:rPr>
              <a:t>التحويل البنكي إلى الحساب المعتمد للكلية، حسب الآيبان المتوفر لكل برنامج أو دورة.</a:t>
            </a:r>
            <a:endParaRPr lang="ar-SA" sz="1100" kern="100" dirty="0">
              <a:latin typeface="TS Safaa" panose="00000500000000000000" pitchFamily="50" charset="-78"/>
              <a:cs typeface="TS Safaa" panose="00000500000000000000" pitchFamily="50" charset="-78"/>
              <a:sym typeface="GE SS Two Light"/>
            </a:endParaRPr>
          </a:p>
          <a:p>
            <a:pPr indent="-342900">
              <a:lnSpc>
                <a:spcPct val="200000"/>
              </a:lnSpc>
              <a:spcAft>
                <a:spcPts val="600"/>
              </a:spcAft>
              <a:buFont typeface="Wingdings" panose="05000000000000000000" pitchFamily="2" charset="2"/>
              <a:buChar char="§"/>
            </a:pPr>
            <a:r>
              <a:rPr lang="ar-EG" sz="1100" kern="100" dirty="0">
                <a:latin typeface="TS Safaa" panose="00000500000000000000" pitchFamily="50" charset="-78"/>
                <a:cs typeface="TS Safaa" panose="00000500000000000000" pitchFamily="50" charset="-78"/>
                <a:sym typeface="GE SS Two Light"/>
              </a:rPr>
              <a:t>الدفع الإلكتروني عبر المنصات الرسمية المعتمدة بالكلية مثل جيل بي – تابي) بحسب لكل</a:t>
            </a:r>
            <a:r>
              <a:rPr lang="ar-SA" sz="1100" kern="100" dirty="0">
                <a:latin typeface="TS Safaa" panose="00000500000000000000" pitchFamily="50" charset="-78"/>
                <a:cs typeface="TS Safaa" panose="00000500000000000000" pitchFamily="50" charset="-78"/>
                <a:sym typeface="GE SS Two Light"/>
              </a:rPr>
              <a:t> </a:t>
            </a:r>
            <a:r>
              <a:rPr lang="ar-EG" sz="1100" kern="100" dirty="0">
                <a:latin typeface="TS Safaa" panose="00000500000000000000" pitchFamily="50" charset="-78"/>
                <a:cs typeface="TS Safaa" panose="00000500000000000000" pitchFamily="50" charset="-78"/>
                <a:sym typeface="GE SS Two Light"/>
              </a:rPr>
              <a:t>برنامج أو دورة.</a:t>
            </a:r>
            <a:endParaRPr lang="ar-SA" sz="1100" kern="100" dirty="0">
              <a:latin typeface="TS Safaa" panose="00000500000000000000" pitchFamily="50" charset="-78"/>
              <a:cs typeface="TS Safaa" panose="00000500000000000000" pitchFamily="50" charset="-78"/>
              <a:sym typeface="GE SS Two Light"/>
            </a:endParaRPr>
          </a:p>
          <a:p>
            <a:pPr indent="-342900">
              <a:lnSpc>
                <a:spcPct val="200000"/>
              </a:lnSpc>
              <a:spcAft>
                <a:spcPts val="600"/>
              </a:spcAft>
              <a:buFont typeface="Wingdings" panose="05000000000000000000" pitchFamily="2" charset="2"/>
              <a:buChar char="§"/>
            </a:pPr>
            <a:r>
              <a:rPr lang="ar-EG" sz="1100" kern="100" dirty="0">
                <a:latin typeface="TS Safaa" panose="00000500000000000000" pitchFamily="50" charset="-78"/>
                <a:cs typeface="TS Safaa" panose="00000500000000000000" pitchFamily="50" charset="-78"/>
                <a:sym typeface="GE SS Two Light"/>
              </a:rPr>
              <a:t>الدفع عبر البطاقات البنكية (مدى) - فيزا - ماستر كارد).</a:t>
            </a:r>
            <a:endParaRPr lang="ar-SA" sz="1100" kern="100" dirty="0">
              <a:latin typeface="TS Safaa" panose="00000500000000000000" pitchFamily="50" charset="-78"/>
              <a:cs typeface="TS Safaa" panose="00000500000000000000" pitchFamily="50" charset="-78"/>
              <a:sym typeface="GE SS Two Light"/>
            </a:endParaRPr>
          </a:p>
          <a:p>
            <a:pPr indent="-342900">
              <a:lnSpc>
                <a:spcPct val="200000"/>
              </a:lnSpc>
              <a:spcAft>
                <a:spcPts val="600"/>
              </a:spcAft>
              <a:buFont typeface="Wingdings" panose="05000000000000000000" pitchFamily="2" charset="2"/>
              <a:buChar char="§"/>
            </a:pPr>
            <a:r>
              <a:rPr lang="ar-EG" sz="1100" kern="100" dirty="0">
                <a:latin typeface="TS Safaa" panose="00000500000000000000" pitchFamily="50" charset="-78"/>
                <a:cs typeface="TS Safaa" panose="00000500000000000000" pitchFamily="50" charset="-78"/>
                <a:sym typeface="GE SS Two Light"/>
              </a:rPr>
              <a:t>ملاحظة</a:t>
            </a:r>
            <a:r>
              <a:rPr lang="ar-SA" sz="1100" kern="100" dirty="0">
                <a:latin typeface="TS Safaa" panose="00000500000000000000" pitchFamily="50" charset="-78"/>
                <a:cs typeface="TS Safaa" panose="00000500000000000000" pitchFamily="50" charset="-78"/>
                <a:sym typeface="GE SS Two Light"/>
              </a:rPr>
              <a:t> </a:t>
            </a:r>
            <a:r>
              <a:rPr lang="ar-EG" sz="1100" kern="100" dirty="0">
                <a:latin typeface="TS Safaa" panose="00000500000000000000" pitchFamily="50" charset="-78"/>
                <a:cs typeface="TS Safaa" panose="00000500000000000000" pitchFamily="50" charset="-78"/>
                <a:sym typeface="GE SS Two Light"/>
              </a:rPr>
              <a:t>:يجب على المتدرب إرسال إيصال التحويل خلال ٢٤ ساعة لتأكيد الحجز (في حال الدفع عن طريق</a:t>
            </a:r>
            <a:r>
              <a:rPr lang="ar-SA" sz="1100" kern="100" dirty="0">
                <a:latin typeface="TS Safaa" panose="00000500000000000000" pitchFamily="50" charset="-78"/>
                <a:cs typeface="TS Safaa" panose="00000500000000000000" pitchFamily="50" charset="-78"/>
                <a:sym typeface="GE SS Two Light"/>
              </a:rPr>
              <a:t> </a:t>
            </a:r>
            <a:r>
              <a:rPr lang="ar-EG" sz="1100" kern="100" dirty="0">
                <a:latin typeface="TS Safaa" panose="00000500000000000000" pitchFamily="50" charset="-78"/>
                <a:cs typeface="TS Safaa" panose="00000500000000000000" pitchFamily="50" charset="-78"/>
                <a:sym typeface="GE SS Two Light"/>
              </a:rPr>
              <a:t>التحويل).</a:t>
            </a:r>
            <a:endParaRPr lang="ar-SA" sz="1100" kern="100" dirty="0">
              <a:latin typeface="TS Safaa" panose="00000500000000000000" pitchFamily="50" charset="-78"/>
              <a:cs typeface="TS Safaa" panose="00000500000000000000" pitchFamily="50" charset="-78"/>
              <a:sym typeface="GE SS Two Light"/>
            </a:endParaRPr>
          </a:p>
        </p:txBody>
      </p:sp>
    </p:spTree>
    <p:extLst>
      <p:ext uri="{BB962C8B-B14F-4D97-AF65-F5344CB8AC3E}">
        <p14:creationId xmlns:p14="http://schemas.microsoft.com/office/powerpoint/2010/main" val="519911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2433C-AC68-A98E-3EC8-027FDF1A2DD3}"/>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7A77DCAE-B523-631E-DF5B-40D628B9B6DC}"/>
              </a:ext>
            </a:extLst>
          </p:cNvPr>
          <p:cNvSpPr>
            <a:spLocks noGrp="1"/>
          </p:cNvSpPr>
          <p:nvPr>
            <p:ph type="title"/>
          </p:nvPr>
        </p:nvSpPr>
        <p:spPr/>
        <p:txBody>
          <a:bodyPr>
            <a:normAutofit/>
          </a:bodyPr>
          <a:lstStyle/>
          <a:p>
            <a:pPr>
              <a:spcAft>
                <a:spcPts val="2400"/>
              </a:spcAft>
            </a:pPr>
            <a:r>
              <a:rPr lang="ar-SA" sz="1400" dirty="0">
                <a:sym typeface="GE SS Two Medium"/>
              </a:rPr>
              <a:t>ملاحظات إضافية</a:t>
            </a:r>
            <a:r>
              <a:rPr lang="ar-EG" sz="1400" dirty="0">
                <a:sym typeface="GE SS Two Medium"/>
              </a:rPr>
              <a:t>: </a:t>
            </a:r>
          </a:p>
        </p:txBody>
      </p:sp>
      <p:pic>
        <p:nvPicPr>
          <p:cNvPr id="6" name="Picture 5">
            <a:extLst>
              <a:ext uri="{FF2B5EF4-FFF2-40B4-BE49-F238E27FC236}">
                <a16:creationId xmlns:a16="http://schemas.microsoft.com/office/drawing/2014/main" id="{79DF8C85-5719-3E12-184E-A8C5084DB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sp>
        <p:nvSpPr>
          <p:cNvPr id="4" name="TextBox 3">
            <a:extLst>
              <a:ext uri="{FF2B5EF4-FFF2-40B4-BE49-F238E27FC236}">
                <a16:creationId xmlns:a16="http://schemas.microsoft.com/office/drawing/2014/main" id="{4491E014-2C03-0CDB-C4F7-01F62C43A516}"/>
              </a:ext>
            </a:extLst>
          </p:cNvPr>
          <p:cNvSpPr txBox="1"/>
          <p:nvPr/>
        </p:nvSpPr>
        <p:spPr>
          <a:xfrm>
            <a:off x="429768" y="1837335"/>
            <a:ext cx="10266005" cy="4081887"/>
          </a:xfrm>
          <a:prstGeom prst="rect">
            <a:avLst/>
          </a:prstGeom>
          <a:noFill/>
        </p:spPr>
        <p:txBody>
          <a:bodyPr wrap="square">
            <a:spAutoFit/>
          </a:bodyPr>
          <a:lstStyle/>
          <a:p>
            <a:pPr marL="285750" indent="-285750">
              <a:lnSpc>
                <a:spcPct val="150000"/>
              </a:lnSpc>
              <a:spcAft>
                <a:spcPts val="600"/>
              </a:spcAft>
              <a:buFont typeface="Arial" panose="020B0604020202020204" pitchFamily="34" charset="0"/>
              <a:buChar char="•"/>
            </a:pPr>
            <a:r>
              <a:rPr lang="ar-SA" sz="1400" kern="100" dirty="0">
                <a:latin typeface="TS Safaa" panose="00000500000000000000" pitchFamily="50" charset="-78"/>
                <a:cs typeface="TS Safaa" panose="00000500000000000000" pitchFamily="50" charset="-78"/>
              </a:rPr>
              <a:t>جميع الطلبات المتعلقة بالانسحاب والتأجيل وغيرها تُقدَّم عبر التذاكر الإلكترونية الخاصة بالكلية على الرابط التالي:</a:t>
            </a:r>
            <a:r>
              <a:rPr lang="en-US" sz="1400" kern="100" dirty="0">
                <a:latin typeface="TS Safaa" panose="00000500000000000000" pitchFamily="50" charset="-78"/>
                <a:cs typeface="TS Safaa" panose="00000500000000000000" pitchFamily="50" charset="-78"/>
              </a:rPr>
              <a:t>  </a:t>
            </a:r>
            <a:r>
              <a:rPr lang="en-US" sz="1400" kern="100" dirty="0">
                <a:latin typeface="TS Safaa" panose="00000500000000000000" pitchFamily="50" charset="-78"/>
                <a:cs typeface="TS Safaa" panose="00000500000000000000" pitchFamily="50" charset="-78"/>
                <a:hlinkClick r:id="rId3"/>
              </a:rPr>
              <a:t>https://uq.sa/ZyWotN</a:t>
            </a:r>
            <a:r>
              <a:rPr lang="en-US" sz="1400" kern="100" dirty="0">
                <a:latin typeface="TS Safaa" panose="00000500000000000000" pitchFamily="50" charset="-78"/>
                <a:cs typeface="TS Safaa" panose="00000500000000000000" pitchFamily="50" charset="-78"/>
              </a:rPr>
              <a:t>  </a:t>
            </a:r>
          </a:p>
          <a:p>
            <a:pPr marL="285750" indent="-285750">
              <a:lnSpc>
                <a:spcPct val="150000"/>
              </a:lnSpc>
              <a:spcAft>
                <a:spcPts val="600"/>
              </a:spcAft>
              <a:buFont typeface="Arial" panose="020B0604020202020204" pitchFamily="34" charset="0"/>
              <a:buChar char="•"/>
            </a:pPr>
            <a:r>
              <a:rPr lang="ar-SA" sz="1400" kern="100" dirty="0">
                <a:latin typeface="TS Safaa" panose="00000500000000000000" pitchFamily="50" charset="-78"/>
                <a:cs typeface="TS Safaa" panose="00000500000000000000" pitchFamily="50" charset="-78"/>
              </a:rPr>
              <a:t>يُتاح التسجيل المتأخر بعد دفع كامل الرسوم، حسب طبيعة وعدد ساعات البرنامج، ولا يُعوّض المتدرب عن الساعات التي فاتته قبل التسجيل</a:t>
            </a:r>
          </a:p>
          <a:p>
            <a:pPr marL="285750" indent="-285750">
              <a:lnSpc>
                <a:spcPct val="150000"/>
              </a:lnSpc>
              <a:spcAft>
                <a:spcPts val="600"/>
              </a:spcAft>
              <a:buFont typeface="Arial" panose="020B0604020202020204" pitchFamily="34" charset="0"/>
              <a:buChar char="•"/>
            </a:pPr>
            <a:r>
              <a:rPr lang="ar-SA" sz="1400" kern="100" dirty="0">
                <a:latin typeface="TS Safaa" panose="00000500000000000000" pitchFamily="50" charset="-78"/>
                <a:cs typeface="TS Safaa" panose="00000500000000000000" pitchFamily="50" charset="-78"/>
              </a:rPr>
              <a:t>الخصومات محددة بفترة زمنية أو عدد مقاعد معينة، وقد يتم تعديلها أو إلغاؤها دون إشعار مسبق وفقاً لسياسات الكلية.	</a:t>
            </a:r>
          </a:p>
          <a:p>
            <a:pPr marL="285750" indent="-285750">
              <a:lnSpc>
                <a:spcPct val="150000"/>
              </a:lnSpc>
              <a:spcAft>
                <a:spcPts val="600"/>
              </a:spcAft>
              <a:buFont typeface="Arial" panose="020B0604020202020204" pitchFamily="34" charset="0"/>
              <a:buChar char="•"/>
            </a:pPr>
            <a:r>
              <a:rPr lang="ar-SA" sz="1400" kern="100" dirty="0">
                <a:latin typeface="TS Safaa" panose="00000500000000000000" pitchFamily="50" charset="-78"/>
                <a:cs typeface="TS Safaa" panose="00000500000000000000" pitchFamily="50" charset="-78"/>
              </a:rPr>
              <a:t>عدم إرسال إيصال السداد خلال المدة المحددة قد يؤدي إلى إلغاء الحجز.	</a:t>
            </a:r>
          </a:p>
          <a:p>
            <a:pPr marL="285750" indent="-285750">
              <a:lnSpc>
                <a:spcPct val="150000"/>
              </a:lnSpc>
              <a:spcAft>
                <a:spcPts val="600"/>
              </a:spcAft>
              <a:buFont typeface="Arial" panose="020B0604020202020204" pitchFamily="34" charset="0"/>
              <a:buChar char="•"/>
            </a:pPr>
            <a:r>
              <a:rPr lang="ar-SA" sz="1400" kern="100" dirty="0">
                <a:latin typeface="TS Safaa" panose="00000500000000000000" pitchFamily="50" charset="-78"/>
                <a:cs typeface="TS Safaa" panose="00000500000000000000" pitchFamily="50" charset="-78"/>
              </a:rPr>
              <a:t>يعاد المبلغ خلال مدة تترواح من 7 إلى 1٤ يوم عمل حسب آلية الدفع.</a:t>
            </a:r>
          </a:p>
          <a:p>
            <a:pPr marL="285750" indent="-285750">
              <a:lnSpc>
                <a:spcPct val="150000"/>
              </a:lnSpc>
              <a:spcAft>
                <a:spcPts val="600"/>
              </a:spcAft>
              <a:buFont typeface="Arial" panose="020B0604020202020204" pitchFamily="34" charset="0"/>
              <a:buChar char="•"/>
            </a:pPr>
            <a:r>
              <a:rPr lang="ar-SA" sz="1400" kern="100" dirty="0">
                <a:latin typeface="TS Safaa" panose="00000500000000000000" pitchFamily="50" charset="-78"/>
                <a:cs typeface="TS Safaa" panose="00000500000000000000" pitchFamily="50" charset="-78"/>
              </a:rPr>
              <a:t>تعاد رسوم البرنامج على نفس بيانات البطاقة البنكية المودع منها.</a:t>
            </a:r>
          </a:p>
          <a:p>
            <a:pPr marL="285750" indent="-285750">
              <a:lnSpc>
                <a:spcPct val="150000"/>
              </a:lnSpc>
              <a:spcAft>
                <a:spcPts val="600"/>
              </a:spcAft>
              <a:buFont typeface="Arial" panose="020B0604020202020204" pitchFamily="34" charset="0"/>
              <a:buChar char="•"/>
            </a:pPr>
            <a:r>
              <a:rPr lang="ar-SA" sz="1400" kern="100" dirty="0">
                <a:latin typeface="TS Safaa" panose="00000500000000000000" pitchFamily="50" charset="-78"/>
                <a:cs typeface="TS Safaa" panose="00000500000000000000" pitchFamily="50" charset="-78"/>
              </a:rPr>
              <a:t>تحتفظ الكلية بحقها في تعديل هذه السياسات بما يتناسب مع مصلحة العمل وطبيعة كل برنامج، وعلى المتدرب متابعة التحديثات عبر المنصات المعتمدة</a:t>
            </a:r>
          </a:p>
        </p:txBody>
      </p:sp>
    </p:spTree>
    <p:extLst>
      <p:ext uri="{BB962C8B-B14F-4D97-AF65-F5344CB8AC3E}">
        <p14:creationId xmlns:p14="http://schemas.microsoft.com/office/powerpoint/2010/main" val="3200955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4C3C7-2BC7-B536-02EC-E7CB7D62626A}"/>
            </a:ext>
          </a:extLst>
        </p:cNvPr>
        <p:cNvGrpSpPr/>
        <p:nvPr/>
      </p:nvGrpSpPr>
      <p:grpSpPr>
        <a:xfrm>
          <a:off x="0" y="0"/>
          <a:ext cx="0" cy="0"/>
          <a:chOff x="0" y="0"/>
          <a:chExt cx="0" cy="0"/>
        </a:xfrm>
      </p:grpSpPr>
      <p:sp>
        <p:nvSpPr>
          <p:cNvPr id="10" name="TextBox 8">
            <a:extLst>
              <a:ext uri="{FF2B5EF4-FFF2-40B4-BE49-F238E27FC236}">
                <a16:creationId xmlns:a16="http://schemas.microsoft.com/office/drawing/2014/main" id="{9EDEE09A-B03B-9397-9E00-62B052994912}"/>
              </a:ext>
            </a:extLst>
          </p:cNvPr>
          <p:cNvSpPr txBox="1"/>
          <p:nvPr/>
        </p:nvSpPr>
        <p:spPr>
          <a:xfrm>
            <a:off x="1863090" y="2544142"/>
            <a:ext cx="8465820" cy="884858"/>
          </a:xfrm>
          <a:prstGeom prst="rect">
            <a:avLst/>
          </a:prstGeom>
        </p:spPr>
        <p:txBody>
          <a:bodyPr wrap="square" lIns="0" tIns="0" rIns="0" bIns="0" rtlCol="0" anchor="t">
            <a:spAutoFit/>
          </a:bodyPr>
          <a:lstStyle/>
          <a:p>
            <a:pPr algn="ctr">
              <a:lnSpc>
                <a:spcPct val="150000"/>
              </a:lnSpc>
              <a:spcBef>
                <a:spcPct val="0"/>
              </a:spcBef>
              <a:spcAft>
                <a:spcPts val="2400"/>
              </a:spcAft>
            </a:pPr>
            <a:r>
              <a:rPr lang="ar-SA" sz="2000" dirty="0">
                <a:solidFill>
                  <a:srgbClr val="A9894C"/>
                </a:solidFill>
                <a:latin typeface="TS Safaa Bold" panose="00000800000000000000" pitchFamily="50" charset="-78"/>
                <a:ea typeface="+mj-ea"/>
                <a:cs typeface="TS Safaa Bold" panose="00000800000000000000" pitchFamily="50" charset="-78"/>
              </a:rPr>
              <a:t>صفحة الموقع الإلكتروني التي توضح تفاصيل الشهادة الاحترافية من قبل الجهة المانحة لها: </a:t>
            </a:r>
            <a:endParaRPr lang="en-US" sz="2000" dirty="0">
              <a:solidFill>
                <a:srgbClr val="A9894C"/>
              </a:solidFill>
              <a:latin typeface="TS Safaa Bold" panose="00000800000000000000" pitchFamily="50" charset="-78"/>
              <a:ea typeface="+mj-ea"/>
              <a:cs typeface="TS Safaa Bold" panose="00000800000000000000" pitchFamily="50" charset="-78"/>
            </a:endParaRPr>
          </a:p>
        </p:txBody>
      </p:sp>
      <p:sp>
        <p:nvSpPr>
          <p:cNvPr id="11" name="TextBox 8">
            <a:extLst>
              <a:ext uri="{FF2B5EF4-FFF2-40B4-BE49-F238E27FC236}">
                <a16:creationId xmlns:a16="http://schemas.microsoft.com/office/drawing/2014/main" id="{66EB41D8-2FC0-F68B-A737-E50F29ED5C10}"/>
              </a:ext>
            </a:extLst>
          </p:cNvPr>
          <p:cNvSpPr txBox="1"/>
          <p:nvPr/>
        </p:nvSpPr>
        <p:spPr>
          <a:xfrm>
            <a:off x="2006838" y="3912546"/>
            <a:ext cx="8178324" cy="495520"/>
          </a:xfrm>
          <a:prstGeom prst="rect">
            <a:avLst/>
          </a:prstGeom>
        </p:spPr>
        <p:txBody>
          <a:bodyPr wrap="square" lIns="0" tIns="0" rIns="0" bIns="0" rtlCol="0" anchor="t">
            <a:spAutoFit/>
          </a:bodyPr>
          <a:lstStyle/>
          <a:p>
            <a:pPr algn="ctr">
              <a:lnSpc>
                <a:spcPct val="115000"/>
              </a:lnSpc>
              <a:tabLst>
                <a:tab pos="2971800" algn="ctr"/>
                <a:tab pos="4838700" algn="l"/>
              </a:tabLst>
            </a:pPr>
            <a:r>
              <a:rPr lang="en-US" sz="2800" b="1" dirty="0">
                <a:solidFill>
                  <a:srgbClr val="006770"/>
                </a:solidFill>
                <a:latin typeface="TS Safaa" panose="00000500000000000000" pitchFamily="50" charset="-78"/>
                <a:cs typeface="TS Safaa" panose="00000500000000000000" pitchFamily="50" charset="-78"/>
              </a:rPr>
              <a:t>https://ibtamea.com</a:t>
            </a:r>
            <a:r>
              <a:rPr lang="ar-SA" sz="2800" b="1" dirty="0">
                <a:solidFill>
                  <a:srgbClr val="006770"/>
                </a:solidFill>
                <a:latin typeface="TS Safaa" panose="00000500000000000000" pitchFamily="50" charset="-78"/>
                <a:cs typeface="TS Safaa" panose="00000500000000000000" pitchFamily="50" charset="-78"/>
              </a:rPr>
              <a:t>/ </a:t>
            </a:r>
          </a:p>
        </p:txBody>
      </p:sp>
      <p:sp>
        <p:nvSpPr>
          <p:cNvPr id="46" name="Rectangle 45">
            <a:extLst>
              <a:ext uri="{FF2B5EF4-FFF2-40B4-BE49-F238E27FC236}">
                <a16:creationId xmlns:a16="http://schemas.microsoft.com/office/drawing/2014/main" id="{ED6F9632-8DD2-111D-93A8-56A6F59A3958}"/>
              </a:ext>
            </a:extLst>
          </p:cNvPr>
          <p:cNvSpPr/>
          <p:nvPr/>
        </p:nvSpPr>
        <p:spPr>
          <a:xfrm>
            <a:off x="10416540" y="198120"/>
            <a:ext cx="1775460" cy="1280160"/>
          </a:xfrm>
          <a:prstGeom prst="rect">
            <a:avLst/>
          </a:prstGeom>
          <a:solidFill>
            <a:srgbClr val="E3E2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Graphic 49">
            <a:extLst>
              <a:ext uri="{FF2B5EF4-FFF2-40B4-BE49-F238E27FC236}">
                <a16:creationId xmlns:a16="http://schemas.microsoft.com/office/drawing/2014/main" id="{8D136578-9F62-C56E-7DD7-C6F29E109D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13244" y="217858"/>
            <a:ext cx="1262062" cy="1153742"/>
          </a:xfrm>
          <a:prstGeom prst="rect">
            <a:avLst/>
          </a:prstGeom>
        </p:spPr>
      </p:pic>
    </p:spTree>
    <p:extLst>
      <p:ext uri="{BB962C8B-B14F-4D97-AF65-F5344CB8AC3E}">
        <p14:creationId xmlns:p14="http://schemas.microsoft.com/office/powerpoint/2010/main" val="3505689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85E725C0-4781-D344-A21A-C78C0E4D3F26}"/>
              </a:ext>
            </a:extLst>
          </p:cNvPr>
          <p:cNvSpPr txBox="1"/>
          <p:nvPr/>
        </p:nvSpPr>
        <p:spPr>
          <a:xfrm>
            <a:off x="983219" y="2609137"/>
            <a:ext cx="6161800" cy="1107996"/>
          </a:xfrm>
          <a:prstGeom prst="rect">
            <a:avLst/>
          </a:prstGeom>
          <a:noFill/>
        </p:spPr>
        <p:txBody>
          <a:bodyPr wrap="square" rtlCol="1">
            <a:spAutoFit/>
          </a:bodyPr>
          <a:lstStyle/>
          <a:p>
            <a:pPr marL="0" algn="ctr" defTabSz="914400" eaLnBrk="1" latinLnBrk="0" hangingPunct="1"/>
            <a:r>
              <a:rPr lang="ar-SA" sz="6600" dirty="0">
                <a:solidFill>
                  <a:srgbClr val="A9894C"/>
                </a:solidFill>
                <a:cs typeface="TS Safaa Medium" panose="00000600000000000000" pitchFamily="50" charset="-78"/>
              </a:rPr>
              <a:t>شكرا لكم</a:t>
            </a:r>
          </a:p>
        </p:txBody>
      </p:sp>
      <p:sp>
        <p:nvSpPr>
          <p:cNvPr id="2" name="مربع نص 5">
            <a:extLst>
              <a:ext uri="{FF2B5EF4-FFF2-40B4-BE49-F238E27FC236}">
                <a16:creationId xmlns:a16="http://schemas.microsoft.com/office/drawing/2014/main" id="{9980862C-4F73-8446-CBFF-D76F165D6337}"/>
              </a:ext>
            </a:extLst>
          </p:cNvPr>
          <p:cNvSpPr txBox="1"/>
          <p:nvPr/>
        </p:nvSpPr>
        <p:spPr>
          <a:xfrm>
            <a:off x="1298988" y="4428982"/>
            <a:ext cx="6096000" cy="400110"/>
          </a:xfrm>
          <a:prstGeom prst="rect">
            <a:avLst/>
          </a:prstGeom>
          <a:noFill/>
        </p:spPr>
        <p:txBody>
          <a:bodyPr wrap="square">
            <a:spAutoFit/>
          </a:bodyPr>
          <a:lstStyle/>
          <a:p>
            <a:pPr algn="ctr"/>
            <a:r>
              <a:rPr lang="en-GB" sz="2000" dirty="0">
                <a:solidFill>
                  <a:schemeClr val="bg1"/>
                </a:solidFill>
                <a:cs typeface="TS Safaa Medium" panose="00000600000000000000" pitchFamily="50" charset="-78"/>
              </a:rPr>
              <a:t>Applied_ptc@uqu.edu.sa            @TAC_UQU </a:t>
            </a:r>
            <a:endParaRPr lang="ar-SA" sz="2000" dirty="0">
              <a:solidFill>
                <a:schemeClr val="bg1"/>
              </a:solidFill>
              <a:cs typeface="TS Safaa Medium" panose="00000600000000000000" pitchFamily="50" charset="-78"/>
            </a:endParaRPr>
          </a:p>
        </p:txBody>
      </p:sp>
      <p:pic>
        <p:nvPicPr>
          <p:cNvPr id="7" name="Graphic 6">
            <a:extLst>
              <a:ext uri="{FF2B5EF4-FFF2-40B4-BE49-F238E27FC236}">
                <a16:creationId xmlns:a16="http://schemas.microsoft.com/office/drawing/2014/main" id="{26640DFC-11D3-40D7-110F-73F918B514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77481" y="4428982"/>
            <a:ext cx="400110" cy="400110"/>
          </a:xfrm>
          <a:prstGeom prst="rect">
            <a:avLst/>
          </a:prstGeom>
        </p:spPr>
      </p:pic>
      <p:pic>
        <p:nvPicPr>
          <p:cNvPr id="9" name="Graphic 8">
            <a:extLst>
              <a:ext uri="{FF2B5EF4-FFF2-40B4-BE49-F238E27FC236}">
                <a16:creationId xmlns:a16="http://schemas.microsoft.com/office/drawing/2014/main" id="{ECD32FEA-4711-0880-F449-CCAB0FF861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99386" y="4428982"/>
            <a:ext cx="400110" cy="400110"/>
          </a:xfrm>
          <a:prstGeom prst="rect">
            <a:avLst/>
          </a:prstGeom>
        </p:spPr>
      </p:pic>
      <p:pic>
        <p:nvPicPr>
          <p:cNvPr id="11" name="Graphic 10">
            <a:extLst>
              <a:ext uri="{FF2B5EF4-FFF2-40B4-BE49-F238E27FC236}">
                <a16:creationId xmlns:a16="http://schemas.microsoft.com/office/drawing/2014/main" id="{2B429ED2-84CA-F28C-5A45-374520FC83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55576" y="2218806"/>
            <a:ext cx="2855357" cy="2610286"/>
          </a:xfrm>
          <a:prstGeom prst="rect">
            <a:avLst/>
          </a:prstGeom>
        </p:spPr>
      </p:pic>
    </p:spTree>
    <p:extLst>
      <p:ext uri="{BB962C8B-B14F-4D97-AF65-F5344CB8AC3E}">
        <p14:creationId xmlns:p14="http://schemas.microsoft.com/office/powerpoint/2010/main" val="782942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676EC-E706-9BF1-9B59-15D048AB3807}"/>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7B0B99E1-6E60-66CE-DE79-2971ADC54FAF}"/>
              </a:ext>
            </a:extLst>
          </p:cNvPr>
          <p:cNvSpPr>
            <a:spLocks noGrp="1"/>
          </p:cNvSpPr>
          <p:nvPr>
            <p:ph type="title"/>
          </p:nvPr>
        </p:nvSpPr>
        <p:spPr>
          <a:xfrm>
            <a:off x="3375286" y="681037"/>
            <a:ext cx="7036040" cy="1009651"/>
          </a:xfrm>
        </p:spPr>
        <p:txBody>
          <a:bodyPr>
            <a:noAutofit/>
          </a:bodyPr>
          <a:lstStyle/>
          <a:p>
            <a:br>
              <a:rPr lang="ar-EG" sz="1600" dirty="0"/>
            </a:br>
            <a:r>
              <a:rPr lang="ar-EG" sz="1600" dirty="0">
                <a:sym typeface="GE SS Two Medium"/>
              </a:rPr>
              <a:t>أساليب تقييم المشاركين قد تتضمن أحد الآتي:</a:t>
            </a:r>
          </a:p>
        </p:txBody>
      </p:sp>
      <p:sp>
        <p:nvSpPr>
          <p:cNvPr id="106" name="عنوان 2">
            <a:extLst>
              <a:ext uri="{FF2B5EF4-FFF2-40B4-BE49-F238E27FC236}">
                <a16:creationId xmlns:a16="http://schemas.microsoft.com/office/drawing/2014/main" id="{2F082AD3-0917-F390-9651-F8A7D127A9C2}"/>
              </a:ext>
            </a:extLst>
          </p:cNvPr>
          <p:cNvSpPr txBox="1">
            <a:spLocks/>
          </p:cNvSpPr>
          <p:nvPr/>
        </p:nvSpPr>
        <p:spPr>
          <a:xfrm>
            <a:off x="1343025" y="1473269"/>
            <a:ext cx="9068301" cy="498406"/>
          </a:xfrm>
          <a:prstGeom prst="rect">
            <a:avLst/>
          </a:prstGeom>
        </p:spPr>
        <p:txBody>
          <a:bodyPr vert="horz" lIns="91440" tIns="45720" rIns="91440" bIns="45720" rtlCol="1" anchor="ctr">
            <a:normAutofit fontScale="90000"/>
          </a:bodyPr>
          <a:lstStyle>
            <a:lvl1pPr algn="r" defTabSz="914400" rtl="1" eaLnBrk="1" latinLnBrk="0" hangingPunct="1">
              <a:lnSpc>
                <a:spcPct val="90000"/>
              </a:lnSpc>
              <a:spcBef>
                <a:spcPct val="0"/>
              </a:spcBef>
              <a:buNone/>
              <a:defRPr sz="2800" kern="1200">
                <a:solidFill>
                  <a:srgbClr val="A9894C"/>
                </a:solidFill>
                <a:latin typeface="TS Safaa Bold" panose="00000800000000000000" pitchFamily="50" charset="-78"/>
                <a:ea typeface="+mj-ea"/>
                <a:cs typeface="TS Safaa Bold" panose="00000800000000000000" pitchFamily="50" charset="-78"/>
              </a:defRPr>
            </a:lvl1pPr>
          </a:lstStyle>
          <a:p>
            <a:pPr>
              <a:lnSpc>
                <a:spcPct val="280000"/>
              </a:lnSpc>
            </a:pPr>
            <a:r>
              <a:rPr lang="ar-EG" sz="1200" dirty="0">
                <a:solidFill>
                  <a:srgbClr val="006770"/>
                </a:solidFill>
                <a:latin typeface="TS Safaa" panose="00000500000000000000" pitchFamily="50" charset="-78"/>
                <a:cs typeface="TS Safaa" panose="00000500000000000000" pitchFamily="50" charset="-78"/>
                <a:sym typeface="GE SS Two Light"/>
              </a:rPr>
              <a:t>النشرة التعريفية للبرنامج التدريبي</a:t>
            </a:r>
            <a:r>
              <a:rPr lang="ar-SA" sz="1200" dirty="0">
                <a:solidFill>
                  <a:srgbClr val="006770"/>
                </a:solidFill>
                <a:latin typeface="TS Safaa" panose="00000500000000000000" pitchFamily="50" charset="-78"/>
                <a:cs typeface="TS Safaa" panose="00000500000000000000" pitchFamily="50" charset="-78"/>
                <a:sym typeface="GE SS Two Light"/>
              </a:rPr>
              <a:t>(شهادة محترف أعمال معتمد في القيادة الإدارية)</a:t>
            </a:r>
            <a:endParaRPr lang="ar-EG" sz="1200" dirty="0">
              <a:solidFill>
                <a:srgbClr val="006770"/>
              </a:solidFill>
              <a:latin typeface="TS Safaa" panose="00000500000000000000" pitchFamily="50" charset="-78"/>
              <a:cs typeface="TS Safaa" panose="00000500000000000000" pitchFamily="50" charset="-78"/>
              <a:sym typeface="GE SS Two Light"/>
            </a:endParaRPr>
          </a:p>
        </p:txBody>
      </p:sp>
      <p:grpSp>
        <p:nvGrpSpPr>
          <p:cNvPr id="4" name="Google Shape;2133;p24">
            <a:extLst>
              <a:ext uri="{FF2B5EF4-FFF2-40B4-BE49-F238E27FC236}">
                <a16:creationId xmlns:a16="http://schemas.microsoft.com/office/drawing/2014/main" id="{A22C6776-D9FC-0589-EBFA-49A8197D128F}"/>
              </a:ext>
            </a:extLst>
          </p:cNvPr>
          <p:cNvGrpSpPr/>
          <p:nvPr/>
        </p:nvGrpSpPr>
        <p:grpSpPr>
          <a:xfrm>
            <a:off x="4296859" y="2362196"/>
            <a:ext cx="4684956" cy="3830251"/>
            <a:chOff x="2239600" y="1703550"/>
            <a:chExt cx="3097250" cy="2535100"/>
          </a:xfrm>
        </p:grpSpPr>
        <p:sp>
          <p:nvSpPr>
            <p:cNvPr id="5" name="Google Shape;2134;p24">
              <a:extLst>
                <a:ext uri="{FF2B5EF4-FFF2-40B4-BE49-F238E27FC236}">
                  <a16:creationId xmlns:a16="http://schemas.microsoft.com/office/drawing/2014/main" id="{EA92AC5C-E3E9-7EC2-00A2-630EE5DD5493}"/>
                </a:ext>
              </a:extLst>
            </p:cNvPr>
            <p:cNvSpPr/>
            <p:nvPr/>
          </p:nvSpPr>
          <p:spPr>
            <a:xfrm>
              <a:off x="4978975" y="2925950"/>
              <a:ext cx="357875" cy="59425"/>
            </a:xfrm>
            <a:custGeom>
              <a:avLst/>
              <a:gdLst/>
              <a:ahLst/>
              <a:cxnLst/>
              <a:rect l="l" t="t" r="r" b="b"/>
              <a:pathLst>
                <a:path w="14315" h="2377" extrusionOk="0">
                  <a:moveTo>
                    <a:pt x="1172" y="1"/>
                  </a:moveTo>
                  <a:cubicBezTo>
                    <a:pt x="507" y="1"/>
                    <a:pt x="0" y="539"/>
                    <a:pt x="0" y="1173"/>
                  </a:cubicBezTo>
                  <a:cubicBezTo>
                    <a:pt x="0" y="1838"/>
                    <a:pt x="507" y="2376"/>
                    <a:pt x="1172" y="2376"/>
                  </a:cubicBezTo>
                  <a:cubicBezTo>
                    <a:pt x="1806" y="2376"/>
                    <a:pt x="2281" y="1901"/>
                    <a:pt x="2344" y="1268"/>
                  </a:cubicBezTo>
                  <a:lnTo>
                    <a:pt x="11971" y="1268"/>
                  </a:lnTo>
                  <a:cubicBezTo>
                    <a:pt x="12003" y="1901"/>
                    <a:pt x="12510" y="2376"/>
                    <a:pt x="13143" y="2376"/>
                  </a:cubicBezTo>
                  <a:cubicBezTo>
                    <a:pt x="13808" y="2376"/>
                    <a:pt x="14315" y="1838"/>
                    <a:pt x="14315" y="1173"/>
                  </a:cubicBezTo>
                  <a:cubicBezTo>
                    <a:pt x="14315" y="539"/>
                    <a:pt x="13808" y="1"/>
                    <a:pt x="13143" y="1"/>
                  </a:cubicBezTo>
                  <a:cubicBezTo>
                    <a:pt x="12541" y="1"/>
                    <a:pt x="12035" y="476"/>
                    <a:pt x="11971" y="1078"/>
                  </a:cubicBezTo>
                  <a:lnTo>
                    <a:pt x="8488" y="1046"/>
                  </a:lnTo>
                  <a:lnTo>
                    <a:pt x="2344" y="1046"/>
                  </a:lnTo>
                  <a:cubicBezTo>
                    <a:pt x="2281" y="444"/>
                    <a:pt x="1774" y="1"/>
                    <a:pt x="1172" y="1"/>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7" name="Google Shape;2135;p24">
              <a:extLst>
                <a:ext uri="{FF2B5EF4-FFF2-40B4-BE49-F238E27FC236}">
                  <a16:creationId xmlns:a16="http://schemas.microsoft.com/office/drawing/2014/main" id="{AEB35DC6-A4EE-39E2-ED71-2C3202AC6389}"/>
                </a:ext>
              </a:extLst>
            </p:cNvPr>
            <p:cNvSpPr/>
            <p:nvPr/>
          </p:nvSpPr>
          <p:spPr>
            <a:xfrm>
              <a:off x="4548275" y="3676500"/>
              <a:ext cx="788575" cy="59425"/>
            </a:xfrm>
            <a:custGeom>
              <a:avLst/>
              <a:gdLst/>
              <a:ahLst/>
              <a:cxnLst/>
              <a:rect l="l" t="t" r="r" b="b"/>
              <a:pathLst>
                <a:path w="31543" h="2377" extrusionOk="0">
                  <a:moveTo>
                    <a:pt x="1172" y="1"/>
                  </a:moveTo>
                  <a:cubicBezTo>
                    <a:pt x="539" y="1"/>
                    <a:pt x="0" y="539"/>
                    <a:pt x="0" y="1204"/>
                  </a:cubicBezTo>
                  <a:cubicBezTo>
                    <a:pt x="0" y="1838"/>
                    <a:pt x="539" y="2376"/>
                    <a:pt x="1172" y="2376"/>
                  </a:cubicBezTo>
                  <a:cubicBezTo>
                    <a:pt x="1806" y="2376"/>
                    <a:pt x="2312" y="1901"/>
                    <a:pt x="2344" y="1299"/>
                  </a:cubicBezTo>
                  <a:lnTo>
                    <a:pt x="8614" y="1268"/>
                  </a:lnTo>
                  <a:lnTo>
                    <a:pt x="29199" y="1299"/>
                  </a:lnTo>
                  <a:cubicBezTo>
                    <a:pt x="29231" y="1901"/>
                    <a:pt x="29738" y="2376"/>
                    <a:pt x="30371" y="2376"/>
                  </a:cubicBezTo>
                  <a:cubicBezTo>
                    <a:pt x="31036" y="2376"/>
                    <a:pt x="31543" y="1838"/>
                    <a:pt x="31543" y="1204"/>
                  </a:cubicBezTo>
                  <a:cubicBezTo>
                    <a:pt x="31543" y="539"/>
                    <a:pt x="31036" y="1"/>
                    <a:pt x="30371" y="1"/>
                  </a:cubicBezTo>
                  <a:cubicBezTo>
                    <a:pt x="29769" y="1"/>
                    <a:pt x="29263" y="476"/>
                    <a:pt x="29199" y="1078"/>
                  </a:cubicBezTo>
                  <a:lnTo>
                    <a:pt x="8519" y="1046"/>
                  </a:lnTo>
                  <a:lnTo>
                    <a:pt x="2344" y="1046"/>
                  </a:lnTo>
                  <a:cubicBezTo>
                    <a:pt x="2281" y="476"/>
                    <a:pt x="1806" y="1"/>
                    <a:pt x="1172" y="1"/>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8" name="Google Shape;2136;p24">
              <a:extLst>
                <a:ext uri="{FF2B5EF4-FFF2-40B4-BE49-F238E27FC236}">
                  <a16:creationId xmlns:a16="http://schemas.microsoft.com/office/drawing/2014/main" id="{10EA1C8A-98A1-5503-06C2-38C40F170375}"/>
                </a:ext>
              </a:extLst>
            </p:cNvPr>
            <p:cNvSpPr/>
            <p:nvPr/>
          </p:nvSpPr>
          <p:spPr>
            <a:xfrm>
              <a:off x="4548275" y="2203125"/>
              <a:ext cx="788575" cy="58600"/>
            </a:xfrm>
            <a:custGeom>
              <a:avLst/>
              <a:gdLst/>
              <a:ahLst/>
              <a:cxnLst/>
              <a:rect l="l" t="t" r="r" b="b"/>
              <a:pathLst>
                <a:path w="31543" h="2344" extrusionOk="0">
                  <a:moveTo>
                    <a:pt x="1172" y="0"/>
                  </a:moveTo>
                  <a:cubicBezTo>
                    <a:pt x="539" y="0"/>
                    <a:pt x="0" y="507"/>
                    <a:pt x="0" y="1172"/>
                  </a:cubicBezTo>
                  <a:cubicBezTo>
                    <a:pt x="0" y="1837"/>
                    <a:pt x="539" y="2344"/>
                    <a:pt x="1172" y="2344"/>
                  </a:cubicBezTo>
                  <a:cubicBezTo>
                    <a:pt x="1806" y="2344"/>
                    <a:pt x="2312" y="1869"/>
                    <a:pt x="2344" y="1267"/>
                  </a:cubicBezTo>
                  <a:lnTo>
                    <a:pt x="29199" y="1267"/>
                  </a:lnTo>
                  <a:cubicBezTo>
                    <a:pt x="29231" y="1869"/>
                    <a:pt x="29738" y="2344"/>
                    <a:pt x="30371" y="2344"/>
                  </a:cubicBezTo>
                  <a:cubicBezTo>
                    <a:pt x="31036" y="2344"/>
                    <a:pt x="31543" y="1837"/>
                    <a:pt x="31543" y="1172"/>
                  </a:cubicBezTo>
                  <a:cubicBezTo>
                    <a:pt x="31543" y="507"/>
                    <a:pt x="31036" y="0"/>
                    <a:pt x="30371" y="0"/>
                  </a:cubicBezTo>
                  <a:cubicBezTo>
                    <a:pt x="29769" y="0"/>
                    <a:pt x="29263" y="475"/>
                    <a:pt x="29199" y="1045"/>
                  </a:cubicBezTo>
                  <a:lnTo>
                    <a:pt x="2344" y="1045"/>
                  </a:lnTo>
                  <a:cubicBezTo>
                    <a:pt x="2281" y="444"/>
                    <a:pt x="1806" y="0"/>
                    <a:pt x="1172" y="0"/>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9" name="Google Shape;2137;p24">
              <a:extLst>
                <a:ext uri="{FF2B5EF4-FFF2-40B4-BE49-F238E27FC236}">
                  <a16:creationId xmlns:a16="http://schemas.microsoft.com/office/drawing/2014/main" id="{63A408C7-779C-F362-F067-BBE09AEA75EA}"/>
                </a:ext>
              </a:extLst>
            </p:cNvPr>
            <p:cNvSpPr/>
            <p:nvPr/>
          </p:nvSpPr>
          <p:spPr>
            <a:xfrm>
              <a:off x="4548275" y="2925950"/>
              <a:ext cx="358675" cy="59425"/>
            </a:xfrm>
            <a:custGeom>
              <a:avLst/>
              <a:gdLst/>
              <a:ahLst/>
              <a:cxnLst/>
              <a:rect l="l" t="t" r="r" b="b"/>
              <a:pathLst>
                <a:path w="14347" h="2377" extrusionOk="0">
                  <a:moveTo>
                    <a:pt x="1172" y="1"/>
                  </a:moveTo>
                  <a:cubicBezTo>
                    <a:pt x="539" y="1"/>
                    <a:pt x="0" y="539"/>
                    <a:pt x="0" y="1173"/>
                  </a:cubicBezTo>
                  <a:cubicBezTo>
                    <a:pt x="0" y="1838"/>
                    <a:pt x="539" y="2376"/>
                    <a:pt x="1172" y="2376"/>
                  </a:cubicBezTo>
                  <a:cubicBezTo>
                    <a:pt x="1806" y="2376"/>
                    <a:pt x="2312" y="1901"/>
                    <a:pt x="2344" y="1268"/>
                  </a:cubicBezTo>
                  <a:lnTo>
                    <a:pt x="11971" y="1268"/>
                  </a:lnTo>
                  <a:cubicBezTo>
                    <a:pt x="12035" y="1901"/>
                    <a:pt x="12541" y="2376"/>
                    <a:pt x="13143" y="2376"/>
                  </a:cubicBezTo>
                  <a:cubicBezTo>
                    <a:pt x="13808" y="2376"/>
                    <a:pt x="14347" y="1838"/>
                    <a:pt x="14347" y="1173"/>
                  </a:cubicBezTo>
                  <a:cubicBezTo>
                    <a:pt x="14347" y="539"/>
                    <a:pt x="13808" y="1"/>
                    <a:pt x="13143" y="1"/>
                  </a:cubicBezTo>
                  <a:cubicBezTo>
                    <a:pt x="12541" y="1"/>
                    <a:pt x="12066" y="444"/>
                    <a:pt x="11971" y="1046"/>
                  </a:cubicBezTo>
                  <a:lnTo>
                    <a:pt x="5828" y="1046"/>
                  </a:lnTo>
                  <a:lnTo>
                    <a:pt x="2344" y="1078"/>
                  </a:lnTo>
                  <a:cubicBezTo>
                    <a:pt x="2312" y="476"/>
                    <a:pt x="1806" y="1"/>
                    <a:pt x="1172" y="1"/>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10" name="Google Shape;2138;p24">
              <a:extLst>
                <a:ext uri="{FF2B5EF4-FFF2-40B4-BE49-F238E27FC236}">
                  <a16:creationId xmlns:a16="http://schemas.microsoft.com/office/drawing/2014/main" id="{FCC3E793-62A8-A827-9EA3-889B65A9652E}"/>
                </a:ext>
              </a:extLst>
            </p:cNvPr>
            <p:cNvSpPr/>
            <p:nvPr/>
          </p:nvSpPr>
          <p:spPr>
            <a:xfrm>
              <a:off x="4548275" y="3676500"/>
              <a:ext cx="788575" cy="59425"/>
            </a:xfrm>
            <a:custGeom>
              <a:avLst/>
              <a:gdLst/>
              <a:ahLst/>
              <a:cxnLst/>
              <a:rect l="l" t="t" r="r" b="b"/>
              <a:pathLst>
                <a:path w="31543" h="2377" extrusionOk="0">
                  <a:moveTo>
                    <a:pt x="1172" y="1"/>
                  </a:moveTo>
                  <a:cubicBezTo>
                    <a:pt x="539" y="1"/>
                    <a:pt x="0" y="539"/>
                    <a:pt x="0" y="1204"/>
                  </a:cubicBezTo>
                  <a:cubicBezTo>
                    <a:pt x="0" y="1838"/>
                    <a:pt x="539" y="2376"/>
                    <a:pt x="1172" y="2376"/>
                  </a:cubicBezTo>
                  <a:cubicBezTo>
                    <a:pt x="1806" y="2376"/>
                    <a:pt x="2312" y="1901"/>
                    <a:pt x="2344" y="1299"/>
                  </a:cubicBezTo>
                  <a:lnTo>
                    <a:pt x="22929" y="1268"/>
                  </a:lnTo>
                  <a:lnTo>
                    <a:pt x="29199" y="1299"/>
                  </a:lnTo>
                  <a:cubicBezTo>
                    <a:pt x="29231" y="1901"/>
                    <a:pt x="29738" y="2376"/>
                    <a:pt x="30371" y="2376"/>
                  </a:cubicBezTo>
                  <a:cubicBezTo>
                    <a:pt x="31004" y="2376"/>
                    <a:pt x="31543" y="1838"/>
                    <a:pt x="31543" y="1204"/>
                  </a:cubicBezTo>
                  <a:cubicBezTo>
                    <a:pt x="31543" y="539"/>
                    <a:pt x="31004" y="1"/>
                    <a:pt x="30371" y="1"/>
                  </a:cubicBezTo>
                  <a:cubicBezTo>
                    <a:pt x="29769" y="1"/>
                    <a:pt x="29263" y="476"/>
                    <a:pt x="29199" y="1046"/>
                  </a:cubicBezTo>
                  <a:lnTo>
                    <a:pt x="23024" y="1046"/>
                  </a:lnTo>
                  <a:lnTo>
                    <a:pt x="2344" y="1078"/>
                  </a:lnTo>
                  <a:cubicBezTo>
                    <a:pt x="2312" y="476"/>
                    <a:pt x="1806" y="1"/>
                    <a:pt x="1172" y="1"/>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11" name="Google Shape;2139;p24">
              <a:extLst>
                <a:ext uri="{FF2B5EF4-FFF2-40B4-BE49-F238E27FC236}">
                  <a16:creationId xmlns:a16="http://schemas.microsoft.com/office/drawing/2014/main" id="{2F665E07-4F11-F5A9-AE53-125F7A177599}"/>
                </a:ext>
              </a:extLst>
            </p:cNvPr>
            <p:cNvSpPr/>
            <p:nvPr/>
          </p:nvSpPr>
          <p:spPr>
            <a:xfrm>
              <a:off x="4548275" y="2203125"/>
              <a:ext cx="788575" cy="58600"/>
            </a:xfrm>
            <a:custGeom>
              <a:avLst/>
              <a:gdLst/>
              <a:ahLst/>
              <a:cxnLst/>
              <a:rect l="l" t="t" r="r" b="b"/>
              <a:pathLst>
                <a:path w="31543" h="2344" extrusionOk="0">
                  <a:moveTo>
                    <a:pt x="1172" y="0"/>
                  </a:moveTo>
                  <a:cubicBezTo>
                    <a:pt x="539" y="0"/>
                    <a:pt x="0" y="507"/>
                    <a:pt x="0" y="1172"/>
                  </a:cubicBezTo>
                  <a:cubicBezTo>
                    <a:pt x="0" y="1837"/>
                    <a:pt x="539" y="2344"/>
                    <a:pt x="1172" y="2344"/>
                  </a:cubicBezTo>
                  <a:cubicBezTo>
                    <a:pt x="1806" y="2344"/>
                    <a:pt x="2312" y="1869"/>
                    <a:pt x="2344" y="1267"/>
                  </a:cubicBezTo>
                  <a:lnTo>
                    <a:pt x="29199" y="1267"/>
                  </a:lnTo>
                  <a:cubicBezTo>
                    <a:pt x="29231" y="1869"/>
                    <a:pt x="29738" y="2344"/>
                    <a:pt x="30371" y="2344"/>
                  </a:cubicBezTo>
                  <a:cubicBezTo>
                    <a:pt x="31004" y="2344"/>
                    <a:pt x="31543" y="1837"/>
                    <a:pt x="31543" y="1172"/>
                  </a:cubicBezTo>
                  <a:cubicBezTo>
                    <a:pt x="31543" y="507"/>
                    <a:pt x="31004" y="0"/>
                    <a:pt x="30371" y="0"/>
                  </a:cubicBezTo>
                  <a:cubicBezTo>
                    <a:pt x="29769" y="0"/>
                    <a:pt x="29263" y="444"/>
                    <a:pt x="29199" y="1045"/>
                  </a:cubicBezTo>
                  <a:lnTo>
                    <a:pt x="2344" y="1045"/>
                  </a:lnTo>
                  <a:cubicBezTo>
                    <a:pt x="2312" y="475"/>
                    <a:pt x="1806" y="0"/>
                    <a:pt x="1172" y="0"/>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12" name="Google Shape;2140;p24">
              <a:extLst>
                <a:ext uri="{FF2B5EF4-FFF2-40B4-BE49-F238E27FC236}">
                  <a16:creationId xmlns:a16="http://schemas.microsoft.com/office/drawing/2014/main" id="{7337837A-7C0F-7F9C-E117-DA8AFA5F7C8F}"/>
                </a:ext>
              </a:extLst>
            </p:cNvPr>
            <p:cNvSpPr/>
            <p:nvPr/>
          </p:nvSpPr>
          <p:spPr>
            <a:xfrm>
              <a:off x="2239600" y="2925950"/>
              <a:ext cx="358675" cy="59425"/>
            </a:xfrm>
            <a:custGeom>
              <a:avLst/>
              <a:gdLst/>
              <a:ahLst/>
              <a:cxnLst/>
              <a:rect l="l" t="t" r="r" b="b"/>
              <a:pathLst>
                <a:path w="14347" h="2377" extrusionOk="0">
                  <a:moveTo>
                    <a:pt x="1172" y="1"/>
                  </a:moveTo>
                  <a:cubicBezTo>
                    <a:pt x="539" y="1"/>
                    <a:pt x="0" y="539"/>
                    <a:pt x="0" y="1173"/>
                  </a:cubicBezTo>
                  <a:cubicBezTo>
                    <a:pt x="0" y="1838"/>
                    <a:pt x="539" y="2376"/>
                    <a:pt x="1172" y="2376"/>
                  </a:cubicBezTo>
                  <a:cubicBezTo>
                    <a:pt x="1806" y="2376"/>
                    <a:pt x="2312" y="1901"/>
                    <a:pt x="2344" y="1268"/>
                  </a:cubicBezTo>
                  <a:lnTo>
                    <a:pt x="11971" y="1268"/>
                  </a:lnTo>
                  <a:cubicBezTo>
                    <a:pt x="12035" y="1901"/>
                    <a:pt x="12541" y="2376"/>
                    <a:pt x="13143" y="2376"/>
                  </a:cubicBezTo>
                  <a:cubicBezTo>
                    <a:pt x="13808" y="2376"/>
                    <a:pt x="14346" y="1838"/>
                    <a:pt x="14346" y="1173"/>
                  </a:cubicBezTo>
                  <a:cubicBezTo>
                    <a:pt x="14346" y="539"/>
                    <a:pt x="13808" y="1"/>
                    <a:pt x="13143" y="1"/>
                  </a:cubicBezTo>
                  <a:cubicBezTo>
                    <a:pt x="12541" y="1"/>
                    <a:pt x="12035" y="444"/>
                    <a:pt x="11971" y="1046"/>
                  </a:cubicBezTo>
                  <a:lnTo>
                    <a:pt x="5828" y="1046"/>
                  </a:lnTo>
                  <a:lnTo>
                    <a:pt x="2344" y="1078"/>
                  </a:lnTo>
                  <a:cubicBezTo>
                    <a:pt x="2312" y="476"/>
                    <a:pt x="1806" y="1"/>
                    <a:pt x="1172" y="1"/>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13" name="Google Shape;2141;p24">
              <a:extLst>
                <a:ext uri="{FF2B5EF4-FFF2-40B4-BE49-F238E27FC236}">
                  <a16:creationId xmlns:a16="http://schemas.microsoft.com/office/drawing/2014/main" id="{241F394C-3E01-5977-D902-DA0B962ADCFD}"/>
                </a:ext>
              </a:extLst>
            </p:cNvPr>
            <p:cNvSpPr/>
            <p:nvPr/>
          </p:nvSpPr>
          <p:spPr>
            <a:xfrm>
              <a:off x="2239600" y="3676500"/>
              <a:ext cx="788575" cy="59425"/>
            </a:xfrm>
            <a:custGeom>
              <a:avLst/>
              <a:gdLst/>
              <a:ahLst/>
              <a:cxnLst/>
              <a:rect l="l" t="t" r="r" b="b"/>
              <a:pathLst>
                <a:path w="31543" h="2377" extrusionOk="0">
                  <a:moveTo>
                    <a:pt x="1172" y="1"/>
                  </a:moveTo>
                  <a:cubicBezTo>
                    <a:pt x="539" y="1"/>
                    <a:pt x="0" y="539"/>
                    <a:pt x="0" y="1204"/>
                  </a:cubicBezTo>
                  <a:cubicBezTo>
                    <a:pt x="0" y="1838"/>
                    <a:pt x="539" y="2376"/>
                    <a:pt x="1172" y="2376"/>
                  </a:cubicBezTo>
                  <a:cubicBezTo>
                    <a:pt x="1806" y="2376"/>
                    <a:pt x="2312" y="1901"/>
                    <a:pt x="2344" y="1299"/>
                  </a:cubicBezTo>
                  <a:lnTo>
                    <a:pt x="22929" y="1268"/>
                  </a:lnTo>
                  <a:lnTo>
                    <a:pt x="29199" y="1299"/>
                  </a:lnTo>
                  <a:cubicBezTo>
                    <a:pt x="29231" y="1901"/>
                    <a:pt x="29738" y="2376"/>
                    <a:pt x="30371" y="2376"/>
                  </a:cubicBezTo>
                  <a:cubicBezTo>
                    <a:pt x="31036" y="2376"/>
                    <a:pt x="31543" y="1838"/>
                    <a:pt x="31543" y="1204"/>
                  </a:cubicBezTo>
                  <a:cubicBezTo>
                    <a:pt x="31543" y="539"/>
                    <a:pt x="31004" y="1"/>
                    <a:pt x="30371" y="1"/>
                  </a:cubicBezTo>
                  <a:cubicBezTo>
                    <a:pt x="29769" y="1"/>
                    <a:pt x="29263" y="476"/>
                    <a:pt x="29199" y="1046"/>
                  </a:cubicBezTo>
                  <a:lnTo>
                    <a:pt x="23024" y="1046"/>
                  </a:lnTo>
                  <a:lnTo>
                    <a:pt x="2344" y="1078"/>
                  </a:lnTo>
                  <a:cubicBezTo>
                    <a:pt x="2312" y="476"/>
                    <a:pt x="1806" y="1"/>
                    <a:pt x="1172" y="1"/>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14" name="Google Shape;2142;p24">
              <a:extLst>
                <a:ext uri="{FF2B5EF4-FFF2-40B4-BE49-F238E27FC236}">
                  <a16:creationId xmlns:a16="http://schemas.microsoft.com/office/drawing/2014/main" id="{7BF60740-1C42-3FEC-157B-D83D80C702B0}"/>
                </a:ext>
              </a:extLst>
            </p:cNvPr>
            <p:cNvSpPr/>
            <p:nvPr/>
          </p:nvSpPr>
          <p:spPr>
            <a:xfrm>
              <a:off x="2239600" y="2203125"/>
              <a:ext cx="788575" cy="58600"/>
            </a:xfrm>
            <a:custGeom>
              <a:avLst/>
              <a:gdLst/>
              <a:ahLst/>
              <a:cxnLst/>
              <a:rect l="l" t="t" r="r" b="b"/>
              <a:pathLst>
                <a:path w="31543" h="2344" extrusionOk="0">
                  <a:moveTo>
                    <a:pt x="1172" y="0"/>
                  </a:moveTo>
                  <a:cubicBezTo>
                    <a:pt x="539" y="0"/>
                    <a:pt x="0" y="507"/>
                    <a:pt x="0" y="1172"/>
                  </a:cubicBezTo>
                  <a:cubicBezTo>
                    <a:pt x="0" y="1837"/>
                    <a:pt x="539" y="2344"/>
                    <a:pt x="1172" y="2344"/>
                  </a:cubicBezTo>
                  <a:cubicBezTo>
                    <a:pt x="1806" y="2344"/>
                    <a:pt x="2312" y="1869"/>
                    <a:pt x="2344" y="1267"/>
                  </a:cubicBezTo>
                  <a:lnTo>
                    <a:pt x="29199" y="1267"/>
                  </a:lnTo>
                  <a:cubicBezTo>
                    <a:pt x="29231" y="1869"/>
                    <a:pt x="29738" y="2344"/>
                    <a:pt x="30371" y="2344"/>
                  </a:cubicBezTo>
                  <a:cubicBezTo>
                    <a:pt x="31036" y="2344"/>
                    <a:pt x="31543" y="1837"/>
                    <a:pt x="31543" y="1172"/>
                  </a:cubicBezTo>
                  <a:cubicBezTo>
                    <a:pt x="31543" y="507"/>
                    <a:pt x="31004" y="0"/>
                    <a:pt x="30371" y="0"/>
                  </a:cubicBezTo>
                  <a:cubicBezTo>
                    <a:pt x="29769" y="0"/>
                    <a:pt x="29263" y="444"/>
                    <a:pt x="29199" y="1045"/>
                  </a:cubicBezTo>
                  <a:lnTo>
                    <a:pt x="2344" y="1045"/>
                  </a:lnTo>
                  <a:cubicBezTo>
                    <a:pt x="2312" y="475"/>
                    <a:pt x="1806" y="0"/>
                    <a:pt x="1172" y="0"/>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15" name="Google Shape;2143;p24">
              <a:extLst>
                <a:ext uri="{FF2B5EF4-FFF2-40B4-BE49-F238E27FC236}">
                  <a16:creationId xmlns:a16="http://schemas.microsoft.com/office/drawing/2014/main" id="{CF3973B1-6DE3-E4C7-2DB4-94B769AED8E0}"/>
                </a:ext>
              </a:extLst>
            </p:cNvPr>
            <p:cNvSpPr/>
            <p:nvPr/>
          </p:nvSpPr>
          <p:spPr>
            <a:xfrm>
              <a:off x="3771600" y="1703550"/>
              <a:ext cx="931875" cy="1075975"/>
            </a:xfrm>
            <a:custGeom>
              <a:avLst/>
              <a:gdLst/>
              <a:ahLst/>
              <a:cxnLst/>
              <a:rect l="l" t="t" r="r" b="b"/>
              <a:pathLst>
                <a:path w="37275" h="43039" extrusionOk="0">
                  <a:moveTo>
                    <a:pt x="18621" y="507"/>
                  </a:moveTo>
                  <a:lnTo>
                    <a:pt x="36831" y="11021"/>
                  </a:lnTo>
                  <a:lnTo>
                    <a:pt x="36831" y="32017"/>
                  </a:lnTo>
                  <a:lnTo>
                    <a:pt x="18621" y="42531"/>
                  </a:lnTo>
                  <a:lnTo>
                    <a:pt x="412" y="32017"/>
                  </a:lnTo>
                  <a:lnTo>
                    <a:pt x="412" y="11021"/>
                  </a:lnTo>
                  <a:lnTo>
                    <a:pt x="18621" y="507"/>
                  </a:lnTo>
                  <a:close/>
                  <a:moveTo>
                    <a:pt x="18621" y="0"/>
                  </a:moveTo>
                  <a:lnTo>
                    <a:pt x="0" y="10768"/>
                  </a:lnTo>
                  <a:lnTo>
                    <a:pt x="0" y="32271"/>
                  </a:lnTo>
                  <a:lnTo>
                    <a:pt x="18621" y="43038"/>
                  </a:lnTo>
                  <a:lnTo>
                    <a:pt x="37275" y="32271"/>
                  </a:lnTo>
                  <a:lnTo>
                    <a:pt x="37275" y="10768"/>
                  </a:lnTo>
                  <a:lnTo>
                    <a:pt x="18621" y="0"/>
                  </a:lnTo>
                  <a:close/>
                </a:path>
              </a:pathLst>
            </a:custGeom>
            <a:solidFill>
              <a:srgbClr val="F2A3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16" name="Google Shape;2144;p24">
              <a:extLst>
                <a:ext uri="{FF2B5EF4-FFF2-40B4-BE49-F238E27FC236}">
                  <a16:creationId xmlns:a16="http://schemas.microsoft.com/office/drawing/2014/main" id="{211C2559-C4C2-93CC-7C73-27F3C4D2EF04}"/>
                </a:ext>
              </a:extLst>
            </p:cNvPr>
            <p:cNvSpPr/>
            <p:nvPr/>
          </p:nvSpPr>
          <p:spPr>
            <a:xfrm>
              <a:off x="4192000" y="2434300"/>
              <a:ext cx="931875" cy="1075975"/>
            </a:xfrm>
            <a:custGeom>
              <a:avLst/>
              <a:gdLst/>
              <a:ahLst/>
              <a:cxnLst/>
              <a:rect l="l" t="t" r="r" b="b"/>
              <a:pathLst>
                <a:path w="37275" h="43039" extrusionOk="0">
                  <a:moveTo>
                    <a:pt x="18622" y="476"/>
                  </a:moveTo>
                  <a:lnTo>
                    <a:pt x="36831" y="10990"/>
                  </a:lnTo>
                  <a:lnTo>
                    <a:pt x="36831" y="32018"/>
                  </a:lnTo>
                  <a:lnTo>
                    <a:pt x="18622" y="42532"/>
                  </a:lnTo>
                  <a:lnTo>
                    <a:pt x="412" y="32018"/>
                  </a:lnTo>
                  <a:lnTo>
                    <a:pt x="412" y="10990"/>
                  </a:lnTo>
                  <a:lnTo>
                    <a:pt x="18622" y="476"/>
                  </a:lnTo>
                  <a:close/>
                  <a:moveTo>
                    <a:pt x="18622" y="0"/>
                  </a:moveTo>
                  <a:lnTo>
                    <a:pt x="0" y="10736"/>
                  </a:lnTo>
                  <a:lnTo>
                    <a:pt x="0" y="32271"/>
                  </a:lnTo>
                  <a:lnTo>
                    <a:pt x="18622" y="43039"/>
                  </a:lnTo>
                  <a:lnTo>
                    <a:pt x="37180" y="32334"/>
                  </a:lnTo>
                  <a:lnTo>
                    <a:pt x="37275" y="32271"/>
                  </a:lnTo>
                  <a:lnTo>
                    <a:pt x="37275" y="10736"/>
                  </a:lnTo>
                  <a:lnTo>
                    <a:pt x="18622" y="0"/>
                  </a:lnTo>
                  <a:close/>
                </a:path>
              </a:pathLst>
            </a:custGeom>
            <a:solidFill>
              <a:srgbClr val="304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17" name="Google Shape;2145;p24">
              <a:extLst>
                <a:ext uri="{FF2B5EF4-FFF2-40B4-BE49-F238E27FC236}">
                  <a16:creationId xmlns:a16="http://schemas.microsoft.com/office/drawing/2014/main" id="{C6E4A605-5434-8CB3-72AB-5C469A9C4464}"/>
                </a:ext>
              </a:extLst>
            </p:cNvPr>
            <p:cNvSpPr/>
            <p:nvPr/>
          </p:nvSpPr>
          <p:spPr>
            <a:xfrm>
              <a:off x="3771600" y="3162675"/>
              <a:ext cx="931875" cy="1075975"/>
            </a:xfrm>
            <a:custGeom>
              <a:avLst/>
              <a:gdLst/>
              <a:ahLst/>
              <a:cxnLst/>
              <a:rect l="l" t="t" r="r" b="b"/>
              <a:pathLst>
                <a:path w="37275" h="43039" extrusionOk="0">
                  <a:moveTo>
                    <a:pt x="18621" y="476"/>
                  </a:moveTo>
                  <a:lnTo>
                    <a:pt x="36831" y="10990"/>
                  </a:lnTo>
                  <a:lnTo>
                    <a:pt x="36831" y="32018"/>
                  </a:lnTo>
                  <a:lnTo>
                    <a:pt x="18621" y="42532"/>
                  </a:lnTo>
                  <a:lnTo>
                    <a:pt x="412" y="32018"/>
                  </a:lnTo>
                  <a:lnTo>
                    <a:pt x="412" y="10990"/>
                  </a:lnTo>
                  <a:lnTo>
                    <a:pt x="18621" y="476"/>
                  </a:lnTo>
                  <a:close/>
                  <a:moveTo>
                    <a:pt x="18621" y="1"/>
                  </a:moveTo>
                  <a:lnTo>
                    <a:pt x="95" y="10705"/>
                  </a:lnTo>
                  <a:lnTo>
                    <a:pt x="0" y="10768"/>
                  </a:lnTo>
                  <a:lnTo>
                    <a:pt x="0" y="32271"/>
                  </a:lnTo>
                  <a:lnTo>
                    <a:pt x="18621" y="43039"/>
                  </a:lnTo>
                  <a:lnTo>
                    <a:pt x="37148" y="32335"/>
                  </a:lnTo>
                  <a:lnTo>
                    <a:pt x="37275" y="32271"/>
                  </a:lnTo>
                  <a:lnTo>
                    <a:pt x="37275" y="10768"/>
                  </a:lnTo>
                  <a:lnTo>
                    <a:pt x="18621" y="1"/>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18" name="Google Shape;2146;p24">
              <a:extLst>
                <a:ext uri="{FF2B5EF4-FFF2-40B4-BE49-F238E27FC236}">
                  <a16:creationId xmlns:a16="http://schemas.microsoft.com/office/drawing/2014/main" id="{5D50FAD4-6175-F86A-BBF6-00DCB2351BEA}"/>
                </a:ext>
              </a:extLst>
            </p:cNvPr>
            <p:cNvSpPr/>
            <p:nvPr/>
          </p:nvSpPr>
          <p:spPr>
            <a:xfrm>
              <a:off x="3829375" y="1770825"/>
              <a:ext cx="815525" cy="941400"/>
            </a:xfrm>
            <a:custGeom>
              <a:avLst/>
              <a:gdLst/>
              <a:ahLst/>
              <a:cxnLst/>
              <a:rect l="l" t="t" r="r" b="b"/>
              <a:pathLst>
                <a:path w="32621" h="37656" extrusionOk="0">
                  <a:moveTo>
                    <a:pt x="16310" y="1"/>
                  </a:moveTo>
                  <a:lnTo>
                    <a:pt x="1" y="9407"/>
                  </a:lnTo>
                  <a:lnTo>
                    <a:pt x="1" y="28250"/>
                  </a:lnTo>
                  <a:lnTo>
                    <a:pt x="16310" y="37655"/>
                  </a:lnTo>
                  <a:lnTo>
                    <a:pt x="32620" y="28250"/>
                  </a:lnTo>
                  <a:lnTo>
                    <a:pt x="32620" y="9407"/>
                  </a:lnTo>
                  <a:lnTo>
                    <a:pt x="1631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19" name="Google Shape;2147;p24">
              <a:extLst>
                <a:ext uri="{FF2B5EF4-FFF2-40B4-BE49-F238E27FC236}">
                  <a16:creationId xmlns:a16="http://schemas.microsoft.com/office/drawing/2014/main" id="{03AAE946-6647-BDB5-6F8B-A4DDF21A5A38}"/>
                </a:ext>
              </a:extLst>
            </p:cNvPr>
            <p:cNvSpPr/>
            <p:nvPr/>
          </p:nvSpPr>
          <p:spPr>
            <a:xfrm>
              <a:off x="3854725" y="1800125"/>
              <a:ext cx="764825" cy="882800"/>
            </a:xfrm>
            <a:custGeom>
              <a:avLst/>
              <a:gdLst/>
              <a:ahLst/>
              <a:cxnLst/>
              <a:rect l="l" t="t" r="r" b="b"/>
              <a:pathLst>
                <a:path w="30593" h="35312" extrusionOk="0">
                  <a:moveTo>
                    <a:pt x="15296" y="1"/>
                  </a:moveTo>
                  <a:lnTo>
                    <a:pt x="0" y="8836"/>
                  </a:lnTo>
                  <a:lnTo>
                    <a:pt x="0" y="26508"/>
                  </a:lnTo>
                  <a:lnTo>
                    <a:pt x="15296" y="35312"/>
                  </a:lnTo>
                  <a:lnTo>
                    <a:pt x="30593" y="26508"/>
                  </a:lnTo>
                  <a:lnTo>
                    <a:pt x="30593" y="8836"/>
                  </a:lnTo>
                  <a:lnTo>
                    <a:pt x="15296" y="1"/>
                  </a:lnTo>
                  <a:close/>
                </a:path>
              </a:pathLst>
            </a:custGeom>
            <a:solidFill>
              <a:srgbClr val="E3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dirty="0">
                <a:solidFill>
                  <a:srgbClr val="12303D"/>
                </a:solidFill>
                <a:latin typeface="TS Safaa" panose="00000500000000000000" pitchFamily="50" charset="-78"/>
                <a:cs typeface="TS Safaa" panose="00000500000000000000" pitchFamily="50" charset="-78"/>
              </a:endParaRPr>
            </a:p>
          </p:txBody>
        </p:sp>
        <p:sp>
          <p:nvSpPr>
            <p:cNvPr id="20" name="Google Shape;2152;p24">
              <a:extLst>
                <a:ext uri="{FF2B5EF4-FFF2-40B4-BE49-F238E27FC236}">
                  <a16:creationId xmlns:a16="http://schemas.microsoft.com/office/drawing/2014/main" id="{D40DA3DD-F564-34DE-A000-1F398BDA1178}"/>
                </a:ext>
              </a:extLst>
            </p:cNvPr>
            <p:cNvSpPr/>
            <p:nvPr/>
          </p:nvSpPr>
          <p:spPr>
            <a:xfrm>
              <a:off x="4249800" y="2500800"/>
              <a:ext cx="816275" cy="942175"/>
            </a:xfrm>
            <a:custGeom>
              <a:avLst/>
              <a:gdLst/>
              <a:ahLst/>
              <a:cxnLst/>
              <a:rect l="l" t="t" r="r" b="b"/>
              <a:pathLst>
                <a:path w="32651" h="37687" extrusionOk="0">
                  <a:moveTo>
                    <a:pt x="16310" y="1"/>
                  </a:moveTo>
                  <a:lnTo>
                    <a:pt x="0" y="9438"/>
                  </a:lnTo>
                  <a:lnTo>
                    <a:pt x="0" y="28281"/>
                  </a:lnTo>
                  <a:lnTo>
                    <a:pt x="16310" y="37687"/>
                  </a:lnTo>
                  <a:lnTo>
                    <a:pt x="32651" y="28281"/>
                  </a:lnTo>
                  <a:lnTo>
                    <a:pt x="32651" y="9438"/>
                  </a:lnTo>
                  <a:lnTo>
                    <a:pt x="1631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21" name="Google Shape;2153;p24">
              <a:extLst>
                <a:ext uri="{FF2B5EF4-FFF2-40B4-BE49-F238E27FC236}">
                  <a16:creationId xmlns:a16="http://schemas.microsoft.com/office/drawing/2014/main" id="{A854A0CA-4112-1A77-5737-58CEC4F273AE}"/>
                </a:ext>
              </a:extLst>
            </p:cNvPr>
            <p:cNvSpPr/>
            <p:nvPr/>
          </p:nvSpPr>
          <p:spPr>
            <a:xfrm>
              <a:off x="4275125" y="2530100"/>
              <a:ext cx="765625" cy="883575"/>
            </a:xfrm>
            <a:custGeom>
              <a:avLst/>
              <a:gdLst/>
              <a:ahLst/>
              <a:cxnLst/>
              <a:rect l="l" t="t" r="r" b="b"/>
              <a:pathLst>
                <a:path w="30625" h="35343" extrusionOk="0">
                  <a:moveTo>
                    <a:pt x="15297" y="0"/>
                  </a:moveTo>
                  <a:lnTo>
                    <a:pt x="1" y="8836"/>
                  </a:lnTo>
                  <a:lnTo>
                    <a:pt x="1" y="26507"/>
                  </a:lnTo>
                  <a:lnTo>
                    <a:pt x="15297" y="35343"/>
                  </a:lnTo>
                  <a:lnTo>
                    <a:pt x="30625" y="26507"/>
                  </a:lnTo>
                  <a:lnTo>
                    <a:pt x="30625" y="8836"/>
                  </a:lnTo>
                  <a:lnTo>
                    <a:pt x="15297" y="0"/>
                  </a:lnTo>
                  <a:close/>
                </a:path>
              </a:pathLst>
            </a:custGeom>
            <a:solidFill>
              <a:srgbClr val="E3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dirty="0">
                <a:solidFill>
                  <a:srgbClr val="12303D"/>
                </a:solidFill>
                <a:latin typeface="TS Safaa" panose="00000500000000000000" pitchFamily="50" charset="-78"/>
                <a:cs typeface="TS Safaa" panose="00000500000000000000" pitchFamily="50" charset="-78"/>
              </a:endParaRPr>
            </a:p>
          </p:txBody>
        </p:sp>
        <p:sp>
          <p:nvSpPr>
            <p:cNvPr id="22" name="Google Shape;2171;p24">
              <a:extLst>
                <a:ext uri="{FF2B5EF4-FFF2-40B4-BE49-F238E27FC236}">
                  <a16:creationId xmlns:a16="http://schemas.microsoft.com/office/drawing/2014/main" id="{2ED4D81E-C81F-D1D6-AFD6-CCC5E3B925BD}"/>
                </a:ext>
              </a:extLst>
            </p:cNvPr>
            <p:cNvSpPr/>
            <p:nvPr/>
          </p:nvSpPr>
          <p:spPr>
            <a:xfrm>
              <a:off x="3829375" y="3229200"/>
              <a:ext cx="815525" cy="942175"/>
            </a:xfrm>
            <a:custGeom>
              <a:avLst/>
              <a:gdLst/>
              <a:ahLst/>
              <a:cxnLst/>
              <a:rect l="l" t="t" r="r" b="b"/>
              <a:pathLst>
                <a:path w="32621" h="37687" extrusionOk="0">
                  <a:moveTo>
                    <a:pt x="16310" y="0"/>
                  </a:moveTo>
                  <a:lnTo>
                    <a:pt x="1" y="9437"/>
                  </a:lnTo>
                  <a:lnTo>
                    <a:pt x="1" y="28280"/>
                  </a:lnTo>
                  <a:lnTo>
                    <a:pt x="16310" y="37686"/>
                  </a:lnTo>
                  <a:lnTo>
                    <a:pt x="32620" y="28280"/>
                  </a:lnTo>
                  <a:lnTo>
                    <a:pt x="32620" y="9437"/>
                  </a:lnTo>
                  <a:lnTo>
                    <a:pt x="16310"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23" name="Google Shape;2172;p24">
              <a:extLst>
                <a:ext uri="{FF2B5EF4-FFF2-40B4-BE49-F238E27FC236}">
                  <a16:creationId xmlns:a16="http://schemas.microsoft.com/office/drawing/2014/main" id="{508230B1-E2D5-A55E-9476-7F56177A663B}"/>
                </a:ext>
              </a:extLst>
            </p:cNvPr>
            <p:cNvSpPr/>
            <p:nvPr/>
          </p:nvSpPr>
          <p:spPr>
            <a:xfrm>
              <a:off x="3854725" y="3258475"/>
              <a:ext cx="764825" cy="883600"/>
            </a:xfrm>
            <a:custGeom>
              <a:avLst/>
              <a:gdLst/>
              <a:ahLst/>
              <a:cxnLst/>
              <a:rect l="l" t="t" r="r" b="b"/>
              <a:pathLst>
                <a:path w="30593" h="35344" extrusionOk="0">
                  <a:moveTo>
                    <a:pt x="15296" y="1"/>
                  </a:moveTo>
                  <a:lnTo>
                    <a:pt x="0" y="8836"/>
                  </a:lnTo>
                  <a:lnTo>
                    <a:pt x="0" y="26508"/>
                  </a:lnTo>
                  <a:lnTo>
                    <a:pt x="15296" y="35343"/>
                  </a:lnTo>
                  <a:lnTo>
                    <a:pt x="30593" y="26508"/>
                  </a:lnTo>
                  <a:lnTo>
                    <a:pt x="30593" y="8836"/>
                  </a:lnTo>
                  <a:lnTo>
                    <a:pt x="15296" y="1"/>
                  </a:lnTo>
                  <a:close/>
                </a:path>
              </a:pathLst>
            </a:custGeom>
            <a:solidFill>
              <a:srgbClr val="E3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dirty="0">
                <a:solidFill>
                  <a:srgbClr val="12303D"/>
                </a:solidFill>
                <a:latin typeface="TS Safaa" panose="00000500000000000000" pitchFamily="50" charset="-78"/>
                <a:cs typeface="TS Safaa" panose="00000500000000000000" pitchFamily="50" charset="-78"/>
              </a:endParaRPr>
            </a:p>
          </p:txBody>
        </p:sp>
        <p:sp>
          <p:nvSpPr>
            <p:cNvPr id="24" name="Google Shape;2177;p24">
              <a:extLst>
                <a:ext uri="{FF2B5EF4-FFF2-40B4-BE49-F238E27FC236}">
                  <a16:creationId xmlns:a16="http://schemas.microsoft.com/office/drawing/2014/main" id="{16CF1E8E-F934-E962-B1DA-783775915644}"/>
                </a:ext>
              </a:extLst>
            </p:cNvPr>
            <p:cNvSpPr/>
            <p:nvPr/>
          </p:nvSpPr>
          <p:spPr>
            <a:xfrm>
              <a:off x="2871400" y="1703550"/>
              <a:ext cx="931875" cy="1075975"/>
            </a:xfrm>
            <a:custGeom>
              <a:avLst/>
              <a:gdLst/>
              <a:ahLst/>
              <a:cxnLst/>
              <a:rect l="l" t="t" r="r" b="b"/>
              <a:pathLst>
                <a:path w="37275" h="43039" extrusionOk="0">
                  <a:moveTo>
                    <a:pt x="18653" y="507"/>
                  </a:moveTo>
                  <a:lnTo>
                    <a:pt x="36863" y="11021"/>
                  </a:lnTo>
                  <a:lnTo>
                    <a:pt x="36863" y="32017"/>
                  </a:lnTo>
                  <a:lnTo>
                    <a:pt x="18653" y="42531"/>
                  </a:lnTo>
                  <a:lnTo>
                    <a:pt x="444" y="32017"/>
                  </a:lnTo>
                  <a:lnTo>
                    <a:pt x="444" y="11021"/>
                  </a:lnTo>
                  <a:lnTo>
                    <a:pt x="18653" y="507"/>
                  </a:lnTo>
                  <a:close/>
                  <a:moveTo>
                    <a:pt x="18653" y="0"/>
                  </a:moveTo>
                  <a:lnTo>
                    <a:pt x="0" y="10768"/>
                  </a:lnTo>
                  <a:lnTo>
                    <a:pt x="0" y="32271"/>
                  </a:lnTo>
                  <a:lnTo>
                    <a:pt x="18653" y="43038"/>
                  </a:lnTo>
                  <a:lnTo>
                    <a:pt x="37275" y="32271"/>
                  </a:lnTo>
                  <a:lnTo>
                    <a:pt x="37275" y="10768"/>
                  </a:lnTo>
                  <a:lnTo>
                    <a:pt x="18653"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25" name="Google Shape;2178;p24">
              <a:extLst>
                <a:ext uri="{FF2B5EF4-FFF2-40B4-BE49-F238E27FC236}">
                  <a16:creationId xmlns:a16="http://schemas.microsoft.com/office/drawing/2014/main" id="{E523851D-AE88-B600-E362-8ECB06A592B2}"/>
                </a:ext>
              </a:extLst>
            </p:cNvPr>
            <p:cNvSpPr/>
            <p:nvPr/>
          </p:nvSpPr>
          <p:spPr>
            <a:xfrm>
              <a:off x="2451000" y="2434300"/>
              <a:ext cx="931875" cy="1075975"/>
            </a:xfrm>
            <a:custGeom>
              <a:avLst/>
              <a:gdLst/>
              <a:ahLst/>
              <a:cxnLst/>
              <a:rect l="l" t="t" r="r" b="b"/>
              <a:pathLst>
                <a:path w="37275" h="43039" extrusionOk="0">
                  <a:moveTo>
                    <a:pt x="18653" y="476"/>
                  </a:moveTo>
                  <a:lnTo>
                    <a:pt x="36831" y="10990"/>
                  </a:lnTo>
                  <a:lnTo>
                    <a:pt x="36831" y="32018"/>
                  </a:lnTo>
                  <a:lnTo>
                    <a:pt x="18653" y="42532"/>
                  </a:lnTo>
                  <a:lnTo>
                    <a:pt x="443" y="32018"/>
                  </a:lnTo>
                  <a:lnTo>
                    <a:pt x="443" y="10990"/>
                  </a:lnTo>
                  <a:lnTo>
                    <a:pt x="18653" y="476"/>
                  </a:lnTo>
                  <a:close/>
                  <a:moveTo>
                    <a:pt x="18653" y="0"/>
                  </a:moveTo>
                  <a:lnTo>
                    <a:pt x="0" y="10736"/>
                  </a:lnTo>
                  <a:lnTo>
                    <a:pt x="0" y="32271"/>
                  </a:lnTo>
                  <a:lnTo>
                    <a:pt x="18653" y="43039"/>
                  </a:lnTo>
                  <a:lnTo>
                    <a:pt x="37180" y="32334"/>
                  </a:lnTo>
                  <a:lnTo>
                    <a:pt x="37275" y="32271"/>
                  </a:lnTo>
                  <a:lnTo>
                    <a:pt x="37275" y="10736"/>
                  </a:lnTo>
                  <a:lnTo>
                    <a:pt x="18653" y="0"/>
                  </a:lnTo>
                  <a:close/>
                </a:path>
              </a:pathLst>
            </a:custGeom>
            <a:solidFill>
              <a:srgbClr val="F2A3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26" name="Google Shape;2179;p24">
              <a:extLst>
                <a:ext uri="{FF2B5EF4-FFF2-40B4-BE49-F238E27FC236}">
                  <a16:creationId xmlns:a16="http://schemas.microsoft.com/office/drawing/2014/main" id="{B4AC31C6-5CF7-7B05-4F34-F8932136B2BB}"/>
                </a:ext>
              </a:extLst>
            </p:cNvPr>
            <p:cNvSpPr/>
            <p:nvPr/>
          </p:nvSpPr>
          <p:spPr>
            <a:xfrm>
              <a:off x="2871400" y="3162675"/>
              <a:ext cx="931875" cy="1075975"/>
            </a:xfrm>
            <a:custGeom>
              <a:avLst/>
              <a:gdLst/>
              <a:ahLst/>
              <a:cxnLst/>
              <a:rect l="l" t="t" r="r" b="b"/>
              <a:pathLst>
                <a:path w="37275" h="43039" extrusionOk="0">
                  <a:moveTo>
                    <a:pt x="18653" y="476"/>
                  </a:moveTo>
                  <a:lnTo>
                    <a:pt x="36863" y="10990"/>
                  </a:lnTo>
                  <a:lnTo>
                    <a:pt x="36863" y="32018"/>
                  </a:lnTo>
                  <a:lnTo>
                    <a:pt x="18653" y="42532"/>
                  </a:lnTo>
                  <a:lnTo>
                    <a:pt x="444" y="32018"/>
                  </a:lnTo>
                  <a:lnTo>
                    <a:pt x="444" y="10990"/>
                  </a:lnTo>
                  <a:lnTo>
                    <a:pt x="18653" y="476"/>
                  </a:lnTo>
                  <a:close/>
                  <a:moveTo>
                    <a:pt x="18653" y="1"/>
                  </a:moveTo>
                  <a:lnTo>
                    <a:pt x="127" y="10673"/>
                  </a:lnTo>
                  <a:lnTo>
                    <a:pt x="0" y="10737"/>
                  </a:lnTo>
                  <a:lnTo>
                    <a:pt x="0" y="32271"/>
                  </a:lnTo>
                  <a:lnTo>
                    <a:pt x="18653" y="43039"/>
                  </a:lnTo>
                  <a:lnTo>
                    <a:pt x="37180" y="32335"/>
                  </a:lnTo>
                  <a:lnTo>
                    <a:pt x="37275" y="32271"/>
                  </a:lnTo>
                  <a:lnTo>
                    <a:pt x="37275" y="10737"/>
                  </a:lnTo>
                  <a:lnTo>
                    <a:pt x="18653" y="1"/>
                  </a:lnTo>
                  <a:close/>
                </a:path>
              </a:pathLst>
            </a:custGeom>
            <a:solidFill>
              <a:srgbClr val="304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27" name="Google Shape;2180;p24">
              <a:extLst>
                <a:ext uri="{FF2B5EF4-FFF2-40B4-BE49-F238E27FC236}">
                  <a16:creationId xmlns:a16="http://schemas.microsoft.com/office/drawing/2014/main" id="{6AF1FFFE-A547-FB53-08D7-27D692B61A6B}"/>
                </a:ext>
              </a:extLst>
            </p:cNvPr>
            <p:cNvSpPr/>
            <p:nvPr/>
          </p:nvSpPr>
          <p:spPr>
            <a:xfrm>
              <a:off x="2508775" y="2500800"/>
              <a:ext cx="816300" cy="942175"/>
            </a:xfrm>
            <a:custGeom>
              <a:avLst/>
              <a:gdLst/>
              <a:ahLst/>
              <a:cxnLst/>
              <a:rect l="l" t="t" r="r" b="b"/>
              <a:pathLst>
                <a:path w="32652" h="37687" extrusionOk="0">
                  <a:moveTo>
                    <a:pt x="1" y="9438"/>
                  </a:moveTo>
                  <a:lnTo>
                    <a:pt x="1" y="28281"/>
                  </a:lnTo>
                  <a:lnTo>
                    <a:pt x="16342" y="37687"/>
                  </a:lnTo>
                  <a:lnTo>
                    <a:pt x="32652" y="28281"/>
                  </a:lnTo>
                  <a:lnTo>
                    <a:pt x="32652" y="9438"/>
                  </a:lnTo>
                  <a:lnTo>
                    <a:pt x="16342"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28" name="Google Shape;2181;p24">
              <a:extLst>
                <a:ext uri="{FF2B5EF4-FFF2-40B4-BE49-F238E27FC236}">
                  <a16:creationId xmlns:a16="http://schemas.microsoft.com/office/drawing/2014/main" id="{A77AD9F2-CB40-61DB-AFAB-A281A559D72B}"/>
                </a:ext>
              </a:extLst>
            </p:cNvPr>
            <p:cNvSpPr/>
            <p:nvPr/>
          </p:nvSpPr>
          <p:spPr>
            <a:xfrm>
              <a:off x="2534125" y="2530100"/>
              <a:ext cx="765625" cy="883575"/>
            </a:xfrm>
            <a:custGeom>
              <a:avLst/>
              <a:gdLst/>
              <a:ahLst/>
              <a:cxnLst/>
              <a:rect l="l" t="t" r="r" b="b"/>
              <a:pathLst>
                <a:path w="30625" h="35343" extrusionOk="0">
                  <a:moveTo>
                    <a:pt x="15328" y="0"/>
                  </a:moveTo>
                  <a:lnTo>
                    <a:pt x="0" y="8836"/>
                  </a:lnTo>
                  <a:lnTo>
                    <a:pt x="0" y="26507"/>
                  </a:lnTo>
                  <a:lnTo>
                    <a:pt x="15328" y="35343"/>
                  </a:lnTo>
                  <a:lnTo>
                    <a:pt x="30624" y="26507"/>
                  </a:lnTo>
                  <a:lnTo>
                    <a:pt x="30624" y="8836"/>
                  </a:lnTo>
                  <a:lnTo>
                    <a:pt x="15328" y="0"/>
                  </a:lnTo>
                  <a:close/>
                </a:path>
              </a:pathLst>
            </a:custGeom>
            <a:solidFill>
              <a:srgbClr val="E3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dirty="0">
                <a:solidFill>
                  <a:srgbClr val="12303D"/>
                </a:solidFill>
                <a:latin typeface="TS Safaa" panose="00000500000000000000" pitchFamily="50" charset="-78"/>
                <a:cs typeface="TS Safaa" panose="00000500000000000000" pitchFamily="50" charset="-78"/>
              </a:endParaRPr>
            </a:p>
          </p:txBody>
        </p:sp>
        <p:sp>
          <p:nvSpPr>
            <p:cNvPr id="29" name="Google Shape;2186;p24">
              <a:extLst>
                <a:ext uri="{FF2B5EF4-FFF2-40B4-BE49-F238E27FC236}">
                  <a16:creationId xmlns:a16="http://schemas.microsoft.com/office/drawing/2014/main" id="{4ECD03E9-757F-9034-19B6-4C5C86BB4E53}"/>
                </a:ext>
              </a:extLst>
            </p:cNvPr>
            <p:cNvSpPr/>
            <p:nvPr/>
          </p:nvSpPr>
          <p:spPr>
            <a:xfrm>
              <a:off x="2929975" y="1770825"/>
              <a:ext cx="815500" cy="941400"/>
            </a:xfrm>
            <a:custGeom>
              <a:avLst/>
              <a:gdLst/>
              <a:ahLst/>
              <a:cxnLst/>
              <a:rect l="l" t="t" r="r" b="b"/>
              <a:pathLst>
                <a:path w="32620" h="37656" extrusionOk="0">
                  <a:moveTo>
                    <a:pt x="1" y="9407"/>
                  </a:moveTo>
                  <a:lnTo>
                    <a:pt x="1" y="28250"/>
                  </a:lnTo>
                  <a:lnTo>
                    <a:pt x="16310" y="37655"/>
                  </a:lnTo>
                  <a:lnTo>
                    <a:pt x="32620" y="28250"/>
                  </a:lnTo>
                  <a:lnTo>
                    <a:pt x="32620" y="9407"/>
                  </a:lnTo>
                  <a:lnTo>
                    <a:pt x="1631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30" name="Google Shape;2187;p24">
              <a:extLst>
                <a:ext uri="{FF2B5EF4-FFF2-40B4-BE49-F238E27FC236}">
                  <a16:creationId xmlns:a16="http://schemas.microsoft.com/office/drawing/2014/main" id="{350CEC35-8D36-75CF-0089-E2064AABCEEC}"/>
                </a:ext>
              </a:extLst>
            </p:cNvPr>
            <p:cNvSpPr/>
            <p:nvPr/>
          </p:nvSpPr>
          <p:spPr>
            <a:xfrm>
              <a:off x="2955325" y="1800125"/>
              <a:ext cx="764825" cy="882800"/>
            </a:xfrm>
            <a:custGeom>
              <a:avLst/>
              <a:gdLst/>
              <a:ahLst/>
              <a:cxnLst/>
              <a:rect l="l" t="t" r="r" b="b"/>
              <a:pathLst>
                <a:path w="30593" h="35312" extrusionOk="0">
                  <a:moveTo>
                    <a:pt x="15296" y="1"/>
                  </a:moveTo>
                  <a:lnTo>
                    <a:pt x="0" y="8836"/>
                  </a:lnTo>
                  <a:lnTo>
                    <a:pt x="0" y="26508"/>
                  </a:lnTo>
                  <a:lnTo>
                    <a:pt x="15296" y="35312"/>
                  </a:lnTo>
                  <a:lnTo>
                    <a:pt x="30593" y="26508"/>
                  </a:lnTo>
                  <a:lnTo>
                    <a:pt x="30593" y="8836"/>
                  </a:lnTo>
                  <a:lnTo>
                    <a:pt x="15296" y="1"/>
                  </a:lnTo>
                  <a:close/>
                </a:path>
              </a:pathLst>
            </a:custGeom>
            <a:solidFill>
              <a:srgbClr val="E3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dirty="0">
                <a:solidFill>
                  <a:srgbClr val="12303D"/>
                </a:solidFill>
                <a:latin typeface="TS Safaa" panose="00000500000000000000" pitchFamily="50" charset="-78"/>
                <a:cs typeface="TS Safaa" panose="00000500000000000000" pitchFamily="50" charset="-78"/>
              </a:endParaRPr>
            </a:p>
          </p:txBody>
        </p:sp>
        <p:sp>
          <p:nvSpPr>
            <p:cNvPr id="31" name="Google Shape;2193;p24">
              <a:extLst>
                <a:ext uri="{FF2B5EF4-FFF2-40B4-BE49-F238E27FC236}">
                  <a16:creationId xmlns:a16="http://schemas.microsoft.com/office/drawing/2014/main" id="{EF39FEE8-2D29-CF4A-A8E9-B9305A16B338}"/>
                </a:ext>
              </a:extLst>
            </p:cNvPr>
            <p:cNvSpPr/>
            <p:nvPr/>
          </p:nvSpPr>
          <p:spPr>
            <a:xfrm>
              <a:off x="2929975" y="3229200"/>
              <a:ext cx="815500" cy="942175"/>
            </a:xfrm>
            <a:custGeom>
              <a:avLst/>
              <a:gdLst/>
              <a:ahLst/>
              <a:cxnLst/>
              <a:rect l="l" t="t" r="r" b="b"/>
              <a:pathLst>
                <a:path w="32620" h="37687" extrusionOk="0">
                  <a:moveTo>
                    <a:pt x="1" y="9437"/>
                  </a:moveTo>
                  <a:lnTo>
                    <a:pt x="1" y="28280"/>
                  </a:lnTo>
                  <a:lnTo>
                    <a:pt x="16310" y="37686"/>
                  </a:lnTo>
                  <a:lnTo>
                    <a:pt x="32620" y="28280"/>
                  </a:lnTo>
                  <a:lnTo>
                    <a:pt x="32620" y="9437"/>
                  </a:lnTo>
                  <a:lnTo>
                    <a:pt x="16310"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12303D"/>
                </a:solidFill>
                <a:latin typeface="TS Safaa" panose="00000500000000000000" pitchFamily="50" charset="-78"/>
                <a:cs typeface="TS Safaa" panose="00000500000000000000" pitchFamily="50" charset="-78"/>
              </a:endParaRPr>
            </a:p>
          </p:txBody>
        </p:sp>
        <p:sp>
          <p:nvSpPr>
            <p:cNvPr id="32" name="Google Shape;2194;p24">
              <a:extLst>
                <a:ext uri="{FF2B5EF4-FFF2-40B4-BE49-F238E27FC236}">
                  <a16:creationId xmlns:a16="http://schemas.microsoft.com/office/drawing/2014/main" id="{4A250638-8285-B9E7-C67E-CF2CA9A9ADCB}"/>
                </a:ext>
              </a:extLst>
            </p:cNvPr>
            <p:cNvSpPr/>
            <p:nvPr/>
          </p:nvSpPr>
          <p:spPr>
            <a:xfrm>
              <a:off x="2955325" y="3258475"/>
              <a:ext cx="764825" cy="883600"/>
            </a:xfrm>
            <a:custGeom>
              <a:avLst/>
              <a:gdLst/>
              <a:ahLst/>
              <a:cxnLst/>
              <a:rect l="l" t="t" r="r" b="b"/>
              <a:pathLst>
                <a:path w="30593" h="35344" extrusionOk="0">
                  <a:moveTo>
                    <a:pt x="15296" y="1"/>
                  </a:moveTo>
                  <a:lnTo>
                    <a:pt x="0" y="8836"/>
                  </a:lnTo>
                  <a:lnTo>
                    <a:pt x="0" y="26508"/>
                  </a:lnTo>
                  <a:lnTo>
                    <a:pt x="15296" y="35343"/>
                  </a:lnTo>
                  <a:lnTo>
                    <a:pt x="30593" y="26508"/>
                  </a:lnTo>
                  <a:lnTo>
                    <a:pt x="30593" y="8836"/>
                  </a:lnTo>
                  <a:lnTo>
                    <a:pt x="15296" y="1"/>
                  </a:lnTo>
                  <a:close/>
                </a:path>
              </a:pathLst>
            </a:custGeom>
            <a:solidFill>
              <a:srgbClr val="E3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900" dirty="0">
                <a:solidFill>
                  <a:srgbClr val="12303D"/>
                </a:solidFill>
                <a:latin typeface="TS Safaa" panose="00000500000000000000" pitchFamily="50" charset="-78"/>
                <a:cs typeface="TS Safaa" panose="00000500000000000000" pitchFamily="50" charset="-78"/>
              </a:endParaRPr>
            </a:p>
          </p:txBody>
        </p:sp>
      </p:grpSp>
      <p:sp>
        <p:nvSpPr>
          <p:cNvPr id="33" name="Google Shape;2209;p24">
            <a:extLst>
              <a:ext uri="{FF2B5EF4-FFF2-40B4-BE49-F238E27FC236}">
                <a16:creationId xmlns:a16="http://schemas.microsoft.com/office/drawing/2014/main" id="{22EE0E25-9826-D3FA-DE72-6D64EBE1E452}"/>
              </a:ext>
            </a:extLst>
          </p:cNvPr>
          <p:cNvSpPr txBox="1"/>
          <p:nvPr/>
        </p:nvSpPr>
        <p:spPr>
          <a:xfrm>
            <a:off x="8644056" y="3096392"/>
            <a:ext cx="1924450" cy="88538"/>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ar-SA" sz="1400" dirty="0">
                <a:solidFill>
                  <a:srgbClr val="12303D"/>
                </a:solidFill>
                <a:latin typeface="TS Safaa" panose="00000500000000000000" pitchFamily="50" charset="-78"/>
                <a:ea typeface="Fira Sans Medium"/>
                <a:cs typeface="TS Safaa" panose="00000500000000000000" pitchFamily="50" charset="-78"/>
                <a:sym typeface="Fira Sans Medium"/>
              </a:rPr>
              <a:t>اختبار قبلي</a:t>
            </a:r>
            <a:endParaRPr sz="800" dirty="0">
              <a:solidFill>
                <a:srgbClr val="12303D"/>
              </a:solidFill>
              <a:latin typeface="TS Safaa" panose="00000500000000000000" pitchFamily="50" charset="-78"/>
              <a:ea typeface="Fira Sans Medium"/>
              <a:cs typeface="TS Safaa" panose="00000500000000000000" pitchFamily="50" charset="-78"/>
              <a:sym typeface="Fira Sans Medium"/>
            </a:endParaRPr>
          </a:p>
        </p:txBody>
      </p:sp>
      <p:sp>
        <p:nvSpPr>
          <p:cNvPr id="34" name="Google Shape;2209;p24">
            <a:extLst>
              <a:ext uri="{FF2B5EF4-FFF2-40B4-BE49-F238E27FC236}">
                <a16:creationId xmlns:a16="http://schemas.microsoft.com/office/drawing/2014/main" id="{20BD2A2C-06E5-D98F-9BFA-DCE123B3F7F1}"/>
              </a:ext>
            </a:extLst>
          </p:cNvPr>
          <p:cNvSpPr txBox="1"/>
          <p:nvPr/>
        </p:nvSpPr>
        <p:spPr>
          <a:xfrm>
            <a:off x="1250693" y="3029456"/>
            <a:ext cx="2816407" cy="211924"/>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ar-SA" sz="1400" dirty="0">
                <a:solidFill>
                  <a:srgbClr val="12303D"/>
                </a:solidFill>
                <a:latin typeface="TS Safaa" panose="00000500000000000000" pitchFamily="50" charset="-78"/>
                <a:ea typeface="Fira Sans Medium"/>
                <a:cs typeface="TS Safaa" panose="00000500000000000000" pitchFamily="50" charset="-78"/>
                <a:sym typeface="Fira Sans Medium"/>
              </a:rPr>
              <a:t>اختبار بعدي</a:t>
            </a:r>
            <a:endParaRPr sz="800" dirty="0">
              <a:solidFill>
                <a:srgbClr val="12303D"/>
              </a:solidFill>
              <a:latin typeface="TS Safaa" panose="00000500000000000000" pitchFamily="50" charset="-78"/>
              <a:ea typeface="Fira Sans Medium"/>
              <a:cs typeface="TS Safaa" panose="00000500000000000000" pitchFamily="50" charset="-78"/>
              <a:sym typeface="Fira Sans Medium"/>
            </a:endParaRPr>
          </a:p>
        </p:txBody>
      </p:sp>
      <p:sp>
        <p:nvSpPr>
          <p:cNvPr id="35" name="Google Shape;2209;p24">
            <a:extLst>
              <a:ext uri="{FF2B5EF4-FFF2-40B4-BE49-F238E27FC236}">
                <a16:creationId xmlns:a16="http://schemas.microsoft.com/office/drawing/2014/main" id="{F61E22F2-6BFE-AE30-7B19-394C34645071}"/>
              </a:ext>
            </a:extLst>
          </p:cNvPr>
          <p:cNvSpPr txBox="1"/>
          <p:nvPr/>
        </p:nvSpPr>
        <p:spPr>
          <a:xfrm>
            <a:off x="8622952" y="4215224"/>
            <a:ext cx="2243168" cy="113543"/>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ar-SA" sz="1400" dirty="0">
                <a:solidFill>
                  <a:srgbClr val="12303D"/>
                </a:solidFill>
                <a:latin typeface="TS Safaa" panose="00000500000000000000" pitchFamily="50" charset="-78"/>
                <a:ea typeface="Fira Sans Medium"/>
                <a:cs typeface="TS Safaa" panose="00000500000000000000" pitchFamily="50" charset="-78"/>
                <a:sym typeface="Fira Sans Medium"/>
              </a:rPr>
              <a:t>اختبار محاكاة</a:t>
            </a:r>
            <a:endParaRPr sz="800" dirty="0">
              <a:solidFill>
                <a:srgbClr val="12303D"/>
              </a:solidFill>
              <a:latin typeface="TS Safaa" panose="00000500000000000000" pitchFamily="50" charset="-78"/>
              <a:ea typeface="Fira Sans Medium"/>
              <a:cs typeface="TS Safaa" panose="00000500000000000000" pitchFamily="50" charset="-78"/>
              <a:sym typeface="Fira Sans Medium"/>
            </a:endParaRPr>
          </a:p>
        </p:txBody>
      </p:sp>
      <p:sp>
        <p:nvSpPr>
          <p:cNvPr id="36" name="Google Shape;2209;p24">
            <a:extLst>
              <a:ext uri="{FF2B5EF4-FFF2-40B4-BE49-F238E27FC236}">
                <a16:creationId xmlns:a16="http://schemas.microsoft.com/office/drawing/2014/main" id="{681B5698-A801-B203-0873-58C4633E4DEE}"/>
              </a:ext>
            </a:extLst>
          </p:cNvPr>
          <p:cNvSpPr txBox="1"/>
          <p:nvPr/>
        </p:nvSpPr>
        <p:spPr>
          <a:xfrm>
            <a:off x="8441982" y="5261993"/>
            <a:ext cx="2243168" cy="190909"/>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ar-SA" sz="1400" dirty="0">
                <a:solidFill>
                  <a:srgbClr val="12303D"/>
                </a:solidFill>
                <a:latin typeface="TS Safaa" panose="00000500000000000000" pitchFamily="50" charset="-78"/>
                <a:ea typeface="Fira Sans Medium"/>
                <a:cs typeface="TS Safaa" panose="00000500000000000000" pitchFamily="50" charset="-78"/>
                <a:sym typeface="Fira Sans Medium"/>
              </a:rPr>
              <a:t>حلقة نقاش</a:t>
            </a:r>
            <a:endParaRPr sz="800" dirty="0">
              <a:solidFill>
                <a:srgbClr val="12303D"/>
              </a:solidFill>
              <a:latin typeface="TS Safaa" panose="00000500000000000000" pitchFamily="50" charset="-78"/>
              <a:ea typeface="Fira Sans Medium"/>
              <a:cs typeface="TS Safaa" panose="00000500000000000000" pitchFamily="50" charset="-78"/>
              <a:sym typeface="Fira Sans Medium"/>
            </a:endParaRPr>
          </a:p>
        </p:txBody>
      </p:sp>
      <p:sp>
        <p:nvSpPr>
          <p:cNvPr id="37" name="Google Shape;2209;p24">
            <a:extLst>
              <a:ext uri="{FF2B5EF4-FFF2-40B4-BE49-F238E27FC236}">
                <a16:creationId xmlns:a16="http://schemas.microsoft.com/office/drawing/2014/main" id="{597A1AEC-84FB-AA43-044B-0C2F20043685}"/>
              </a:ext>
            </a:extLst>
          </p:cNvPr>
          <p:cNvSpPr txBox="1"/>
          <p:nvPr/>
        </p:nvSpPr>
        <p:spPr>
          <a:xfrm>
            <a:off x="1422556" y="4158543"/>
            <a:ext cx="2624911" cy="125767"/>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ar-SA" sz="1400" dirty="0">
                <a:solidFill>
                  <a:srgbClr val="12303D"/>
                </a:solidFill>
                <a:latin typeface="TS Safaa" panose="00000500000000000000" pitchFamily="50" charset="-78"/>
                <a:ea typeface="Fira Sans Medium"/>
                <a:cs typeface="TS Safaa" panose="00000500000000000000" pitchFamily="50" charset="-78"/>
                <a:sym typeface="Fira Sans Medium"/>
              </a:rPr>
              <a:t>مركز اختبار للجدارات</a:t>
            </a:r>
            <a:endParaRPr sz="800" dirty="0">
              <a:solidFill>
                <a:srgbClr val="12303D"/>
              </a:solidFill>
              <a:latin typeface="TS Safaa" panose="00000500000000000000" pitchFamily="50" charset="-78"/>
              <a:ea typeface="Fira Sans Medium"/>
              <a:cs typeface="TS Safaa" panose="00000500000000000000" pitchFamily="50" charset="-78"/>
              <a:sym typeface="Fira Sans Medium"/>
            </a:endParaRPr>
          </a:p>
        </p:txBody>
      </p:sp>
      <p:sp>
        <p:nvSpPr>
          <p:cNvPr id="38" name="Google Shape;2209;p24">
            <a:extLst>
              <a:ext uri="{FF2B5EF4-FFF2-40B4-BE49-F238E27FC236}">
                <a16:creationId xmlns:a16="http://schemas.microsoft.com/office/drawing/2014/main" id="{449A400D-7404-162F-EC60-3D3A7623F8B8}"/>
              </a:ext>
            </a:extLst>
          </p:cNvPr>
          <p:cNvSpPr txBox="1"/>
          <p:nvPr/>
        </p:nvSpPr>
        <p:spPr>
          <a:xfrm>
            <a:off x="1250693" y="5309892"/>
            <a:ext cx="2816407" cy="89785"/>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ar-SA" sz="1400" dirty="0">
                <a:solidFill>
                  <a:srgbClr val="12303D"/>
                </a:solidFill>
                <a:latin typeface="TS Safaa" panose="00000500000000000000" pitchFamily="50" charset="-78"/>
                <a:ea typeface="Fira Sans Medium"/>
                <a:cs typeface="TS Safaa" panose="00000500000000000000" pitchFamily="50" charset="-78"/>
                <a:sym typeface="Fira Sans Medium"/>
              </a:rPr>
              <a:t>جلسة التدريب المصغر</a:t>
            </a:r>
            <a:endParaRPr sz="800" dirty="0">
              <a:solidFill>
                <a:srgbClr val="12303D"/>
              </a:solidFill>
              <a:latin typeface="TS Safaa" panose="00000500000000000000" pitchFamily="50" charset="-78"/>
              <a:ea typeface="Fira Sans Medium"/>
              <a:cs typeface="TS Safaa" panose="00000500000000000000" pitchFamily="50" charset="-78"/>
              <a:sym typeface="Fira Sans Medium"/>
            </a:endParaRPr>
          </a:p>
        </p:txBody>
      </p:sp>
      <p:sp>
        <p:nvSpPr>
          <p:cNvPr id="39" name="Freeform 3">
            <a:extLst>
              <a:ext uri="{FF2B5EF4-FFF2-40B4-BE49-F238E27FC236}">
                <a16:creationId xmlns:a16="http://schemas.microsoft.com/office/drawing/2014/main" id="{D4782AA5-51AA-2E8A-F14B-61B94FE4B3CC}"/>
              </a:ext>
            </a:extLst>
          </p:cNvPr>
          <p:cNvSpPr/>
          <p:nvPr/>
        </p:nvSpPr>
        <p:spPr>
          <a:xfrm>
            <a:off x="4986800" y="4010591"/>
            <a:ext cx="669186" cy="580947"/>
          </a:xfrm>
          <a:custGeom>
            <a:avLst/>
            <a:gdLst/>
            <a:ahLst/>
            <a:cxnLst/>
            <a:rect l="l" t="t" r="r" b="b"/>
            <a:pathLst>
              <a:path w="2529603" h="2322636">
                <a:moveTo>
                  <a:pt x="0" y="0"/>
                </a:moveTo>
                <a:lnTo>
                  <a:pt x="2529603" y="0"/>
                </a:lnTo>
                <a:lnTo>
                  <a:pt x="2529603" y="2322636"/>
                </a:lnTo>
                <a:lnTo>
                  <a:pt x="0" y="23226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sz="900">
              <a:solidFill>
                <a:srgbClr val="12303D"/>
              </a:solidFill>
              <a:latin typeface="TS Safaa" panose="00000500000000000000" pitchFamily="50" charset="-78"/>
              <a:cs typeface="TS Safaa" panose="00000500000000000000" pitchFamily="50" charset="-78"/>
            </a:endParaRPr>
          </a:p>
        </p:txBody>
      </p:sp>
      <p:sp>
        <p:nvSpPr>
          <p:cNvPr id="40" name="Freeform 7">
            <a:extLst>
              <a:ext uri="{FF2B5EF4-FFF2-40B4-BE49-F238E27FC236}">
                <a16:creationId xmlns:a16="http://schemas.microsoft.com/office/drawing/2014/main" id="{FFC44D46-3A4A-0DA9-3191-07700DAED1B8}"/>
              </a:ext>
            </a:extLst>
          </p:cNvPr>
          <p:cNvSpPr/>
          <p:nvPr/>
        </p:nvSpPr>
        <p:spPr>
          <a:xfrm>
            <a:off x="5450940" y="4939174"/>
            <a:ext cx="987468" cy="862222"/>
          </a:xfrm>
          <a:custGeom>
            <a:avLst/>
            <a:gdLst/>
            <a:ahLst/>
            <a:cxnLst/>
            <a:rect l="l" t="t" r="r" b="b"/>
            <a:pathLst>
              <a:path w="5178810" h="4114800">
                <a:moveTo>
                  <a:pt x="0" y="0"/>
                </a:moveTo>
                <a:lnTo>
                  <a:pt x="5178810" y="0"/>
                </a:lnTo>
                <a:lnTo>
                  <a:pt x="517881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sz="900" dirty="0">
              <a:solidFill>
                <a:srgbClr val="12303D"/>
              </a:solidFill>
              <a:latin typeface="TS Safaa" panose="00000500000000000000" pitchFamily="50" charset="-78"/>
              <a:cs typeface="TS Safaa" panose="00000500000000000000" pitchFamily="50" charset="-78"/>
            </a:endParaRPr>
          </a:p>
        </p:txBody>
      </p:sp>
      <p:sp>
        <p:nvSpPr>
          <p:cNvPr id="41" name="Freeform 4">
            <a:extLst>
              <a:ext uri="{FF2B5EF4-FFF2-40B4-BE49-F238E27FC236}">
                <a16:creationId xmlns:a16="http://schemas.microsoft.com/office/drawing/2014/main" id="{8BEE274E-9A29-91E1-EA7D-70229DBCB7D8}"/>
              </a:ext>
            </a:extLst>
          </p:cNvPr>
          <p:cNvSpPr/>
          <p:nvPr/>
        </p:nvSpPr>
        <p:spPr>
          <a:xfrm>
            <a:off x="7601198" y="3917007"/>
            <a:ext cx="693630" cy="731171"/>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sz="900" dirty="0">
              <a:solidFill>
                <a:srgbClr val="12303D"/>
              </a:solidFill>
              <a:latin typeface="TS Safaa" panose="00000500000000000000" pitchFamily="50" charset="-78"/>
              <a:cs typeface="TS Safaa" panose="00000500000000000000" pitchFamily="50" charset="-78"/>
            </a:endParaRPr>
          </a:p>
        </p:txBody>
      </p:sp>
      <p:sp>
        <p:nvSpPr>
          <p:cNvPr id="42" name="Freeform 5">
            <a:extLst>
              <a:ext uri="{FF2B5EF4-FFF2-40B4-BE49-F238E27FC236}">
                <a16:creationId xmlns:a16="http://schemas.microsoft.com/office/drawing/2014/main" id="{5519CD9B-4784-B211-FF58-5079A6C1FFAD}"/>
              </a:ext>
            </a:extLst>
          </p:cNvPr>
          <p:cNvSpPr/>
          <p:nvPr/>
        </p:nvSpPr>
        <p:spPr>
          <a:xfrm>
            <a:off x="6820396" y="5017941"/>
            <a:ext cx="880004" cy="729997"/>
          </a:xfrm>
          <a:custGeom>
            <a:avLst/>
            <a:gdLst/>
            <a:ahLst/>
            <a:cxnLst/>
            <a:rect l="l" t="t" r="r" b="b"/>
            <a:pathLst>
              <a:path w="5758626" h="4114800">
                <a:moveTo>
                  <a:pt x="0" y="0"/>
                </a:moveTo>
                <a:lnTo>
                  <a:pt x="5758626" y="0"/>
                </a:lnTo>
                <a:lnTo>
                  <a:pt x="5758626"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sz="900">
              <a:solidFill>
                <a:srgbClr val="12303D"/>
              </a:solidFill>
              <a:latin typeface="TS Safaa" panose="00000500000000000000" pitchFamily="50" charset="-78"/>
              <a:cs typeface="TS Safaa" panose="00000500000000000000" pitchFamily="50" charset="-78"/>
            </a:endParaRPr>
          </a:p>
        </p:txBody>
      </p:sp>
      <p:sp>
        <p:nvSpPr>
          <p:cNvPr id="43" name="Freeform 6">
            <a:extLst>
              <a:ext uri="{FF2B5EF4-FFF2-40B4-BE49-F238E27FC236}">
                <a16:creationId xmlns:a16="http://schemas.microsoft.com/office/drawing/2014/main" id="{1F1E7A4F-57E5-4F41-6064-C1BA116DE57B}"/>
              </a:ext>
            </a:extLst>
          </p:cNvPr>
          <p:cNvSpPr/>
          <p:nvPr/>
        </p:nvSpPr>
        <p:spPr>
          <a:xfrm>
            <a:off x="5578273" y="2866694"/>
            <a:ext cx="682153" cy="555313"/>
          </a:xfrm>
          <a:custGeom>
            <a:avLst/>
            <a:gdLst/>
            <a:ahLst/>
            <a:cxnLst/>
            <a:rect l="l" t="t" r="r" b="b"/>
            <a:pathLst>
              <a:path w="5293139" h="4114800">
                <a:moveTo>
                  <a:pt x="0" y="0"/>
                </a:moveTo>
                <a:lnTo>
                  <a:pt x="5293140" y="0"/>
                </a:lnTo>
                <a:lnTo>
                  <a:pt x="529314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900">
              <a:solidFill>
                <a:srgbClr val="12303D"/>
              </a:solidFill>
              <a:latin typeface="TS Safaa" panose="00000500000000000000" pitchFamily="50" charset="-78"/>
              <a:cs typeface="TS Safaa" panose="00000500000000000000" pitchFamily="50" charset="-78"/>
            </a:endParaRPr>
          </a:p>
        </p:txBody>
      </p:sp>
      <p:sp>
        <p:nvSpPr>
          <p:cNvPr id="44" name="Freeform 6">
            <a:extLst>
              <a:ext uri="{FF2B5EF4-FFF2-40B4-BE49-F238E27FC236}">
                <a16:creationId xmlns:a16="http://schemas.microsoft.com/office/drawing/2014/main" id="{DFE92AF0-2C8D-6DC6-BC8A-CA5EAC47598C}"/>
              </a:ext>
            </a:extLst>
          </p:cNvPr>
          <p:cNvSpPr/>
          <p:nvPr/>
        </p:nvSpPr>
        <p:spPr>
          <a:xfrm flipH="1">
            <a:off x="6930515" y="2851415"/>
            <a:ext cx="757974" cy="555313"/>
          </a:xfrm>
          <a:custGeom>
            <a:avLst/>
            <a:gdLst/>
            <a:ahLst/>
            <a:cxnLst/>
            <a:rect l="l" t="t" r="r" b="b"/>
            <a:pathLst>
              <a:path w="5293139" h="4114800">
                <a:moveTo>
                  <a:pt x="0" y="0"/>
                </a:moveTo>
                <a:lnTo>
                  <a:pt x="5293140" y="0"/>
                </a:lnTo>
                <a:lnTo>
                  <a:pt x="5293140"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sz="900">
              <a:solidFill>
                <a:srgbClr val="12303D"/>
              </a:solidFill>
              <a:latin typeface="TS Safaa" panose="00000500000000000000" pitchFamily="50" charset="-78"/>
              <a:cs typeface="TS Safaa" panose="00000500000000000000" pitchFamily="50" charset="-78"/>
            </a:endParaRPr>
          </a:p>
        </p:txBody>
      </p:sp>
      <p:sp>
        <p:nvSpPr>
          <p:cNvPr id="52" name="Rectangle 51">
            <a:extLst>
              <a:ext uri="{FF2B5EF4-FFF2-40B4-BE49-F238E27FC236}">
                <a16:creationId xmlns:a16="http://schemas.microsoft.com/office/drawing/2014/main" id="{27E293D0-8992-1B81-FBB5-B519BBF41087}"/>
              </a:ext>
            </a:extLst>
          </p:cNvPr>
          <p:cNvSpPr/>
          <p:nvPr/>
        </p:nvSpPr>
        <p:spPr>
          <a:xfrm>
            <a:off x="10416540" y="198120"/>
            <a:ext cx="1775460" cy="1280160"/>
          </a:xfrm>
          <a:prstGeom prst="rect">
            <a:avLst/>
          </a:prstGeom>
          <a:solidFill>
            <a:srgbClr val="E3E2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a:extLst>
              <a:ext uri="{FF2B5EF4-FFF2-40B4-BE49-F238E27FC236}">
                <a16:creationId xmlns:a16="http://schemas.microsoft.com/office/drawing/2014/main" id="{59A21DF9-9485-8C56-9F01-7AE8E8F0961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713244" y="217858"/>
            <a:ext cx="1262062" cy="1153742"/>
          </a:xfrm>
          <a:prstGeom prst="rect">
            <a:avLst/>
          </a:prstGeom>
        </p:spPr>
      </p:pic>
    </p:spTree>
    <p:extLst>
      <p:ext uri="{BB962C8B-B14F-4D97-AF65-F5344CB8AC3E}">
        <p14:creationId xmlns:p14="http://schemas.microsoft.com/office/powerpoint/2010/main" val="2945088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30047-487B-0C74-3D7F-254124C32B08}"/>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52E8D74F-7925-39B4-B424-A87C9FDE54A4}"/>
              </a:ext>
            </a:extLst>
          </p:cNvPr>
          <p:cNvSpPr>
            <a:spLocks noGrp="1"/>
          </p:cNvSpPr>
          <p:nvPr>
            <p:ph type="title"/>
          </p:nvPr>
        </p:nvSpPr>
        <p:spPr>
          <a:xfrm>
            <a:off x="3375286" y="681037"/>
            <a:ext cx="7022873" cy="1009651"/>
          </a:xfrm>
        </p:spPr>
        <p:txBody>
          <a:bodyPr>
            <a:normAutofit/>
          </a:bodyPr>
          <a:lstStyle/>
          <a:p>
            <a:br>
              <a:rPr lang="ar-EG" sz="1600" dirty="0"/>
            </a:br>
            <a:r>
              <a:rPr lang="ar-EG" sz="1600" dirty="0">
                <a:sym typeface="GE SS Two Medium"/>
              </a:rPr>
              <a:t>أساليب واستراتيجيات التدريب قد تتضمن أحد الآتي:</a:t>
            </a:r>
          </a:p>
        </p:txBody>
      </p:sp>
      <p:sp>
        <p:nvSpPr>
          <p:cNvPr id="106" name="عنوان 2">
            <a:extLst>
              <a:ext uri="{FF2B5EF4-FFF2-40B4-BE49-F238E27FC236}">
                <a16:creationId xmlns:a16="http://schemas.microsoft.com/office/drawing/2014/main" id="{54EB39AB-7A56-8EC3-46D8-46E69F993071}"/>
              </a:ext>
            </a:extLst>
          </p:cNvPr>
          <p:cNvSpPr txBox="1">
            <a:spLocks/>
          </p:cNvSpPr>
          <p:nvPr/>
        </p:nvSpPr>
        <p:spPr>
          <a:xfrm>
            <a:off x="1343025" y="1473269"/>
            <a:ext cx="9068301" cy="498406"/>
          </a:xfrm>
          <a:prstGeom prst="rect">
            <a:avLst/>
          </a:prstGeom>
        </p:spPr>
        <p:txBody>
          <a:bodyPr vert="horz" lIns="91440" tIns="45720" rIns="91440" bIns="45720" rtlCol="1" anchor="ctr">
            <a:normAutofit fontScale="82500" lnSpcReduction="20000"/>
          </a:bodyPr>
          <a:lstStyle>
            <a:lvl1pPr algn="r" defTabSz="914400" rtl="1" eaLnBrk="1" latinLnBrk="0" hangingPunct="1">
              <a:lnSpc>
                <a:spcPct val="90000"/>
              </a:lnSpc>
              <a:spcBef>
                <a:spcPct val="0"/>
              </a:spcBef>
              <a:buNone/>
              <a:defRPr sz="2800" kern="1200">
                <a:solidFill>
                  <a:srgbClr val="A9894C"/>
                </a:solidFill>
                <a:latin typeface="TS Safaa Bold" panose="00000800000000000000" pitchFamily="50" charset="-78"/>
                <a:ea typeface="+mj-ea"/>
                <a:cs typeface="TS Safaa Bold" panose="00000800000000000000" pitchFamily="50" charset="-78"/>
              </a:defRPr>
            </a:lvl1pPr>
          </a:lstStyle>
          <a:p>
            <a:pPr>
              <a:lnSpc>
                <a:spcPct val="280000"/>
              </a:lnSpc>
            </a:pPr>
            <a:r>
              <a:rPr lang="ar-EG" sz="1400" dirty="0">
                <a:solidFill>
                  <a:srgbClr val="006770"/>
                </a:solidFill>
                <a:latin typeface="TS Safaa" panose="00000500000000000000" pitchFamily="50" charset="-78"/>
                <a:cs typeface="TS Safaa" panose="00000500000000000000" pitchFamily="50" charset="-78"/>
                <a:sym typeface="GE SS Two Light"/>
              </a:rPr>
              <a:t>النشرة التعريفية للبرنامج التدريبي</a:t>
            </a:r>
            <a:r>
              <a:rPr lang="ar-SA" sz="1400" dirty="0">
                <a:solidFill>
                  <a:srgbClr val="006770"/>
                </a:solidFill>
                <a:latin typeface="TS Safaa" panose="00000500000000000000" pitchFamily="50" charset="-78"/>
                <a:cs typeface="TS Safaa" panose="00000500000000000000" pitchFamily="50" charset="-78"/>
                <a:sym typeface="GE SS Two Light"/>
              </a:rPr>
              <a:t>(شهادة محترف أعمال معتمد في القيادة الإدارية)</a:t>
            </a:r>
            <a:endParaRPr lang="ar-EG" sz="1400" dirty="0">
              <a:solidFill>
                <a:srgbClr val="006770"/>
              </a:solidFill>
              <a:latin typeface="TS Safaa" panose="00000500000000000000" pitchFamily="50" charset="-78"/>
              <a:cs typeface="TS Safaa" panose="00000500000000000000" pitchFamily="50" charset="-78"/>
              <a:sym typeface="GE SS Two Light"/>
            </a:endParaRPr>
          </a:p>
        </p:txBody>
      </p:sp>
      <p:sp>
        <p:nvSpPr>
          <p:cNvPr id="33" name="Google Shape;2209;p24">
            <a:extLst>
              <a:ext uri="{FF2B5EF4-FFF2-40B4-BE49-F238E27FC236}">
                <a16:creationId xmlns:a16="http://schemas.microsoft.com/office/drawing/2014/main" id="{804B5AE7-9BD9-AA16-F489-38C62BC5F84C}"/>
              </a:ext>
            </a:extLst>
          </p:cNvPr>
          <p:cNvSpPr txBox="1"/>
          <p:nvPr/>
        </p:nvSpPr>
        <p:spPr>
          <a:xfrm>
            <a:off x="8473709" y="3059104"/>
            <a:ext cx="1924450" cy="88538"/>
          </a:xfrm>
          <a:prstGeom prst="rect">
            <a:avLst/>
          </a:prstGeom>
          <a:noFill/>
          <a:ln>
            <a:noFill/>
          </a:ln>
        </p:spPr>
        <p:txBody>
          <a:bodyPr spcFirstLastPara="1" wrap="square" lIns="91425" tIns="91425" rIns="91425" bIns="91425" anchor="ctr" anchorCtr="0">
            <a:noAutofit/>
          </a:bodyPr>
          <a:lstStyle/>
          <a:p>
            <a:pPr rtl="0"/>
            <a:r>
              <a:rPr lang="ar-SA" sz="1400" dirty="0">
                <a:solidFill>
                  <a:srgbClr val="12303D"/>
                </a:solidFill>
                <a:latin typeface="TS Safaa" panose="00000500000000000000" pitchFamily="50" charset="-78"/>
                <a:cs typeface="TS Safaa" panose="00000500000000000000" pitchFamily="50" charset="-78"/>
                <a:sym typeface="Fira Sans Medium"/>
              </a:rPr>
              <a:t>محاضرات</a:t>
            </a:r>
          </a:p>
        </p:txBody>
      </p:sp>
      <p:sp>
        <p:nvSpPr>
          <p:cNvPr id="34" name="Google Shape;2209;p24">
            <a:extLst>
              <a:ext uri="{FF2B5EF4-FFF2-40B4-BE49-F238E27FC236}">
                <a16:creationId xmlns:a16="http://schemas.microsoft.com/office/drawing/2014/main" id="{918CC191-C05F-BEB8-E90A-B74B574B0AF7}"/>
              </a:ext>
            </a:extLst>
          </p:cNvPr>
          <p:cNvSpPr txBox="1"/>
          <p:nvPr/>
        </p:nvSpPr>
        <p:spPr>
          <a:xfrm>
            <a:off x="1080346" y="2992168"/>
            <a:ext cx="2816407" cy="211924"/>
          </a:xfrm>
          <a:prstGeom prst="rect">
            <a:avLst/>
          </a:prstGeom>
          <a:noFill/>
          <a:ln>
            <a:noFill/>
          </a:ln>
        </p:spPr>
        <p:txBody>
          <a:bodyPr spcFirstLastPara="1" wrap="square" lIns="91425" tIns="91425" rIns="91425" bIns="91425" anchor="ctr" anchorCtr="0">
            <a:noAutofit/>
          </a:bodyPr>
          <a:lstStyle/>
          <a:p>
            <a:pPr rtl="0"/>
            <a:r>
              <a:rPr lang="ar-SA" sz="1400" dirty="0">
                <a:solidFill>
                  <a:srgbClr val="12303D"/>
                </a:solidFill>
                <a:latin typeface="TS Safaa" panose="00000500000000000000" pitchFamily="50" charset="-78"/>
                <a:cs typeface="TS Safaa" panose="00000500000000000000" pitchFamily="50" charset="-78"/>
                <a:sym typeface="Fira Sans Medium"/>
              </a:rPr>
              <a:t>حوار ومناقشات</a:t>
            </a:r>
          </a:p>
        </p:txBody>
      </p:sp>
      <p:sp>
        <p:nvSpPr>
          <p:cNvPr id="35" name="Google Shape;2209;p24">
            <a:extLst>
              <a:ext uri="{FF2B5EF4-FFF2-40B4-BE49-F238E27FC236}">
                <a16:creationId xmlns:a16="http://schemas.microsoft.com/office/drawing/2014/main" id="{3C125E76-7970-7CCB-D420-0029BBDCFBFC}"/>
              </a:ext>
            </a:extLst>
          </p:cNvPr>
          <p:cNvSpPr txBox="1"/>
          <p:nvPr/>
        </p:nvSpPr>
        <p:spPr>
          <a:xfrm>
            <a:off x="8452605" y="4177936"/>
            <a:ext cx="2243168" cy="113543"/>
          </a:xfrm>
          <a:prstGeom prst="rect">
            <a:avLst/>
          </a:prstGeom>
          <a:noFill/>
          <a:ln>
            <a:noFill/>
          </a:ln>
        </p:spPr>
        <p:txBody>
          <a:bodyPr spcFirstLastPara="1" wrap="square" lIns="91425" tIns="91425" rIns="91425" bIns="91425" anchor="ctr" anchorCtr="0">
            <a:noAutofit/>
          </a:bodyPr>
          <a:lstStyle/>
          <a:p>
            <a:pPr rtl="0"/>
            <a:r>
              <a:rPr lang="ar-SA" sz="1400" dirty="0">
                <a:solidFill>
                  <a:srgbClr val="12303D"/>
                </a:solidFill>
                <a:latin typeface="TS Safaa" panose="00000500000000000000" pitchFamily="50" charset="-78"/>
                <a:cs typeface="TS Safaa" panose="00000500000000000000" pitchFamily="50" charset="-78"/>
                <a:sym typeface="Fira Sans Medium"/>
              </a:rPr>
              <a:t>عصف ذهني</a:t>
            </a:r>
          </a:p>
        </p:txBody>
      </p:sp>
      <p:sp>
        <p:nvSpPr>
          <p:cNvPr id="36" name="Google Shape;2209;p24">
            <a:extLst>
              <a:ext uri="{FF2B5EF4-FFF2-40B4-BE49-F238E27FC236}">
                <a16:creationId xmlns:a16="http://schemas.microsoft.com/office/drawing/2014/main" id="{E4D5E17E-FA3A-B485-DA22-54B7E6E08AF4}"/>
              </a:ext>
            </a:extLst>
          </p:cNvPr>
          <p:cNvSpPr txBox="1"/>
          <p:nvPr/>
        </p:nvSpPr>
        <p:spPr>
          <a:xfrm>
            <a:off x="8271635" y="5224705"/>
            <a:ext cx="2243168" cy="190909"/>
          </a:xfrm>
          <a:prstGeom prst="rect">
            <a:avLst/>
          </a:prstGeom>
          <a:noFill/>
          <a:ln>
            <a:noFill/>
          </a:ln>
        </p:spPr>
        <p:txBody>
          <a:bodyPr spcFirstLastPara="1" wrap="square" lIns="91425" tIns="91425" rIns="91425" bIns="91425" anchor="ctr" anchorCtr="0">
            <a:noAutofit/>
          </a:bodyPr>
          <a:lstStyle/>
          <a:p>
            <a:pPr rtl="0"/>
            <a:r>
              <a:rPr lang="ar-SA" sz="1400" dirty="0">
                <a:solidFill>
                  <a:srgbClr val="12303D"/>
                </a:solidFill>
                <a:latin typeface="TS Safaa" panose="00000500000000000000" pitchFamily="50" charset="-78"/>
                <a:cs typeface="TS Safaa" panose="00000500000000000000" pitchFamily="50" charset="-78"/>
                <a:sym typeface="Fira Sans Medium"/>
              </a:rPr>
              <a:t>تطبيق</a:t>
            </a:r>
          </a:p>
        </p:txBody>
      </p:sp>
      <p:sp>
        <p:nvSpPr>
          <p:cNvPr id="37" name="Google Shape;2209;p24">
            <a:extLst>
              <a:ext uri="{FF2B5EF4-FFF2-40B4-BE49-F238E27FC236}">
                <a16:creationId xmlns:a16="http://schemas.microsoft.com/office/drawing/2014/main" id="{AD3990F4-07BD-BBF5-00EB-4ED6C746E112}"/>
              </a:ext>
            </a:extLst>
          </p:cNvPr>
          <p:cNvSpPr txBox="1"/>
          <p:nvPr/>
        </p:nvSpPr>
        <p:spPr>
          <a:xfrm>
            <a:off x="1252209" y="4121255"/>
            <a:ext cx="2624911" cy="125767"/>
          </a:xfrm>
          <a:prstGeom prst="rect">
            <a:avLst/>
          </a:prstGeom>
          <a:noFill/>
          <a:ln>
            <a:noFill/>
          </a:ln>
        </p:spPr>
        <p:txBody>
          <a:bodyPr spcFirstLastPara="1" wrap="square" lIns="91425" tIns="91425" rIns="91425" bIns="91425" anchor="ctr" anchorCtr="0">
            <a:noAutofit/>
          </a:bodyPr>
          <a:lstStyle/>
          <a:p>
            <a:pPr rtl="0"/>
            <a:r>
              <a:rPr lang="ar-SA" sz="1400" dirty="0">
                <a:solidFill>
                  <a:srgbClr val="12303D"/>
                </a:solidFill>
                <a:latin typeface="TS Safaa" panose="00000500000000000000" pitchFamily="50" charset="-78"/>
                <a:cs typeface="TS Safaa" panose="00000500000000000000" pitchFamily="50" charset="-78"/>
                <a:sym typeface="Fira Sans Medium"/>
              </a:rPr>
              <a:t>تمثيل أدوار</a:t>
            </a:r>
          </a:p>
        </p:txBody>
      </p:sp>
      <p:sp>
        <p:nvSpPr>
          <p:cNvPr id="38" name="Google Shape;2209;p24">
            <a:extLst>
              <a:ext uri="{FF2B5EF4-FFF2-40B4-BE49-F238E27FC236}">
                <a16:creationId xmlns:a16="http://schemas.microsoft.com/office/drawing/2014/main" id="{FAB4EC0F-9335-9E13-E234-D51188295A9E}"/>
              </a:ext>
            </a:extLst>
          </p:cNvPr>
          <p:cNvSpPr txBox="1"/>
          <p:nvPr/>
        </p:nvSpPr>
        <p:spPr>
          <a:xfrm>
            <a:off x="1080346" y="5272604"/>
            <a:ext cx="2816407" cy="89785"/>
          </a:xfrm>
          <a:prstGeom prst="rect">
            <a:avLst/>
          </a:prstGeom>
          <a:noFill/>
          <a:ln>
            <a:noFill/>
          </a:ln>
        </p:spPr>
        <p:txBody>
          <a:bodyPr spcFirstLastPara="1" wrap="square" lIns="91425" tIns="91425" rIns="91425" bIns="91425" anchor="ctr" anchorCtr="0">
            <a:noAutofit/>
          </a:bodyPr>
          <a:lstStyle/>
          <a:p>
            <a:pPr rtl="0"/>
            <a:r>
              <a:rPr lang="ar-SA" sz="1400" dirty="0">
                <a:solidFill>
                  <a:srgbClr val="12303D"/>
                </a:solidFill>
                <a:latin typeface="TS Safaa" panose="00000500000000000000" pitchFamily="50" charset="-78"/>
                <a:cs typeface="TS Safaa" panose="00000500000000000000" pitchFamily="50" charset="-78"/>
                <a:sym typeface="Fira Sans Medium"/>
              </a:rPr>
              <a:t>حالات دراسية</a:t>
            </a:r>
          </a:p>
        </p:txBody>
      </p:sp>
      <p:grpSp>
        <p:nvGrpSpPr>
          <p:cNvPr id="92" name="Group 91">
            <a:extLst>
              <a:ext uri="{FF2B5EF4-FFF2-40B4-BE49-F238E27FC236}">
                <a16:creationId xmlns:a16="http://schemas.microsoft.com/office/drawing/2014/main" id="{88A06CFC-A893-6CB0-4B0F-CAA354F4C8D3}"/>
              </a:ext>
            </a:extLst>
          </p:cNvPr>
          <p:cNvGrpSpPr/>
          <p:nvPr/>
        </p:nvGrpSpPr>
        <p:grpSpPr>
          <a:xfrm>
            <a:off x="4195684" y="2244073"/>
            <a:ext cx="4991913" cy="3867725"/>
            <a:chOff x="5122272" y="2644288"/>
            <a:chExt cx="8043455" cy="6232055"/>
          </a:xfrm>
        </p:grpSpPr>
        <p:grpSp>
          <p:nvGrpSpPr>
            <p:cNvPr id="2" name="Google Shape;2133;p24">
              <a:extLst>
                <a:ext uri="{FF2B5EF4-FFF2-40B4-BE49-F238E27FC236}">
                  <a16:creationId xmlns:a16="http://schemas.microsoft.com/office/drawing/2014/main" id="{D64EADF3-5AD7-623B-E20A-FA8491DD74B3}"/>
                </a:ext>
              </a:extLst>
            </p:cNvPr>
            <p:cNvGrpSpPr/>
            <p:nvPr/>
          </p:nvGrpSpPr>
          <p:grpSpPr>
            <a:xfrm>
              <a:off x="5122272" y="2644288"/>
              <a:ext cx="8043455" cy="6232055"/>
              <a:chOff x="2239600" y="1703550"/>
              <a:chExt cx="3097250" cy="2535100"/>
            </a:xfrm>
          </p:grpSpPr>
          <p:sp>
            <p:nvSpPr>
              <p:cNvPr id="45" name="Google Shape;2134;p24">
                <a:extLst>
                  <a:ext uri="{FF2B5EF4-FFF2-40B4-BE49-F238E27FC236}">
                    <a16:creationId xmlns:a16="http://schemas.microsoft.com/office/drawing/2014/main" id="{1B0B610E-7863-B896-1359-97D7FA3F42DC}"/>
                  </a:ext>
                </a:extLst>
              </p:cNvPr>
              <p:cNvSpPr/>
              <p:nvPr/>
            </p:nvSpPr>
            <p:spPr>
              <a:xfrm>
                <a:off x="4978975" y="2925950"/>
                <a:ext cx="357875" cy="59425"/>
              </a:xfrm>
              <a:custGeom>
                <a:avLst/>
                <a:gdLst/>
                <a:ahLst/>
                <a:cxnLst/>
                <a:rect l="l" t="t" r="r" b="b"/>
                <a:pathLst>
                  <a:path w="14315" h="2377" extrusionOk="0">
                    <a:moveTo>
                      <a:pt x="1172" y="1"/>
                    </a:moveTo>
                    <a:cubicBezTo>
                      <a:pt x="507" y="1"/>
                      <a:pt x="0" y="539"/>
                      <a:pt x="0" y="1173"/>
                    </a:cubicBezTo>
                    <a:cubicBezTo>
                      <a:pt x="0" y="1838"/>
                      <a:pt x="507" y="2376"/>
                      <a:pt x="1172" y="2376"/>
                    </a:cubicBezTo>
                    <a:cubicBezTo>
                      <a:pt x="1806" y="2376"/>
                      <a:pt x="2281" y="1901"/>
                      <a:pt x="2344" y="1268"/>
                    </a:cubicBezTo>
                    <a:lnTo>
                      <a:pt x="11971" y="1268"/>
                    </a:lnTo>
                    <a:cubicBezTo>
                      <a:pt x="12003" y="1901"/>
                      <a:pt x="12510" y="2376"/>
                      <a:pt x="13143" y="2376"/>
                    </a:cubicBezTo>
                    <a:cubicBezTo>
                      <a:pt x="13808" y="2376"/>
                      <a:pt x="14315" y="1838"/>
                      <a:pt x="14315" y="1173"/>
                    </a:cubicBezTo>
                    <a:cubicBezTo>
                      <a:pt x="14315" y="539"/>
                      <a:pt x="13808" y="1"/>
                      <a:pt x="13143" y="1"/>
                    </a:cubicBezTo>
                    <a:cubicBezTo>
                      <a:pt x="12541" y="1"/>
                      <a:pt x="12035" y="476"/>
                      <a:pt x="11971" y="1078"/>
                    </a:cubicBezTo>
                    <a:lnTo>
                      <a:pt x="8488" y="1046"/>
                    </a:lnTo>
                    <a:lnTo>
                      <a:pt x="2344" y="1046"/>
                    </a:lnTo>
                    <a:cubicBezTo>
                      <a:pt x="2281" y="444"/>
                      <a:pt x="1774" y="1"/>
                      <a:pt x="1172" y="1"/>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35;p24">
                <a:extLst>
                  <a:ext uri="{FF2B5EF4-FFF2-40B4-BE49-F238E27FC236}">
                    <a16:creationId xmlns:a16="http://schemas.microsoft.com/office/drawing/2014/main" id="{E404D2C2-3DF9-B7FA-F886-AD9403062C17}"/>
                  </a:ext>
                </a:extLst>
              </p:cNvPr>
              <p:cNvSpPr/>
              <p:nvPr/>
            </p:nvSpPr>
            <p:spPr>
              <a:xfrm>
                <a:off x="4548275" y="3676500"/>
                <a:ext cx="788575" cy="59425"/>
              </a:xfrm>
              <a:custGeom>
                <a:avLst/>
                <a:gdLst/>
                <a:ahLst/>
                <a:cxnLst/>
                <a:rect l="l" t="t" r="r" b="b"/>
                <a:pathLst>
                  <a:path w="31543" h="2377" extrusionOk="0">
                    <a:moveTo>
                      <a:pt x="1172" y="1"/>
                    </a:moveTo>
                    <a:cubicBezTo>
                      <a:pt x="539" y="1"/>
                      <a:pt x="0" y="539"/>
                      <a:pt x="0" y="1204"/>
                    </a:cubicBezTo>
                    <a:cubicBezTo>
                      <a:pt x="0" y="1838"/>
                      <a:pt x="539" y="2376"/>
                      <a:pt x="1172" y="2376"/>
                    </a:cubicBezTo>
                    <a:cubicBezTo>
                      <a:pt x="1806" y="2376"/>
                      <a:pt x="2312" y="1901"/>
                      <a:pt x="2344" y="1299"/>
                    </a:cubicBezTo>
                    <a:lnTo>
                      <a:pt x="8614" y="1268"/>
                    </a:lnTo>
                    <a:lnTo>
                      <a:pt x="29199" y="1299"/>
                    </a:lnTo>
                    <a:cubicBezTo>
                      <a:pt x="29231" y="1901"/>
                      <a:pt x="29738" y="2376"/>
                      <a:pt x="30371" y="2376"/>
                    </a:cubicBezTo>
                    <a:cubicBezTo>
                      <a:pt x="31036" y="2376"/>
                      <a:pt x="31543" y="1838"/>
                      <a:pt x="31543" y="1204"/>
                    </a:cubicBezTo>
                    <a:cubicBezTo>
                      <a:pt x="31543" y="539"/>
                      <a:pt x="31036" y="1"/>
                      <a:pt x="30371" y="1"/>
                    </a:cubicBezTo>
                    <a:cubicBezTo>
                      <a:pt x="29769" y="1"/>
                      <a:pt x="29263" y="476"/>
                      <a:pt x="29199" y="1078"/>
                    </a:cubicBezTo>
                    <a:lnTo>
                      <a:pt x="8519" y="1046"/>
                    </a:lnTo>
                    <a:lnTo>
                      <a:pt x="2344" y="1046"/>
                    </a:lnTo>
                    <a:cubicBezTo>
                      <a:pt x="2281" y="476"/>
                      <a:pt x="1806" y="1"/>
                      <a:pt x="1172" y="1"/>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36;p24">
                <a:extLst>
                  <a:ext uri="{FF2B5EF4-FFF2-40B4-BE49-F238E27FC236}">
                    <a16:creationId xmlns:a16="http://schemas.microsoft.com/office/drawing/2014/main" id="{D2A1C372-CE63-DEBD-A739-DDCE4195ED01}"/>
                  </a:ext>
                </a:extLst>
              </p:cNvPr>
              <p:cNvSpPr/>
              <p:nvPr/>
            </p:nvSpPr>
            <p:spPr>
              <a:xfrm>
                <a:off x="4548275" y="2203125"/>
                <a:ext cx="788575" cy="58600"/>
              </a:xfrm>
              <a:custGeom>
                <a:avLst/>
                <a:gdLst/>
                <a:ahLst/>
                <a:cxnLst/>
                <a:rect l="l" t="t" r="r" b="b"/>
                <a:pathLst>
                  <a:path w="31543" h="2344" extrusionOk="0">
                    <a:moveTo>
                      <a:pt x="1172" y="0"/>
                    </a:moveTo>
                    <a:cubicBezTo>
                      <a:pt x="539" y="0"/>
                      <a:pt x="0" y="507"/>
                      <a:pt x="0" y="1172"/>
                    </a:cubicBezTo>
                    <a:cubicBezTo>
                      <a:pt x="0" y="1837"/>
                      <a:pt x="539" y="2344"/>
                      <a:pt x="1172" y="2344"/>
                    </a:cubicBezTo>
                    <a:cubicBezTo>
                      <a:pt x="1806" y="2344"/>
                      <a:pt x="2312" y="1869"/>
                      <a:pt x="2344" y="1267"/>
                    </a:cubicBezTo>
                    <a:lnTo>
                      <a:pt x="29199" y="1267"/>
                    </a:lnTo>
                    <a:cubicBezTo>
                      <a:pt x="29231" y="1869"/>
                      <a:pt x="29738" y="2344"/>
                      <a:pt x="30371" y="2344"/>
                    </a:cubicBezTo>
                    <a:cubicBezTo>
                      <a:pt x="31036" y="2344"/>
                      <a:pt x="31543" y="1837"/>
                      <a:pt x="31543" y="1172"/>
                    </a:cubicBezTo>
                    <a:cubicBezTo>
                      <a:pt x="31543" y="507"/>
                      <a:pt x="31036" y="0"/>
                      <a:pt x="30371" y="0"/>
                    </a:cubicBezTo>
                    <a:cubicBezTo>
                      <a:pt x="29769" y="0"/>
                      <a:pt x="29263" y="475"/>
                      <a:pt x="29199" y="1045"/>
                    </a:cubicBezTo>
                    <a:lnTo>
                      <a:pt x="2344" y="1045"/>
                    </a:lnTo>
                    <a:cubicBezTo>
                      <a:pt x="2281" y="444"/>
                      <a:pt x="1806" y="0"/>
                      <a:pt x="1172" y="0"/>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37;p24">
                <a:extLst>
                  <a:ext uri="{FF2B5EF4-FFF2-40B4-BE49-F238E27FC236}">
                    <a16:creationId xmlns:a16="http://schemas.microsoft.com/office/drawing/2014/main" id="{78634F00-9344-D75E-F204-26B6FE5FBA6A}"/>
                  </a:ext>
                </a:extLst>
              </p:cNvPr>
              <p:cNvSpPr/>
              <p:nvPr/>
            </p:nvSpPr>
            <p:spPr>
              <a:xfrm>
                <a:off x="4548275" y="2925950"/>
                <a:ext cx="358675" cy="59425"/>
              </a:xfrm>
              <a:custGeom>
                <a:avLst/>
                <a:gdLst/>
                <a:ahLst/>
                <a:cxnLst/>
                <a:rect l="l" t="t" r="r" b="b"/>
                <a:pathLst>
                  <a:path w="14347" h="2377" extrusionOk="0">
                    <a:moveTo>
                      <a:pt x="1172" y="1"/>
                    </a:moveTo>
                    <a:cubicBezTo>
                      <a:pt x="539" y="1"/>
                      <a:pt x="0" y="539"/>
                      <a:pt x="0" y="1173"/>
                    </a:cubicBezTo>
                    <a:cubicBezTo>
                      <a:pt x="0" y="1838"/>
                      <a:pt x="539" y="2376"/>
                      <a:pt x="1172" y="2376"/>
                    </a:cubicBezTo>
                    <a:cubicBezTo>
                      <a:pt x="1806" y="2376"/>
                      <a:pt x="2312" y="1901"/>
                      <a:pt x="2344" y="1268"/>
                    </a:cubicBezTo>
                    <a:lnTo>
                      <a:pt x="11971" y="1268"/>
                    </a:lnTo>
                    <a:cubicBezTo>
                      <a:pt x="12035" y="1901"/>
                      <a:pt x="12541" y="2376"/>
                      <a:pt x="13143" y="2376"/>
                    </a:cubicBezTo>
                    <a:cubicBezTo>
                      <a:pt x="13808" y="2376"/>
                      <a:pt x="14347" y="1838"/>
                      <a:pt x="14347" y="1173"/>
                    </a:cubicBezTo>
                    <a:cubicBezTo>
                      <a:pt x="14347" y="539"/>
                      <a:pt x="13808" y="1"/>
                      <a:pt x="13143" y="1"/>
                    </a:cubicBezTo>
                    <a:cubicBezTo>
                      <a:pt x="12541" y="1"/>
                      <a:pt x="12066" y="444"/>
                      <a:pt x="11971" y="1046"/>
                    </a:cubicBezTo>
                    <a:lnTo>
                      <a:pt x="5828" y="1046"/>
                    </a:lnTo>
                    <a:lnTo>
                      <a:pt x="2344" y="1078"/>
                    </a:lnTo>
                    <a:cubicBezTo>
                      <a:pt x="2312" y="476"/>
                      <a:pt x="1806" y="1"/>
                      <a:pt x="1172" y="1"/>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38;p24">
                <a:extLst>
                  <a:ext uri="{FF2B5EF4-FFF2-40B4-BE49-F238E27FC236}">
                    <a16:creationId xmlns:a16="http://schemas.microsoft.com/office/drawing/2014/main" id="{5B1F3F68-DE85-248E-1D11-752AED635E8F}"/>
                  </a:ext>
                </a:extLst>
              </p:cNvPr>
              <p:cNvSpPr/>
              <p:nvPr/>
            </p:nvSpPr>
            <p:spPr>
              <a:xfrm>
                <a:off x="4548275" y="3676500"/>
                <a:ext cx="788575" cy="59425"/>
              </a:xfrm>
              <a:custGeom>
                <a:avLst/>
                <a:gdLst/>
                <a:ahLst/>
                <a:cxnLst/>
                <a:rect l="l" t="t" r="r" b="b"/>
                <a:pathLst>
                  <a:path w="31543" h="2377" extrusionOk="0">
                    <a:moveTo>
                      <a:pt x="1172" y="1"/>
                    </a:moveTo>
                    <a:cubicBezTo>
                      <a:pt x="539" y="1"/>
                      <a:pt x="0" y="539"/>
                      <a:pt x="0" y="1204"/>
                    </a:cubicBezTo>
                    <a:cubicBezTo>
                      <a:pt x="0" y="1838"/>
                      <a:pt x="539" y="2376"/>
                      <a:pt x="1172" y="2376"/>
                    </a:cubicBezTo>
                    <a:cubicBezTo>
                      <a:pt x="1806" y="2376"/>
                      <a:pt x="2312" y="1901"/>
                      <a:pt x="2344" y="1299"/>
                    </a:cubicBezTo>
                    <a:lnTo>
                      <a:pt x="22929" y="1268"/>
                    </a:lnTo>
                    <a:lnTo>
                      <a:pt x="29199" y="1299"/>
                    </a:lnTo>
                    <a:cubicBezTo>
                      <a:pt x="29231" y="1901"/>
                      <a:pt x="29738" y="2376"/>
                      <a:pt x="30371" y="2376"/>
                    </a:cubicBezTo>
                    <a:cubicBezTo>
                      <a:pt x="31004" y="2376"/>
                      <a:pt x="31543" y="1838"/>
                      <a:pt x="31543" y="1204"/>
                    </a:cubicBezTo>
                    <a:cubicBezTo>
                      <a:pt x="31543" y="539"/>
                      <a:pt x="31004" y="1"/>
                      <a:pt x="30371" y="1"/>
                    </a:cubicBezTo>
                    <a:cubicBezTo>
                      <a:pt x="29769" y="1"/>
                      <a:pt x="29263" y="476"/>
                      <a:pt x="29199" y="1046"/>
                    </a:cubicBezTo>
                    <a:lnTo>
                      <a:pt x="23024" y="1046"/>
                    </a:lnTo>
                    <a:lnTo>
                      <a:pt x="2344" y="1078"/>
                    </a:lnTo>
                    <a:cubicBezTo>
                      <a:pt x="2312" y="476"/>
                      <a:pt x="1806" y="1"/>
                      <a:pt x="1172" y="1"/>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39;p24">
                <a:extLst>
                  <a:ext uri="{FF2B5EF4-FFF2-40B4-BE49-F238E27FC236}">
                    <a16:creationId xmlns:a16="http://schemas.microsoft.com/office/drawing/2014/main" id="{F6458C94-7C8C-6C12-2DEC-AC5F793B657D}"/>
                  </a:ext>
                </a:extLst>
              </p:cNvPr>
              <p:cNvSpPr/>
              <p:nvPr/>
            </p:nvSpPr>
            <p:spPr>
              <a:xfrm>
                <a:off x="4548275" y="2203125"/>
                <a:ext cx="788575" cy="58600"/>
              </a:xfrm>
              <a:custGeom>
                <a:avLst/>
                <a:gdLst/>
                <a:ahLst/>
                <a:cxnLst/>
                <a:rect l="l" t="t" r="r" b="b"/>
                <a:pathLst>
                  <a:path w="31543" h="2344" extrusionOk="0">
                    <a:moveTo>
                      <a:pt x="1172" y="0"/>
                    </a:moveTo>
                    <a:cubicBezTo>
                      <a:pt x="539" y="0"/>
                      <a:pt x="0" y="507"/>
                      <a:pt x="0" y="1172"/>
                    </a:cubicBezTo>
                    <a:cubicBezTo>
                      <a:pt x="0" y="1837"/>
                      <a:pt x="539" y="2344"/>
                      <a:pt x="1172" y="2344"/>
                    </a:cubicBezTo>
                    <a:cubicBezTo>
                      <a:pt x="1806" y="2344"/>
                      <a:pt x="2312" y="1869"/>
                      <a:pt x="2344" y="1267"/>
                    </a:cubicBezTo>
                    <a:lnTo>
                      <a:pt x="29199" y="1267"/>
                    </a:lnTo>
                    <a:cubicBezTo>
                      <a:pt x="29231" y="1869"/>
                      <a:pt x="29738" y="2344"/>
                      <a:pt x="30371" y="2344"/>
                    </a:cubicBezTo>
                    <a:cubicBezTo>
                      <a:pt x="31004" y="2344"/>
                      <a:pt x="31543" y="1837"/>
                      <a:pt x="31543" y="1172"/>
                    </a:cubicBezTo>
                    <a:cubicBezTo>
                      <a:pt x="31543" y="507"/>
                      <a:pt x="31004" y="0"/>
                      <a:pt x="30371" y="0"/>
                    </a:cubicBezTo>
                    <a:cubicBezTo>
                      <a:pt x="29769" y="0"/>
                      <a:pt x="29263" y="444"/>
                      <a:pt x="29199" y="1045"/>
                    </a:cubicBezTo>
                    <a:lnTo>
                      <a:pt x="2344" y="1045"/>
                    </a:lnTo>
                    <a:cubicBezTo>
                      <a:pt x="2312" y="475"/>
                      <a:pt x="1806" y="0"/>
                      <a:pt x="1172" y="0"/>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40;p24">
                <a:extLst>
                  <a:ext uri="{FF2B5EF4-FFF2-40B4-BE49-F238E27FC236}">
                    <a16:creationId xmlns:a16="http://schemas.microsoft.com/office/drawing/2014/main" id="{F7C8DB24-9B75-8C43-FA1B-194750FFCDFE}"/>
                  </a:ext>
                </a:extLst>
              </p:cNvPr>
              <p:cNvSpPr/>
              <p:nvPr/>
            </p:nvSpPr>
            <p:spPr>
              <a:xfrm>
                <a:off x="2239600" y="2925950"/>
                <a:ext cx="358675" cy="59425"/>
              </a:xfrm>
              <a:custGeom>
                <a:avLst/>
                <a:gdLst/>
                <a:ahLst/>
                <a:cxnLst/>
                <a:rect l="l" t="t" r="r" b="b"/>
                <a:pathLst>
                  <a:path w="14347" h="2377" extrusionOk="0">
                    <a:moveTo>
                      <a:pt x="1172" y="1"/>
                    </a:moveTo>
                    <a:cubicBezTo>
                      <a:pt x="539" y="1"/>
                      <a:pt x="0" y="539"/>
                      <a:pt x="0" y="1173"/>
                    </a:cubicBezTo>
                    <a:cubicBezTo>
                      <a:pt x="0" y="1838"/>
                      <a:pt x="539" y="2376"/>
                      <a:pt x="1172" y="2376"/>
                    </a:cubicBezTo>
                    <a:cubicBezTo>
                      <a:pt x="1806" y="2376"/>
                      <a:pt x="2312" y="1901"/>
                      <a:pt x="2344" y="1268"/>
                    </a:cubicBezTo>
                    <a:lnTo>
                      <a:pt x="11971" y="1268"/>
                    </a:lnTo>
                    <a:cubicBezTo>
                      <a:pt x="12035" y="1901"/>
                      <a:pt x="12541" y="2376"/>
                      <a:pt x="13143" y="2376"/>
                    </a:cubicBezTo>
                    <a:cubicBezTo>
                      <a:pt x="13808" y="2376"/>
                      <a:pt x="14346" y="1838"/>
                      <a:pt x="14346" y="1173"/>
                    </a:cubicBezTo>
                    <a:cubicBezTo>
                      <a:pt x="14346" y="539"/>
                      <a:pt x="13808" y="1"/>
                      <a:pt x="13143" y="1"/>
                    </a:cubicBezTo>
                    <a:cubicBezTo>
                      <a:pt x="12541" y="1"/>
                      <a:pt x="12035" y="444"/>
                      <a:pt x="11971" y="1046"/>
                    </a:cubicBezTo>
                    <a:lnTo>
                      <a:pt x="5828" y="1046"/>
                    </a:lnTo>
                    <a:lnTo>
                      <a:pt x="2344" y="1078"/>
                    </a:lnTo>
                    <a:cubicBezTo>
                      <a:pt x="2312" y="476"/>
                      <a:pt x="1806" y="1"/>
                      <a:pt x="1172" y="1"/>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41;p24">
                <a:extLst>
                  <a:ext uri="{FF2B5EF4-FFF2-40B4-BE49-F238E27FC236}">
                    <a16:creationId xmlns:a16="http://schemas.microsoft.com/office/drawing/2014/main" id="{0FBFB5ED-C2A2-9D77-2F38-95802EE2A638}"/>
                  </a:ext>
                </a:extLst>
              </p:cNvPr>
              <p:cNvSpPr/>
              <p:nvPr/>
            </p:nvSpPr>
            <p:spPr>
              <a:xfrm>
                <a:off x="2239600" y="3676500"/>
                <a:ext cx="788575" cy="59425"/>
              </a:xfrm>
              <a:custGeom>
                <a:avLst/>
                <a:gdLst/>
                <a:ahLst/>
                <a:cxnLst/>
                <a:rect l="l" t="t" r="r" b="b"/>
                <a:pathLst>
                  <a:path w="31543" h="2377" extrusionOk="0">
                    <a:moveTo>
                      <a:pt x="1172" y="1"/>
                    </a:moveTo>
                    <a:cubicBezTo>
                      <a:pt x="539" y="1"/>
                      <a:pt x="0" y="539"/>
                      <a:pt x="0" y="1204"/>
                    </a:cubicBezTo>
                    <a:cubicBezTo>
                      <a:pt x="0" y="1838"/>
                      <a:pt x="539" y="2376"/>
                      <a:pt x="1172" y="2376"/>
                    </a:cubicBezTo>
                    <a:cubicBezTo>
                      <a:pt x="1806" y="2376"/>
                      <a:pt x="2312" y="1901"/>
                      <a:pt x="2344" y="1299"/>
                    </a:cubicBezTo>
                    <a:lnTo>
                      <a:pt x="22929" y="1268"/>
                    </a:lnTo>
                    <a:lnTo>
                      <a:pt x="29199" y="1299"/>
                    </a:lnTo>
                    <a:cubicBezTo>
                      <a:pt x="29231" y="1901"/>
                      <a:pt x="29738" y="2376"/>
                      <a:pt x="30371" y="2376"/>
                    </a:cubicBezTo>
                    <a:cubicBezTo>
                      <a:pt x="31036" y="2376"/>
                      <a:pt x="31543" y="1838"/>
                      <a:pt x="31543" y="1204"/>
                    </a:cubicBezTo>
                    <a:cubicBezTo>
                      <a:pt x="31543" y="539"/>
                      <a:pt x="31004" y="1"/>
                      <a:pt x="30371" y="1"/>
                    </a:cubicBezTo>
                    <a:cubicBezTo>
                      <a:pt x="29769" y="1"/>
                      <a:pt x="29263" y="476"/>
                      <a:pt x="29199" y="1046"/>
                    </a:cubicBezTo>
                    <a:lnTo>
                      <a:pt x="23024" y="1046"/>
                    </a:lnTo>
                    <a:lnTo>
                      <a:pt x="2344" y="1078"/>
                    </a:lnTo>
                    <a:cubicBezTo>
                      <a:pt x="2312" y="476"/>
                      <a:pt x="1806" y="1"/>
                      <a:pt x="1172" y="1"/>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42;p24">
                <a:extLst>
                  <a:ext uri="{FF2B5EF4-FFF2-40B4-BE49-F238E27FC236}">
                    <a16:creationId xmlns:a16="http://schemas.microsoft.com/office/drawing/2014/main" id="{FD12B096-C9DA-7687-E987-691AF5B2162C}"/>
                  </a:ext>
                </a:extLst>
              </p:cNvPr>
              <p:cNvSpPr/>
              <p:nvPr/>
            </p:nvSpPr>
            <p:spPr>
              <a:xfrm>
                <a:off x="2239600" y="2203125"/>
                <a:ext cx="788575" cy="58600"/>
              </a:xfrm>
              <a:custGeom>
                <a:avLst/>
                <a:gdLst/>
                <a:ahLst/>
                <a:cxnLst/>
                <a:rect l="l" t="t" r="r" b="b"/>
                <a:pathLst>
                  <a:path w="31543" h="2344" extrusionOk="0">
                    <a:moveTo>
                      <a:pt x="1172" y="0"/>
                    </a:moveTo>
                    <a:cubicBezTo>
                      <a:pt x="539" y="0"/>
                      <a:pt x="0" y="507"/>
                      <a:pt x="0" y="1172"/>
                    </a:cubicBezTo>
                    <a:cubicBezTo>
                      <a:pt x="0" y="1837"/>
                      <a:pt x="539" y="2344"/>
                      <a:pt x="1172" y="2344"/>
                    </a:cubicBezTo>
                    <a:cubicBezTo>
                      <a:pt x="1806" y="2344"/>
                      <a:pt x="2312" y="1869"/>
                      <a:pt x="2344" y="1267"/>
                    </a:cubicBezTo>
                    <a:lnTo>
                      <a:pt x="29199" y="1267"/>
                    </a:lnTo>
                    <a:cubicBezTo>
                      <a:pt x="29231" y="1869"/>
                      <a:pt x="29738" y="2344"/>
                      <a:pt x="30371" y="2344"/>
                    </a:cubicBezTo>
                    <a:cubicBezTo>
                      <a:pt x="31036" y="2344"/>
                      <a:pt x="31543" y="1837"/>
                      <a:pt x="31543" y="1172"/>
                    </a:cubicBezTo>
                    <a:cubicBezTo>
                      <a:pt x="31543" y="507"/>
                      <a:pt x="31004" y="0"/>
                      <a:pt x="30371" y="0"/>
                    </a:cubicBezTo>
                    <a:cubicBezTo>
                      <a:pt x="29769" y="0"/>
                      <a:pt x="29263" y="444"/>
                      <a:pt x="29199" y="1045"/>
                    </a:cubicBezTo>
                    <a:lnTo>
                      <a:pt x="2344" y="1045"/>
                    </a:lnTo>
                    <a:cubicBezTo>
                      <a:pt x="2312" y="475"/>
                      <a:pt x="1806" y="0"/>
                      <a:pt x="1172" y="0"/>
                    </a:cubicBezTo>
                    <a:close/>
                  </a:path>
                </a:pathLst>
              </a:custGeom>
              <a:solidFill>
                <a:srgbClr val="2724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43;p24">
                <a:extLst>
                  <a:ext uri="{FF2B5EF4-FFF2-40B4-BE49-F238E27FC236}">
                    <a16:creationId xmlns:a16="http://schemas.microsoft.com/office/drawing/2014/main" id="{246B7C54-2E93-548F-79E5-7B34BABCF2CD}"/>
                  </a:ext>
                </a:extLst>
              </p:cNvPr>
              <p:cNvSpPr/>
              <p:nvPr/>
            </p:nvSpPr>
            <p:spPr>
              <a:xfrm>
                <a:off x="3771600" y="1703550"/>
                <a:ext cx="931875" cy="1075975"/>
              </a:xfrm>
              <a:custGeom>
                <a:avLst/>
                <a:gdLst/>
                <a:ahLst/>
                <a:cxnLst/>
                <a:rect l="l" t="t" r="r" b="b"/>
                <a:pathLst>
                  <a:path w="37275" h="43039" extrusionOk="0">
                    <a:moveTo>
                      <a:pt x="18621" y="507"/>
                    </a:moveTo>
                    <a:lnTo>
                      <a:pt x="36831" y="11021"/>
                    </a:lnTo>
                    <a:lnTo>
                      <a:pt x="36831" y="32017"/>
                    </a:lnTo>
                    <a:lnTo>
                      <a:pt x="18621" y="42531"/>
                    </a:lnTo>
                    <a:lnTo>
                      <a:pt x="412" y="32017"/>
                    </a:lnTo>
                    <a:lnTo>
                      <a:pt x="412" y="11021"/>
                    </a:lnTo>
                    <a:lnTo>
                      <a:pt x="18621" y="507"/>
                    </a:lnTo>
                    <a:close/>
                    <a:moveTo>
                      <a:pt x="18621" y="0"/>
                    </a:moveTo>
                    <a:lnTo>
                      <a:pt x="0" y="10768"/>
                    </a:lnTo>
                    <a:lnTo>
                      <a:pt x="0" y="32271"/>
                    </a:lnTo>
                    <a:lnTo>
                      <a:pt x="18621" y="43038"/>
                    </a:lnTo>
                    <a:lnTo>
                      <a:pt x="37275" y="32271"/>
                    </a:lnTo>
                    <a:lnTo>
                      <a:pt x="37275" y="10768"/>
                    </a:lnTo>
                    <a:lnTo>
                      <a:pt x="18621" y="0"/>
                    </a:lnTo>
                    <a:close/>
                  </a:path>
                </a:pathLst>
              </a:custGeom>
              <a:solidFill>
                <a:srgbClr val="F2A3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44;p24">
                <a:extLst>
                  <a:ext uri="{FF2B5EF4-FFF2-40B4-BE49-F238E27FC236}">
                    <a16:creationId xmlns:a16="http://schemas.microsoft.com/office/drawing/2014/main" id="{117F1D24-42C6-80D4-122C-CEABB2764CEF}"/>
                  </a:ext>
                </a:extLst>
              </p:cNvPr>
              <p:cNvSpPr/>
              <p:nvPr/>
            </p:nvSpPr>
            <p:spPr>
              <a:xfrm>
                <a:off x="4192000" y="2434300"/>
                <a:ext cx="931875" cy="1075975"/>
              </a:xfrm>
              <a:custGeom>
                <a:avLst/>
                <a:gdLst/>
                <a:ahLst/>
                <a:cxnLst/>
                <a:rect l="l" t="t" r="r" b="b"/>
                <a:pathLst>
                  <a:path w="37275" h="43039" extrusionOk="0">
                    <a:moveTo>
                      <a:pt x="18622" y="476"/>
                    </a:moveTo>
                    <a:lnTo>
                      <a:pt x="36831" y="10990"/>
                    </a:lnTo>
                    <a:lnTo>
                      <a:pt x="36831" y="32018"/>
                    </a:lnTo>
                    <a:lnTo>
                      <a:pt x="18622" y="42532"/>
                    </a:lnTo>
                    <a:lnTo>
                      <a:pt x="412" y="32018"/>
                    </a:lnTo>
                    <a:lnTo>
                      <a:pt x="412" y="10990"/>
                    </a:lnTo>
                    <a:lnTo>
                      <a:pt x="18622" y="476"/>
                    </a:lnTo>
                    <a:close/>
                    <a:moveTo>
                      <a:pt x="18622" y="0"/>
                    </a:moveTo>
                    <a:lnTo>
                      <a:pt x="0" y="10736"/>
                    </a:lnTo>
                    <a:lnTo>
                      <a:pt x="0" y="32271"/>
                    </a:lnTo>
                    <a:lnTo>
                      <a:pt x="18622" y="43039"/>
                    </a:lnTo>
                    <a:lnTo>
                      <a:pt x="37180" y="32334"/>
                    </a:lnTo>
                    <a:lnTo>
                      <a:pt x="37275" y="32271"/>
                    </a:lnTo>
                    <a:lnTo>
                      <a:pt x="37275" y="10736"/>
                    </a:lnTo>
                    <a:lnTo>
                      <a:pt x="18622" y="0"/>
                    </a:lnTo>
                    <a:close/>
                  </a:path>
                </a:pathLst>
              </a:custGeom>
              <a:solidFill>
                <a:srgbClr val="304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45;p24">
                <a:extLst>
                  <a:ext uri="{FF2B5EF4-FFF2-40B4-BE49-F238E27FC236}">
                    <a16:creationId xmlns:a16="http://schemas.microsoft.com/office/drawing/2014/main" id="{5D406577-96BD-075B-FB4E-43A0F395DAB3}"/>
                  </a:ext>
                </a:extLst>
              </p:cNvPr>
              <p:cNvSpPr/>
              <p:nvPr/>
            </p:nvSpPr>
            <p:spPr>
              <a:xfrm>
                <a:off x="3771600" y="3162675"/>
                <a:ext cx="931875" cy="1075975"/>
              </a:xfrm>
              <a:custGeom>
                <a:avLst/>
                <a:gdLst/>
                <a:ahLst/>
                <a:cxnLst/>
                <a:rect l="l" t="t" r="r" b="b"/>
                <a:pathLst>
                  <a:path w="37275" h="43039" extrusionOk="0">
                    <a:moveTo>
                      <a:pt x="18621" y="476"/>
                    </a:moveTo>
                    <a:lnTo>
                      <a:pt x="36831" y="10990"/>
                    </a:lnTo>
                    <a:lnTo>
                      <a:pt x="36831" y="32018"/>
                    </a:lnTo>
                    <a:lnTo>
                      <a:pt x="18621" y="42532"/>
                    </a:lnTo>
                    <a:lnTo>
                      <a:pt x="412" y="32018"/>
                    </a:lnTo>
                    <a:lnTo>
                      <a:pt x="412" y="10990"/>
                    </a:lnTo>
                    <a:lnTo>
                      <a:pt x="18621" y="476"/>
                    </a:lnTo>
                    <a:close/>
                    <a:moveTo>
                      <a:pt x="18621" y="1"/>
                    </a:moveTo>
                    <a:lnTo>
                      <a:pt x="95" y="10705"/>
                    </a:lnTo>
                    <a:lnTo>
                      <a:pt x="0" y="10768"/>
                    </a:lnTo>
                    <a:lnTo>
                      <a:pt x="0" y="32271"/>
                    </a:lnTo>
                    <a:lnTo>
                      <a:pt x="18621" y="43039"/>
                    </a:lnTo>
                    <a:lnTo>
                      <a:pt x="37148" y="32335"/>
                    </a:lnTo>
                    <a:lnTo>
                      <a:pt x="37275" y="32271"/>
                    </a:lnTo>
                    <a:lnTo>
                      <a:pt x="37275" y="10768"/>
                    </a:lnTo>
                    <a:lnTo>
                      <a:pt x="18621" y="1"/>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46;p24">
                <a:extLst>
                  <a:ext uri="{FF2B5EF4-FFF2-40B4-BE49-F238E27FC236}">
                    <a16:creationId xmlns:a16="http://schemas.microsoft.com/office/drawing/2014/main" id="{198F8D3A-0CE3-1ED3-0020-AABDF271CBA0}"/>
                  </a:ext>
                </a:extLst>
              </p:cNvPr>
              <p:cNvSpPr/>
              <p:nvPr/>
            </p:nvSpPr>
            <p:spPr>
              <a:xfrm>
                <a:off x="3829375" y="1770825"/>
                <a:ext cx="815525" cy="941400"/>
              </a:xfrm>
              <a:custGeom>
                <a:avLst/>
                <a:gdLst/>
                <a:ahLst/>
                <a:cxnLst/>
                <a:rect l="l" t="t" r="r" b="b"/>
                <a:pathLst>
                  <a:path w="32621" h="37656" extrusionOk="0">
                    <a:moveTo>
                      <a:pt x="16310" y="1"/>
                    </a:moveTo>
                    <a:lnTo>
                      <a:pt x="1" y="9407"/>
                    </a:lnTo>
                    <a:lnTo>
                      <a:pt x="1" y="28250"/>
                    </a:lnTo>
                    <a:lnTo>
                      <a:pt x="16310" y="37655"/>
                    </a:lnTo>
                    <a:lnTo>
                      <a:pt x="32620" y="28250"/>
                    </a:lnTo>
                    <a:lnTo>
                      <a:pt x="32620" y="9407"/>
                    </a:lnTo>
                    <a:lnTo>
                      <a:pt x="1631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47;p24">
                <a:extLst>
                  <a:ext uri="{FF2B5EF4-FFF2-40B4-BE49-F238E27FC236}">
                    <a16:creationId xmlns:a16="http://schemas.microsoft.com/office/drawing/2014/main" id="{4DAB9C75-FF6D-C6FF-0B90-7784E59F79C3}"/>
                  </a:ext>
                </a:extLst>
              </p:cNvPr>
              <p:cNvSpPr/>
              <p:nvPr/>
            </p:nvSpPr>
            <p:spPr>
              <a:xfrm>
                <a:off x="3854725" y="1800125"/>
                <a:ext cx="764825" cy="882800"/>
              </a:xfrm>
              <a:custGeom>
                <a:avLst/>
                <a:gdLst/>
                <a:ahLst/>
                <a:cxnLst/>
                <a:rect l="l" t="t" r="r" b="b"/>
                <a:pathLst>
                  <a:path w="30593" h="35312" extrusionOk="0">
                    <a:moveTo>
                      <a:pt x="15296" y="1"/>
                    </a:moveTo>
                    <a:lnTo>
                      <a:pt x="0" y="8836"/>
                    </a:lnTo>
                    <a:lnTo>
                      <a:pt x="0" y="26508"/>
                    </a:lnTo>
                    <a:lnTo>
                      <a:pt x="15296" y="35312"/>
                    </a:lnTo>
                    <a:lnTo>
                      <a:pt x="30593" y="26508"/>
                    </a:lnTo>
                    <a:lnTo>
                      <a:pt x="30593" y="8836"/>
                    </a:lnTo>
                    <a:lnTo>
                      <a:pt x="15296" y="1"/>
                    </a:lnTo>
                    <a:close/>
                  </a:path>
                </a:pathLst>
              </a:custGeom>
              <a:solidFill>
                <a:srgbClr val="E3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52;p24">
                <a:extLst>
                  <a:ext uri="{FF2B5EF4-FFF2-40B4-BE49-F238E27FC236}">
                    <a16:creationId xmlns:a16="http://schemas.microsoft.com/office/drawing/2014/main" id="{C6490A3C-A474-B882-A81F-A39337C16117}"/>
                  </a:ext>
                </a:extLst>
              </p:cNvPr>
              <p:cNvSpPr/>
              <p:nvPr/>
            </p:nvSpPr>
            <p:spPr>
              <a:xfrm>
                <a:off x="4249800" y="2500800"/>
                <a:ext cx="816275" cy="942175"/>
              </a:xfrm>
              <a:custGeom>
                <a:avLst/>
                <a:gdLst/>
                <a:ahLst/>
                <a:cxnLst/>
                <a:rect l="l" t="t" r="r" b="b"/>
                <a:pathLst>
                  <a:path w="32651" h="37687" extrusionOk="0">
                    <a:moveTo>
                      <a:pt x="16310" y="1"/>
                    </a:moveTo>
                    <a:lnTo>
                      <a:pt x="0" y="9438"/>
                    </a:lnTo>
                    <a:lnTo>
                      <a:pt x="0" y="28281"/>
                    </a:lnTo>
                    <a:lnTo>
                      <a:pt x="16310" y="37687"/>
                    </a:lnTo>
                    <a:lnTo>
                      <a:pt x="32651" y="28281"/>
                    </a:lnTo>
                    <a:lnTo>
                      <a:pt x="32651" y="9438"/>
                    </a:lnTo>
                    <a:lnTo>
                      <a:pt x="1631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53;p24">
                <a:extLst>
                  <a:ext uri="{FF2B5EF4-FFF2-40B4-BE49-F238E27FC236}">
                    <a16:creationId xmlns:a16="http://schemas.microsoft.com/office/drawing/2014/main" id="{E0AD4BB0-0C42-60E7-55AA-C27A4D633B61}"/>
                  </a:ext>
                </a:extLst>
              </p:cNvPr>
              <p:cNvSpPr/>
              <p:nvPr/>
            </p:nvSpPr>
            <p:spPr>
              <a:xfrm>
                <a:off x="4275125" y="2530100"/>
                <a:ext cx="765625" cy="883575"/>
              </a:xfrm>
              <a:custGeom>
                <a:avLst/>
                <a:gdLst/>
                <a:ahLst/>
                <a:cxnLst/>
                <a:rect l="l" t="t" r="r" b="b"/>
                <a:pathLst>
                  <a:path w="30625" h="35343" extrusionOk="0">
                    <a:moveTo>
                      <a:pt x="15297" y="0"/>
                    </a:moveTo>
                    <a:lnTo>
                      <a:pt x="1" y="8836"/>
                    </a:lnTo>
                    <a:lnTo>
                      <a:pt x="1" y="26507"/>
                    </a:lnTo>
                    <a:lnTo>
                      <a:pt x="15297" y="35343"/>
                    </a:lnTo>
                    <a:lnTo>
                      <a:pt x="30625" y="26507"/>
                    </a:lnTo>
                    <a:lnTo>
                      <a:pt x="30625" y="8836"/>
                    </a:lnTo>
                    <a:lnTo>
                      <a:pt x="15297" y="0"/>
                    </a:lnTo>
                    <a:close/>
                  </a:path>
                </a:pathLst>
              </a:custGeom>
              <a:solidFill>
                <a:srgbClr val="E3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2154;p24">
                <a:extLst>
                  <a:ext uri="{FF2B5EF4-FFF2-40B4-BE49-F238E27FC236}">
                    <a16:creationId xmlns:a16="http://schemas.microsoft.com/office/drawing/2014/main" id="{583A7292-8306-6622-1929-B5831D60DD37}"/>
                  </a:ext>
                </a:extLst>
              </p:cNvPr>
              <p:cNvSpPr/>
              <p:nvPr/>
            </p:nvSpPr>
            <p:spPr>
              <a:xfrm>
                <a:off x="4632200" y="2746250"/>
                <a:ext cx="45950" cy="83150"/>
              </a:xfrm>
              <a:custGeom>
                <a:avLst/>
                <a:gdLst/>
                <a:ahLst/>
                <a:cxnLst/>
                <a:rect l="l" t="t" r="r" b="b"/>
                <a:pathLst>
                  <a:path w="1838" h="3326" extrusionOk="0">
                    <a:moveTo>
                      <a:pt x="855" y="0"/>
                    </a:moveTo>
                    <a:cubicBezTo>
                      <a:pt x="602" y="0"/>
                      <a:pt x="380" y="95"/>
                      <a:pt x="222" y="285"/>
                    </a:cubicBezTo>
                    <a:cubicBezTo>
                      <a:pt x="64" y="475"/>
                      <a:pt x="0" y="697"/>
                      <a:pt x="32" y="950"/>
                    </a:cubicBezTo>
                    <a:lnTo>
                      <a:pt x="349" y="3325"/>
                    </a:lnTo>
                    <a:lnTo>
                      <a:pt x="1489" y="3325"/>
                    </a:lnTo>
                    <a:lnTo>
                      <a:pt x="1805" y="950"/>
                    </a:lnTo>
                    <a:cubicBezTo>
                      <a:pt x="1837" y="697"/>
                      <a:pt x="1774" y="475"/>
                      <a:pt x="1615" y="285"/>
                    </a:cubicBezTo>
                    <a:cubicBezTo>
                      <a:pt x="1457" y="95"/>
                      <a:pt x="1235" y="0"/>
                      <a:pt x="9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55;p24">
                <a:extLst>
                  <a:ext uri="{FF2B5EF4-FFF2-40B4-BE49-F238E27FC236}">
                    <a16:creationId xmlns:a16="http://schemas.microsoft.com/office/drawing/2014/main" id="{ABDBE1FB-90D1-06FC-9F7C-5D8423643F13}"/>
                  </a:ext>
                </a:extLst>
              </p:cNvPr>
              <p:cNvSpPr/>
              <p:nvPr/>
            </p:nvSpPr>
            <p:spPr>
              <a:xfrm>
                <a:off x="4482550" y="2809575"/>
                <a:ext cx="76825" cy="76025"/>
              </a:xfrm>
              <a:custGeom>
                <a:avLst/>
                <a:gdLst/>
                <a:ahLst/>
                <a:cxnLst/>
                <a:rect l="l" t="t" r="r" b="b"/>
                <a:pathLst>
                  <a:path w="3073" h="3041" extrusionOk="0">
                    <a:moveTo>
                      <a:pt x="919" y="1"/>
                    </a:moveTo>
                    <a:cubicBezTo>
                      <a:pt x="698" y="1"/>
                      <a:pt x="508" y="96"/>
                      <a:pt x="349" y="222"/>
                    </a:cubicBezTo>
                    <a:lnTo>
                      <a:pt x="254" y="317"/>
                    </a:lnTo>
                    <a:cubicBezTo>
                      <a:pt x="96" y="507"/>
                      <a:pt x="1" y="729"/>
                      <a:pt x="1" y="982"/>
                    </a:cubicBezTo>
                    <a:cubicBezTo>
                      <a:pt x="33" y="1204"/>
                      <a:pt x="159" y="1426"/>
                      <a:pt x="349" y="1584"/>
                    </a:cubicBezTo>
                    <a:lnTo>
                      <a:pt x="2249" y="3041"/>
                    </a:lnTo>
                    <a:lnTo>
                      <a:pt x="3073" y="2249"/>
                    </a:lnTo>
                    <a:lnTo>
                      <a:pt x="1584" y="349"/>
                    </a:lnTo>
                    <a:cubicBezTo>
                      <a:pt x="1426" y="127"/>
                      <a:pt x="1204" y="1"/>
                      <a:pt x="9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56;p24">
                <a:extLst>
                  <a:ext uri="{FF2B5EF4-FFF2-40B4-BE49-F238E27FC236}">
                    <a16:creationId xmlns:a16="http://schemas.microsoft.com/office/drawing/2014/main" id="{DA015398-A923-5763-BBC4-320E149991BD}"/>
                  </a:ext>
                </a:extLst>
              </p:cNvPr>
              <p:cNvSpPr/>
              <p:nvPr/>
            </p:nvSpPr>
            <p:spPr>
              <a:xfrm>
                <a:off x="4423175" y="2960800"/>
                <a:ext cx="83150" cy="44350"/>
              </a:xfrm>
              <a:custGeom>
                <a:avLst/>
                <a:gdLst/>
                <a:ahLst/>
                <a:cxnLst/>
                <a:rect l="l" t="t" r="r" b="b"/>
                <a:pathLst>
                  <a:path w="3326" h="1774" extrusionOk="0">
                    <a:moveTo>
                      <a:pt x="824" y="0"/>
                    </a:moveTo>
                    <a:cubicBezTo>
                      <a:pt x="381" y="0"/>
                      <a:pt x="1" y="380"/>
                      <a:pt x="1" y="824"/>
                    </a:cubicBezTo>
                    <a:lnTo>
                      <a:pt x="1" y="950"/>
                    </a:lnTo>
                    <a:cubicBezTo>
                      <a:pt x="1" y="1425"/>
                      <a:pt x="381" y="1774"/>
                      <a:pt x="824" y="1774"/>
                    </a:cubicBezTo>
                    <a:lnTo>
                      <a:pt x="951" y="1774"/>
                    </a:lnTo>
                    <a:lnTo>
                      <a:pt x="3326" y="1489"/>
                    </a:lnTo>
                    <a:lnTo>
                      <a:pt x="3326" y="317"/>
                    </a:lnTo>
                    <a:lnTo>
                      <a:pt x="951" y="32"/>
                    </a:lnTo>
                    <a:cubicBezTo>
                      <a:pt x="919" y="0"/>
                      <a:pt x="856" y="0"/>
                      <a:pt x="8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57;p24">
                <a:extLst>
                  <a:ext uri="{FF2B5EF4-FFF2-40B4-BE49-F238E27FC236}">
                    <a16:creationId xmlns:a16="http://schemas.microsoft.com/office/drawing/2014/main" id="{F4FB5166-D43E-DE86-D55E-C647D2180545}"/>
                  </a:ext>
                </a:extLst>
              </p:cNvPr>
              <p:cNvSpPr/>
              <p:nvPr/>
            </p:nvSpPr>
            <p:spPr>
              <a:xfrm>
                <a:off x="4808750" y="2956050"/>
                <a:ext cx="83950" cy="44350"/>
              </a:xfrm>
              <a:custGeom>
                <a:avLst/>
                <a:gdLst/>
                <a:ahLst/>
                <a:cxnLst/>
                <a:rect l="l" t="t" r="r" b="b"/>
                <a:pathLst>
                  <a:path w="3358" h="1774" extrusionOk="0">
                    <a:moveTo>
                      <a:pt x="2407" y="0"/>
                    </a:moveTo>
                    <a:lnTo>
                      <a:pt x="1" y="317"/>
                    </a:lnTo>
                    <a:lnTo>
                      <a:pt x="1" y="1457"/>
                    </a:lnTo>
                    <a:lnTo>
                      <a:pt x="2407" y="1774"/>
                    </a:lnTo>
                    <a:lnTo>
                      <a:pt x="2534" y="1774"/>
                    </a:lnTo>
                    <a:cubicBezTo>
                      <a:pt x="2756" y="1774"/>
                      <a:pt x="2946" y="1679"/>
                      <a:pt x="3104" y="1552"/>
                    </a:cubicBezTo>
                    <a:cubicBezTo>
                      <a:pt x="3262" y="1394"/>
                      <a:pt x="3357" y="1172"/>
                      <a:pt x="3357" y="950"/>
                    </a:cubicBezTo>
                    <a:lnTo>
                      <a:pt x="3357" y="824"/>
                    </a:lnTo>
                    <a:cubicBezTo>
                      <a:pt x="3357" y="380"/>
                      <a:pt x="2977" y="0"/>
                      <a:pt x="25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58;p24">
                <a:extLst>
                  <a:ext uri="{FF2B5EF4-FFF2-40B4-BE49-F238E27FC236}">
                    <a16:creationId xmlns:a16="http://schemas.microsoft.com/office/drawing/2014/main" id="{AAA87A5B-983F-5DD6-E43E-88F96E3CAFF6}"/>
                  </a:ext>
                </a:extLst>
              </p:cNvPr>
              <p:cNvSpPr/>
              <p:nvPr/>
            </p:nvSpPr>
            <p:spPr>
              <a:xfrm>
                <a:off x="4752550" y="2805625"/>
                <a:ext cx="76800" cy="76825"/>
              </a:xfrm>
              <a:custGeom>
                <a:avLst/>
                <a:gdLst/>
                <a:ahLst/>
                <a:cxnLst/>
                <a:rect l="l" t="t" r="r" b="b"/>
                <a:pathLst>
                  <a:path w="3072" h="3073" extrusionOk="0">
                    <a:moveTo>
                      <a:pt x="2154" y="0"/>
                    </a:moveTo>
                    <a:cubicBezTo>
                      <a:pt x="1900" y="0"/>
                      <a:pt x="1647" y="127"/>
                      <a:pt x="1488" y="349"/>
                    </a:cubicBezTo>
                    <a:lnTo>
                      <a:pt x="0" y="2249"/>
                    </a:lnTo>
                    <a:lnTo>
                      <a:pt x="823" y="3072"/>
                    </a:lnTo>
                    <a:lnTo>
                      <a:pt x="2724" y="1584"/>
                    </a:lnTo>
                    <a:cubicBezTo>
                      <a:pt x="2914" y="1457"/>
                      <a:pt x="3040" y="1235"/>
                      <a:pt x="3072" y="982"/>
                    </a:cubicBezTo>
                    <a:cubicBezTo>
                      <a:pt x="3072" y="760"/>
                      <a:pt x="3009" y="507"/>
                      <a:pt x="2819" y="317"/>
                    </a:cubicBezTo>
                    <a:lnTo>
                      <a:pt x="2724" y="254"/>
                    </a:lnTo>
                    <a:cubicBezTo>
                      <a:pt x="2565" y="95"/>
                      <a:pt x="2375" y="0"/>
                      <a:pt x="21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61;p24">
                <a:extLst>
                  <a:ext uri="{FF2B5EF4-FFF2-40B4-BE49-F238E27FC236}">
                    <a16:creationId xmlns:a16="http://schemas.microsoft.com/office/drawing/2014/main" id="{B5804D5A-27CE-3526-9839-BA67B94B71EC}"/>
                  </a:ext>
                </a:extLst>
              </p:cNvPr>
              <p:cNvSpPr/>
              <p:nvPr/>
            </p:nvSpPr>
            <p:spPr>
              <a:xfrm>
                <a:off x="4551450" y="2863425"/>
                <a:ext cx="209025" cy="238325"/>
              </a:xfrm>
              <a:custGeom>
                <a:avLst/>
                <a:gdLst/>
                <a:ahLst/>
                <a:cxnLst/>
                <a:rect l="l" t="t" r="r" b="b"/>
                <a:pathLst>
                  <a:path w="8361" h="9533" extrusionOk="0">
                    <a:moveTo>
                      <a:pt x="4212" y="602"/>
                    </a:moveTo>
                    <a:cubicBezTo>
                      <a:pt x="5130" y="602"/>
                      <a:pt x="6049" y="982"/>
                      <a:pt x="6714" y="1647"/>
                    </a:cubicBezTo>
                    <a:cubicBezTo>
                      <a:pt x="7379" y="2312"/>
                      <a:pt x="7759" y="3199"/>
                      <a:pt x="7759" y="4180"/>
                    </a:cubicBezTo>
                    <a:cubicBezTo>
                      <a:pt x="7759" y="4814"/>
                      <a:pt x="7664" y="5320"/>
                      <a:pt x="7411" y="5700"/>
                    </a:cubicBezTo>
                    <a:cubicBezTo>
                      <a:pt x="7411" y="5732"/>
                      <a:pt x="7379" y="5764"/>
                      <a:pt x="7347" y="5795"/>
                    </a:cubicBezTo>
                    <a:cubicBezTo>
                      <a:pt x="6556" y="6904"/>
                      <a:pt x="6112" y="7981"/>
                      <a:pt x="6049" y="8931"/>
                    </a:cubicBezTo>
                    <a:lnTo>
                      <a:pt x="2375" y="8931"/>
                    </a:lnTo>
                    <a:cubicBezTo>
                      <a:pt x="2249" y="7601"/>
                      <a:pt x="1457" y="6429"/>
                      <a:pt x="1140" y="5922"/>
                    </a:cubicBezTo>
                    <a:cubicBezTo>
                      <a:pt x="1077" y="5859"/>
                      <a:pt x="1014" y="5764"/>
                      <a:pt x="982" y="5732"/>
                    </a:cubicBezTo>
                    <a:cubicBezTo>
                      <a:pt x="760" y="5289"/>
                      <a:pt x="665" y="4814"/>
                      <a:pt x="633" y="4307"/>
                    </a:cubicBezTo>
                    <a:cubicBezTo>
                      <a:pt x="602" y="3325"/>
                      <a:pt x="950" y="2407"/>
                      <a:pt x="1647" y="1710"/>
                    </a:cubicBezTo>
                    <a:cubicBezTo>
                      <a:pt x="2312" y="1013"/>
                      <a:pt x="3199" y="602"/>
                      <a:pt x="4180" y="602"/>
                    </a:cubicBezTo>
                    <a:close/>
                    <a:moveTo>
                      <a:pt x="4180" y="0"/>
                    </a:moveTo>
                    <a:cubicBezTo>
                      <a:pt x="3040" y="0"/>
                      <a:pt x="1995" y="475"/>
                      <a:pt x="1204" y="1298"/>
                    </a:cubicBezTo>
                    <a:cubicBezTo>
                      <a:pt x="412" y="2122"/>
                      <a:pt x="0" y="3199"/>
                      <a:pt x="32" y="4307"/>
                    </a:cubicBezTo>
                    <a:cubicBezTo>
                      <a:pt x="63" y="4909"/>
                      <a:pt x="190" y="5479"/>
                      <a:pt x="443" y="6017"/>
                    </a:cubicBezTo>
                    <a:cubicBezTo>
                      <a:pt x="475" y="6080"/>
                      <a:pt x="538" y="6144"/>
                      <a:pt x="633" y="6270"/>
                    </a:cubicBezTo>
                    <a:cubicBezTo>
                      <a:pt x="950" y="6745"/>
                      <a:pt x="1679" y="7822"/>
                      <a:pt x="1774" y="8994"/>
                    </a:cubicBezTo>
                    <a:cubicBezTo>
                      <a:pt x="1805" y="9311"/>
                      <a:pt x="2059" y="9532"/>
                      <a:pt x="2375" y="9532"/>
                    </a:cubicBezTo>
                    <a:lnTo>
                      <a:pt x="6049" y="9532"/>
                    </a:lnTo>
                    <a:cubicBezTo>
                      <a:pt x="6366" y="9532"/>
                      <a:pt x="6619" y="9311"/>
                      <a:pt x="6651" y="8994"/>
                    </a:cubicBezTo>
                    <a:cubicBezTo>
                      <a:pt x="6714" y="8139"/>
                      <a:pt x="7126" y="7189"/>
                      <a:pt x="7854" y="6144"/>
                    </a:cubicBezTo>
                    <a:cubicBezTo>
                      <a:pt x="7886" y="6080"/>
                      <a:pt x="7917" y="6049"/>
                      <a:pt x="7949" y="6017"/>
                    </a:cubicBezTo>
                    <a:cubicBezTo>
                      <a:pt x="8234" y="5542"/>
                      <a:pt x="8361" y="4940"/>
                      <a:pt x="8361" y="4180"/>
                    </a:cubicBezTo>
                    <a:cubicBezTo>
                      <a:pt x="8361" y="3040"/>
                      <a:pt x="7949" y="1995"/>
                      <a:pt x="7157" y="1203"/>
                    </a:cubicBezTo>
                    <a:cubicBezTo>
                      <a:pt x="6334" y="412"/>
                      <a:pt x="5289" y="0"/>
                      <a:pt x="4180" y="0"/>
                    </a:cubicBezTo>
                    <a:close/>
                  </a:path>
                </a:pathLst>
              </a:custGeom>
              <a:solidFill>
                <a:srgbClr val="222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62;p24">
                <a:extLst>
                  <a:ext uri="{FF2B5EF4-FFF2-40B4-BE49-F238E27FC236}">
                    <a16:creationId xmlns:a16="http://schemas.microsoft.com/office/drawing/2014/main" id="{C6F126DC-8F6C-F5D0-2BC7-3E76642343CF}"/>
                  </a:ext>
                </a:extLst>
              </p:cNvPr>
              <p:cNvSpPr/>
              <p:nvPr/>
            </p:nvSpPr>
            <p:spPr>
              <a:xfrm>
                <a:off x="4604475" y="3111225"/>
                <a:ext cx="106925" cy="16650"/>
              </a:xfrm>
              <a:custGeom>
                <a:avLst/>
                <a:gdLst/>
                <a:ahLst/>
                <a:cxnLst/>
                <a:rect l="l" t="t" r="r" b="b"/>
                <a:pathLst>
                  <a:path w="4277" h="666" extrusionOk="0">
                    <a:moveTo>
                      <a:pt x="286" y="0"/>
                    </a:moveTo>
                    <a:cubicBezTo>
                      <a:pt x="128" y="0"/>
                      <a:pt x="1" y="127"/>
                      <a:pt x="1" y="285"/>
                    </a:cubicBezTo>
                    <a:lnTo>
                      <a:pt x="1" y="380"/>
                    </a:lnTo>
                    <a:cubicBezTo>
                      <a:pt x="1" y="539"/>
                      <a:pt x="96" y="665"/>
                      <a:pt x="286" y="665"/>
                    </a:cubicBezTo>
                    <a:lnTo>
                      <a:pt x="3991" y="665"/>
                    </a:lnTo>
                    <a:cubicBezTo>
                      <a:pt x="4150" y="665"/>
                      <a:pt x="4276" y="539"/>
                      <a:pt x="4276" y="380"/>
                    </a:cubicBezTo>
                    <a:lnTo>
                      <a:pt x="4276" y="285"/>
                    </a:lnTo>
                    <a:cubicBezTo>
                      <a:pt x="4276" y="127"/>
                      <a:pt x="4150" y="0"/>
                      <a:pt x="3991" y="0"/>
                    </a:cubicBezTo>
                    <a:close/>
                  </a:path>
                </a:pathLst>
              </a:custGeom>
              <a:solidFill>
                <a:srgbClr val="222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63;p24">
                <a:extLst>
                  <a:ext uri="{FF2B5EF4-FFF2-40B4-BE49-F238E27FC236}">
                    <a16:creationId xmlns:a16="http://schemas.microsoft.com/office/drawing/2014/main" id="{3CCB4698-8975-DF36-5B71-116FE8197299}"/>
                  </a:ext>
                </a:extLst>
              </p:cNvPr>
              <p:cNvSpPr/>
              <p:nvPr/>
            </p:nvSpPr>
            <p:spPr>
              <a:xfrm>
                <a:off x="4609225" y="3136550"/>
                <a:ext cx="94250" cy="16650"/>
              </a:xfrm>
              <a:custGeom>
                <a:avLst/>
                <a:gdLst/>
                <a:ahLst/>
                <a:cxnLst/>
                <a:rect l="l" t="t" r="r" b="b"/>
                <a:pathLst>
                  <a:path w="3770" h="666" extrusionOk="0">
                    <a:moveTo>
                      <a:pt x="286" y="1"/>
                    </a:moveTo>
                    <a:cubicBezTo>
                      <a:pt x="128" y="1"/>
                      <a:pt x="1" y="127"/>
                      <a:pt x="1" y="286"/>
                    </a:cubicBezTo>
                    <a:lnTo>
                      <a:pt x="1" y="412"/>
                    </a:lnTo>
                    <a:cubicBezTo>
                      <a:pt x="1" y="539"/>
                      <a:pt x="128" y="666"/>
                      <a:pt x="286" y="666"/>
                    </a:cubicBezTo>
                    <a:lnTo>
                      <a:pt x="3516" y="666"/>
                    </a:lnTo>
                    <a:cubicBezTo>
                      <a:pt x="3643" y="666"/>
                      <a:pt x="3770" y="571"/>
                      <a:pt x="3770" y="412"/>
                    </a:cubicBezTo>
                    <a:lnTo>
                      <a:pt x="3770" y="286"/>
                    </a:lnTo>
                    <a:cubicBezTo>
                      <a:pt x="3770" y="127"/>
                      <a:pt x="3643" y="1"/>
                      <a:pt x="3516" y="1"/>
                    </a:cubicBezTo>
                    <a:close/>
                  </a:path>
                </a:pathLst>
              </a:custGeom>
              <a:solidFill>
                <a:srgbClr val="222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64;p24">
                <a:extLst>
                  <a:ext uri="{FF2B5EF4-FFF2-40B4-BE49-F238E27FC236}">
                    <a16:creationId xmlns:a16="http://schemas.microsoft.com/office/drawing/2014/main" id="{D8B68652-13D3-CF47-BFE0-F858F846CA11}"/>
                  </a:ext>
                </a:extLst>
              </p:cNvPr>
              <p:cNvSpPr/>
              <p:nvPr/>
            </p:nvSpPr>
            <p:spPr>
              <a:xfrm>
                <a:off x="4613975" y="3163475"/>
                <a:ext cx="84750" cy="19825"/>
              </a:xfrm>
              <a:custGeom>
                <a:avLst/>
                <a:gdLst/>
                <a:ahLst/>
                <a:cxnLst/>
                <a:rect l="l" t="t" r="r" b="b"/>
                <a:pathLst>
                  <a:path w="3390" h="793" extrusionOk="0">
                    <a:moveTo>
                      <a:pt x="223" y="1"/>
                    </a:moveTo>
                    <a:cubicBezTo>
                      <a:pt x="96" y="1"/>
                      <a:pt x="1" y="64"/>
                      <a:pt x="33" y="159"/>
                    </a:cubicBezTo>
                    <a:cubicBezTo>
                      <a:pt x="191" y="507"/>
                      <a:pt x="888" y="792"/>
                      <a:pt x="1711" y="792"/>
                    </a:cubicBezTo>
                    <a:cubicBezTo>
                      <a:pt x="2534" y="792"/>
                      <a:pt x="3231" y="507"/>
                      <a:pt x="3358" y="159"/>
                    </a:cubicBezTo>
                    <a:cubicBezTo>
                      <a:pt x="3390" y="64"/>
                      <a:pt x="3295" y="1"/>
                      <a:pt x="3200" y="1"/>
                    </a:cubicBezTo>
                    <a:close/>
                  </a:path>
                </a:pathLst>
              </a:custGeom>
              <a:solidFill>
                <a:srgbClr val="2228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65;p24">
                <a:extLst>
                  <a:ext uri="{FF2B5EF4-FFF2-40B4-BE49-F238E27FC236}">
                    <a16:creationId xmlns:a16="http://schemas.microsoft.com/office/drawing/2014/main" id="{C8614B5D-E239-8B79-6ADB-0869E6FCC8A9}"/>
                  </a:ext>
                </a:extLst>
              </p:cNvPr>
              <p:cNvSpPr/>
              <p:nvPr/>
            </p:nvSpPr>
            <p:spPr>
              <a:xfrm>
                <a:off x="4648025" y="2760500"/>
                <a:ext cx="16650" cy="67300"/>
              </a:xfrm>
              <a:custGeom>
                <a:avLst/>
                <a:gdLst/>
                <a:ahLst/>
                <a:cxnLst/>
                <a:rect l="l" t="t" r="r" b="b"/>
                <a:pathLst>
                  <a:path w="666" h="2692" extrusionOk="0">
                    <a:moveTo>
                      <a:pt x="286" y="0"/>
                    </a:moveTo>
                    <a:cubicBezTo>
                      <a:pt x="127" y="0"/>
                      <a:pt x="1" y="127"/>
                      <a:pt x="32" y="285"/>
                    </a:cubicBezTo>
                    <a:lnTo>
                      <a:pt x="349" y="2692"/>
                    </a:lnTo>
                    <a:lnTo>
                      <a:pt x="634" y="285"/>
                    </a:lnTo>
                    <a:cubicBezTo>
                      <a:pt x="666" y="127"/>
                      <a:pt x="539" y="0"/>
                      <a:pt x="412" y="0"/>
                    </a:cubicBezTo>
                    <a:close/>
                  </a:path>
                </a:pathLst>
              </a:custGeom>
              <a:solidFill>
                <a:srgbClr val="F2A3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66;p24">
                <a:extLst>
                  <a:ext uri="{FF2B5EF4-FFF2-40B4-BE49-F238E27FC236}">
                    <a16:creationId xmlns:a16="http://schemas.microsoft.com/office/drawing/2014/main" id="{95B77FC8-75F0-01DE-DF9A-51EED80E8B13}"/>
                  </a:ext>
                </a:extLst>
              </p:cNvPr>
              <p:cNvSpPr/>
              <p:nvPr/>
            </p:nvSpPr>
            <p:spPr>
              <a:xfrm>
                <a:off x="4497600" y="2823975"/>
                <a:ext cx="51500" cy="50550"/>
              </a:xfrm>
              <a:custGeom>
                <a:avLst/>
                <a:gdLst/>
                <a:ahLst/>
                <a:cxnLst/>
                <a:rect l="l" t="t" r="r" b="b"/>
                <a:pathLst>
                  <a:path w="2060" h="2022" extrusionOk="0">
                    <a:moveTo>
                      <a:pt x="375" y="1"/>
                    </a:moveTo>
                    <a:cubicBezTo>
                      <a:pt x="319" y="1"/>
                      <a:pt x="262" y="18"/>
                      <a:pt x="222" y="58"/>
                    </a:cubicBezTo>
                    <a:lnTo>
                      <a:pt x="127" y="153"/>
                    </a:lnTo>
                    <a:cubicBezTo>
                      <a:pt x="1" y="280"/>
                      <a:pt x="32" y="438"/>
                      <a:pt x="159" y="533"/>
                    </a:cubicBezTo>
                    <a:lnTo>
                      <a:pt x="2059" y="2021"/>
                    </a:lnTo>
                    <a:lnTo>
                      <a:pt x="571" y="90"/>
                    </a:lnTo>
                    <a:cubicBezTo>
                      <a:pt x="534" y="34"/>
                      <a:pt x="454" y="1"/>
                      <a:pt x="375" y="1"/>
                    </a:cubicBezTo>
                    <a:close/>
                  </a:path>
                </a:pathLst>
              </a:custGeom>
              <a:solidFill>
                <a:srgbClr val="F2A3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67;p24">
                <a:extLst>
                  <a:ext uri="{FF2B5EF4-FFF2-40B4-BE49-F238E27FC236}">
                    <a16:creationId xmlns:a16="http://schemas.microsoft.com/office/drawing/2014/main" id="{E90FB856-A0AA-3C56-6823-0B1F1155893E}"/>
                  </a:ext>
                </a:extLst>
              </p:cNvPr>
              <p:cNvSpPr/>
              <p:nvPr/>
            </p:nvSpPr>
            <p:spPr>
              <a:xfrm>
                <a:off x="4439025" y="2975725"/>
                <a:ext cx="67300" cy="15300"/>
              </a:xfrm>
              <a:custGeom>
                <a:avLst/>
                <a:gdLst/>
                <a:ahLst/>
                <a:cxnLst/>
                <a:rect l="l" t="t" r="r" b="b"/>
                <a:pathLst>
                  <a:path w="2692" h="612" extrusionOk="0">
                    <a:moveTo>
                      <a:pt x="236" y="0"/>
                    </a:moveTo>
                    <a:cubicBezTo>
                      <a:pt x="101" y="0"/>
                      <a:pt x="0" y="113"/>
                      <a:pt x="0" y="227"/>
                    </a:cubicBezTo>
                    <a:lnTo>
                      <a:pt x="0" y="353"/>
                    </a:lnTo>
                    <a:cubicBezTo>
                      <a:pt x="0" y="495"/>
                      <a:pt x="102" y="612"/>
                      <a:pt x="237" y="612"/>
                    </a:cubicBezTo>
                    <a:cubicBezTo>
                      <a:pt x="252" y="612"/>
                      <a:pt x="269" y="610"/>
                      <a:pt x="285" y="607"/>
                    </a:cubicBezTo>
                    <a:lnTo>
                      <a:pt x="2692" y="290"/>
                    </a:lnTo>
                    <a:lnTo>
                      <a:pt x="285" y="5"/>
                    </a:lnTo>
                    <a:cubicBezTo>
                      <a:pt x="268" y="2"/>
                      <a:pt x="252" y="0"/>
                      <a:pt x="236" y="0"/>
                    </a:cubicBezTo>
                    <a:close/>
                  </a:path>
                </a:pathLst>
              </a:custGeom>
              <a:solidFill>
                <a:srgbClr val="F2A3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68;p24">
                <a:extLst>
                  <a:ext uri="{FF2B5EF4-FFF2-40B4-BE49-F238E27FC236}">
                    <a16:creationId xmlns:a16="http://schemas.microsoft.com/office/drawing/2014/main" id="{BD8A9CF4-BE66-004E-68AE-050E3D36EB60}"/>
                  </a:ext>
                </a:extLst>
              </p:cNvPr>
              <p:cNvSpPr/>
              <p:nvPr/>
            </p:nvSpPr>
            <p:spPr>
              <a:xfrm>
                <a:off x="4811925" y="2970300"/>
                <a:ext cx="67325" cy="15225"/>
              </a:xfrm>
              <a:custGeom>
                <a:avLst/>
                <a:gdLst/>
                <a:ahLst/>
                <a:cxnLst/>
                <a:rect l="l" t="t" r="r" b="b"/>
                <a:pathLst>
                  <a:path w="2693" h="609" extrusionOk="0">
                    <a:moveTo>
                      <a:pt x="2407" y="0"/>
                    </a:moveTo>
                    <a:lnTo>
                      <a:pt x="0" y="317"/>
                    </a:lnTo>
                    <a:lnTo>
                      <a:pt x="2407" y="602"/>
                    </a:lnTo>
                    <a:cubicBezTo>
                      <a:pt x="2428" y="606"/>
                      <a:pt x="2447" y="608"/>
                      <a:pt x="2467" y="608"/>
                    </a:cubicBezTo>
                    <a:cubicBezTo>
                      <a:pt x="2596" y="608"/>
                      <a:pt x="2692" y="518"/>
                      <a:pt x="2692" y="380"/>
                    </a:cubicBezTo>
                    <a:lnTo>
                      <a:pt x="2692" y="254"/>
                    </a:lnTo>
                    <a:cubicBezTo>
                      <a:pt x="2692" y="95"/>
                      <a:pt x="2565" y="0"/>
                      <a:pt x="2407" y="0"/>
                    </a:cubicBezTo>
                    <a:close/>
                  </a:path>
                </a:pathLst>
              </a:custGeom>
              <a:solidFill>
                <a:srgbClr val="F2A3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69;p24">
                <a:extLst>
                  <a:ext uri="{FF2B5EF4-FFF2-40B4-BE49-F238E27FC236}">
                    <a16:creationId xmlns:a16="http://schemas.microsoft.com/office/drawing/2014/main" id="{1C3E9D58-BB68-F508-7E6E-4E13E5736EB6}"/>
                  </a:ext>
                </a:extLst>
              </p:cNvPr>
              <p:cNvSpPr/>
              <p:nvPr/>
            </p:nvSpPr>
            <p:spPr>
              <a:xfrm>
                <a:off x="4765200" y="2820550"/>
                <a:ext cx="51500" cy="50025"/>
              </a:xfrm>
              <a:custGeom>
                <a:avLst/>
                <a:gdLst/>
                <a:ahLst/>
                <a:cxnLst/>
                <a:rect l="l" t="t" r="r" b="b"/>
                <a:pathLst>
                  <a:path w="2060" h="2001" extrusionOk="0">
                    <a:moveTo>
                      <a:pt x="1695" y="1"/>
                    </a:moveTo>
                    <a:cubicBezTo>
                      <a:pt x="1618" y="1"/>
                      <a:pt x="1540" y="32"/>
                      <a:pt x="1489" y="100"/>
                    </a:cubicBezTo>
                    <a:lnTo>
                      <a:pt x="1" y="2000"/>
                    </a:lnTo>
                    <a:lnTo>
                      <a:pt x="1933" y="512"/>
                    </a:lnTo>
                    <a:cubicBezTo>
                      <a:pt x="2059" y="448"/>
                      <a:pt x="2059" y="258"/>
                      <a:pt x="1964" y="163"/>
                    </a:cubicBezTo>
                    <a:lnTo>
                      <a:pt x="1869" y="68"/>
                    </a:lnTo>
                    <a:cubicBezTo>
                      <a:pt x="1825" y="24"/>
                      <a:pt x="1761" y="1"/>
                      <a:pt x="1695" y="1"/>
                    </a:cubicBezTo>
                    <a:close/>
                  </a:path>
                </a:pathLst>
              </a:custGeom>
              <a:solidFill>
                <a:srgbClr val="F2A3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70;p24">
                <a:extLst>
                  <a:ext uri="{FF2B5EF4-FFF2-40B4-BE49-F238E27FC236}">
                    <a16:creationId xmlns:a16="http://schemas.microsoft.com/office/drawing/2014/main" id="{B50F6FC1-194F-2BB7-0AA8-DF74E42981BC}"/>
                  </a:ext>
                </a:extLst>
              </p:cNvPr>
              <p:cNvSpPr/>
              <p:nvPr/>
            </p:nvSpPr>
            <p:spPr>
              <a:xfrm>
                <a:off x="4616350" y="2914075"/>
                <a:ext cx="80800" cy="143325"/>
              </a:xfrm>
              <a:custGeom>
                <a:avLst/>
                <a:gdLst/>
                <a:ahLst/>
                <a:cxnLst/>
                <a:rect l="l" t="t" r="r" b="b"/>
                <a:pathLst>
                  <a:path w="3232" h="5733" extrusionOk="0">
                    <a:moveTo>
                      <a:pt x="3136" y="1"/>
                    </a:moveTo>
                    <a:lnTo>
                      <a:pt x="603" y="2946"/>
                    </a:lnTo>
                    <a:lnTo>
                      <a:pt x="1521" y="3168"/>
                    </a:lnTo>
                    <a:lnTo>
                      <a:pt x="1" y="5733"/>
                    </a:lnTo>
                    <a:lnTo>
                      <a:pt x="3231" y="2851"/>
                    </a:lnTo>
                    <a:lnTo>
                      <a:pt x="1996" y="2471"/>
                    </a:lnTo>
                    <a:lnTo>
                      <a:pt x="3136" y="1"/>
                    </a:lnTo>
                    <a:close/>
                  </a:path>
                </a:pathLst>
              </a:custGeom>
              <a:solidFill>
                <a:srgbClr val="304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2171;p24">
                <a:extLst>
                  <a:ext uri="{FF2B5EF4-FFF2-40B4-BE49-F238E27FC236}">
                    <a16:creationId xmlns:a16="http://schemas.microsoft.com/office/drawing/2014/main" id="{8DAF85DD-8621-190A-096F-E526A7019888}"/>
                  </a:ext>
                </a:extLst>
              </p:cNvPr>
              <p:cNvSpPr/>
              <p:nvPr/>
            </p:nvSpPr>
            <p:spPr>
              <a:xfrm>
                <a:off x="3829375" y="3229200"/>
                <a:ext cx="815525" cy="942175"/>
              </a:xfrm>
              <a:custGeom>
                <a:avLst/>
                <a:gdLst/>
                <a:ahLst/>
                <a:cxnLst/>
                <a:rect l="l" t="t" r="r" b="b"/>
                <a:pathLst>
                  <a:path w="32621" h="37687" extrusionOk="0">
                    <a:moveTo>
                      <a:pt x="16310" y="0"/>
                    </a:moveTo>
                    <a:lnTo>
                      <a:pt x="1" y="9437"/>
                    </a:lnTo>
                    <a:lnTo>
                      <a:pt x="1" y="28280"/>
                    </a:lnTo>
                    <a:lnTo>
                      <a:pt x="16310" y="37686"/>
                    </a:lnTo>
                    <a:lnTo>
                      <a:pt x="32620" y="28280"/>
                    </a:lnTo>
                    <a:lnTo>
                      <a:pt x="32620" y="9437"/>
                    </a:lnTo>
                    <a:lnTo>
                      <a:pt x="16310"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72;p24">
                <a:extLst>
                  <a:ext uri="{FF2B5EF4-FFF2-40B4-BE49-F238E27FC236}">
                    <a16:creationId xmlns:a16="http://schemas.microsoft.com/office/drawing/2014/main" id="{10D177EB-043D-8A62-ABF2-AAEB4E373543}"/>
                  </a:ext>
                </a:extLst>
              </p:cNvPr>
              <p:cNvSpPr/>
              <p:nvPr/>
            </p:nvSpPr>
            <p:spPr>
              <a:xfrm>
                <a:off x="3854725" y="3258475"/>
                <a:ext cx="764825" cy="883600"/>
              </a:xfrm>
              <a:custGeom>
                <a:avLst/>
                <a:gdLst/>
                <a:ahLst/>
                <a:cxnLst/>
                <a:rect l="l" t="t" r="r" b="b"/>
                <a:pathLst>
                  <a:path w="30593" h="35344" extrusionOk="0">
                    <a:moveTo>
                      <a:pt x="15296" y="1"/>
                    </a:moveTo>
                    <a:lnTo>
                      <a:pt x="0" y="8836"/>
                    </a:lnTo>
                    <a:lnTo>
                      <a:pt x="0" y="26508"/>
                    </a:lnTo>
                    <a:lnTo>
                      <a:pt x="15296" y="35343"/>
                    </a:lnTo>
                    <a:lnTo>
                      <a:pt x="30593" y="26508"/>
                    </a:lnTo>
                    <a:lnTo>
                      <a:pt x="30593" y="8836"/>
                    </a:lnTo>
                    <a:lnTo>
                      <a:pt x="15296" y="1"/>
                    </a:lnTo>
                    <a:close/>
                  </a:path>
                </a:pathLst>
              </a:custGeom>
              <a:solidFill>
                <a:srgbClr val="E3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2177;p24">
                <a:extLst>
                  <a:ext uri="{FF2B5EF4-FFF2-40B4-BE49-F238E27FC236}">
                    <a16:creationId xmlns:a16="http://schemas.microsoft.com/office/drawing/2014/main" id="{9A00A0E7-EB8D-DD2C-5A46-E69E648E499C}"/>
                  </a:ext>
                </a:extLst>
              </p:cNvPr>
              <p:cNvSpPr/>
              <p:nvPr/>
            </p:nvSpPr>
            <p:spPr>
              <a:xfrm>
                <a:off x="2871400" y="1703550"/>
                <a:ext cx="931875" cy="1075975"/>
              </a:xfrm>
              <a:custGeom>
                <a:avLst/>
                <a:gdLst/>
                <a:ahLst/>
                <a:cxnLst/>
                <a:rect l="l" t="t" r="r" b="b"/>
                <a:pathLst>
                  <a:path w="37275" h="43039" extrusionOk="0">
                    <a:moveTo>
                      <a:pt x="18653" y="507"/>
                    </a:moveTo>
                    <a:lnTo>
                      <a:pt x="36863" y="11021"/>
                    </a:lnTo>
                    <a:lnTo>
                      <a:pt x="36863" y="32017"/>
                    </a:lnTo>
                    <a:lnTo>
                      <a:pt x="18653" y="42531"/>
                    </a:lnTo>
                    <a:lnTo>
                      <a:pt x="444" y="32017"/>
                    </a:lnTo>
                    <a:lnTo>
                      <a:pt x="444" y="11021"/>
                    </a:lnTo>
                    <a:lnTo>
                      <a:pt x="18653" y="507"/>
                    </a:lnTo>
                    <a:close/>
                    <a:moveTo>
                      <a:pt x="18653" y="0"/>
                    </a:moveTo>
                    <a:lnTo>
                      <a:pt x="0" y="10768"/>
                    </a:lnTo>
                    <a:lnTo>
                      <a:pt x="0" y="32271"/>
                    </a:lnTo>
                    <a:lnTo>
                      <a:pt x="18653" y="43038"/>
                    </a:lnTo>
                    <a:lnTo>
                      <a:pt x="37275" y="32271"/>
                    </a:lnTo>
                    <a:lnTo>
                      <a:pt x="37275" y="10768"/>
                    </a:lnTo>
                    <a:lnTo>
                      <a:pt x="18653"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78;p24">
                <a:extLst>
                  <a:ext uri="{FF2B5EF4-FFF2-40B4-BE49-F238E27FC236}">
                    <a16:creationId xmlns:a16="http://schemas.microsoft.com/office/drawing/2014/main" id="{076D26CA-8DDD-564E-6161-AD66E9EFAD28}"/>
                  </a:ext>
                </a:extLst>
              </p:cNvPr>
              <p:cNvSpPr/>
              <p:nvPr/>
            </p:nvSpPr>
            <p:spPr>
              <a:xfrm>
                <a:off x="2451000" y="2434300"/>
                <a:ext cx="931875" cy="1075975"/>
              </a:xfrm>
              <a:custGeom>
                <a:avLst/>
                <a:gdLst/>
                <a:ahLst/>
                <a:cxnLst/>
                <a:rect l="l" t="t" r="r" b="b"/>
                <a:pathLst>
                  <a:path w="37275" h="43039" extrusionOk="0">
                    <a:moveTo>
                      <a:pt x="18653" y="476"/>
                    </a:moveTo>
                    <a:lnTo>
                      <a:pt x="36831" y="10990"/>
                    </a:lnTo>
                    <a:lnTo>
                      <a:pt x="36831" y="32018"/>
                    </a:lnTo>
                    <a:lnTo>
                      <a:pt x="18653" y="42532"/>
                    </a:lnTo>
                    <a:lnTo>
                      <a:pt x="443" y="32018"/>
                    </a:lnTo>
                    <a:lnTo>
                      <a:pt x="443" y="10990"/>
                    </a:lnTo>
                    <a:lnTo>
                      <a:pt x="18653" y="476"/>
                    </a:lnTo>
                    <a:close/>
                    <a:moveTo>
                      <a:pt x="18653" y="0"/>
                    </a:moveTo>
                    <a:lnTo>
                      <a:pt x="0" y="10736"/>
                    </a:lnTo>
                    <a:lnTo>
                      <a:pt x="0" y="32271"/>
                    </a:lnTo>
                    <a:lnTo>
                      <a:pt x="18653" y="43039"/>
                    </a:lnTo>
                    <a:lnTo>
                      <a:pt x="37180" y="32334"/>
                    </a:lnTo>
                    <a:lnTo>
                      <a:pt x="37275" y="32271"/>
                    </a:lnTo>
                    <a:lnTo>
                      <a:pt x="37275" y="10736"/>
                    </a:lnTo>
                    <a:lnTo>
                      <a:pt x="18653" y="0"/>
                    </a:lnTo>
                    <a:close/>
                  </a:path>
                </a:pathLst>
              </a:custGeom>
              <a:solidFill>
                <a:srgbClr val="F2A3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79;p24">
                <a:extLst>
                  <a:ext uri="{FF2B5EF4-FFF2-40B4-BE49-F238E27FC236}">
                    <a16:creationId xmlns:a16="http://schemas.microsoft.com/office/drawing/2014/main" id="{AD6F98FF-A1F6-CDF8-32AA-DB98FD3D7E15}"/>
                  </a:ext>
                </a:extLst>
              </p:cNvPr>
              <p:cNvSpPr/>
              <p:nvPr/>
            </p:nvSpPr>
            <p:spPr>
              <a:xfrm>
                <a:off x="2871400" y="3162675"/>
                <a:ext cx="931875" cy="1075975"/>
              </a:xfrm>
              <a:custGeom>
                <a:avLst/>
                <a:gdLst/>
                <a:ahLst/>
                <a:cxnLst/>
                <a:rect l="l" t="t" r="r" b="b"/>
                <a:pathLst>
                  <a:path w="37275" h="43039" extrusionOk="0">
                    <a:moveTo>
                      <a:pt x="18653" y="476"/>
                    </a:moveTo>
                    <a:lnTo>
                      <a:pt x="36863" y="10990"/>
                    </a:lnTo>
                    <a:lnTo>
                      <a:pt x="36863" y="32018"/>
                    </a:lnTo>
                    <a:lnTo>
                      <a:pt x="18653" y="42532"/>
                    </a:lnTo>
                    <a:lnTo>
                      <a:pt x="444" y="32018"/>
                    </a:lnTo>
                    <a:lnTo>
                      <a:pt x="444" y="10990"/>
                    </a:lnTo>
                    <a:lnTo>
                      <a:pt x="18653" y="476"/>
                    </a:lnTo>
                    <a:close/>
                    <a:moveTo>
                      <a:pt x="18653" y="1"/>
                    </a:moveTo>
                    <a:lnTo>
                      <a:pt x="127" y="10673"/>
                    </a:lnTo>
                    <a:lnTo>
                      <a:pt x="0" y="10737"/>
                    </a:lnTo>
                    <a:lnTo>
                      <a:pt x="0" y="32271"/>
                    </a:lnTo>
                    <a:lnTo>
                      <a:pt x="18653" y="43039"/>
                    </a:lnTo>
                    <a:lnTo>
                      <a:pt x="37180" y="32335"/>
                    </a:lnTo>
                    <a:lnTo>
                      <a:pt x="37275" y="32271"/>
                    </a:lnTo>
                    <a:lnTo>
                      <a:pt x="37275" y="10737"/>
                    </a:lnTo>
                    <a:lnTo>
                      <a:pt x="18653" y="1"/>
                    </a:lnTo>
                    <a:close/>
                  </a:path>
                </a:pathLst>
              </a:custGeom>
              <a:solidFill>
                <a:srgbClr val="304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80;p24">
                <a:extLst>
                  <a:ext uri="{FF2B5EF4-FFF2-40B4-BE49-F238E27FC236}">
                    <a16:creationId xmlns:a16="http://schemas.microsoft.com/office/drawing/2014/main" id="{8EE386F4-1137-03AB-67F6-5F0F0AD8174A}"/>
                  </a:ext>
                </a:extLst>
              </p:cNvPr>
              <p:cNvSpPr/>
              <p:nvPr/>
            </p:nvSpPr>
            <p:spPr>
              <a:xfrm>
                <a:off x="2508775" y="2500800"/>
                <a:ext cx="816300" cy="942175"/>
              </a:xfrm>
              <a:custGeom>
                <a:avLst/>
                <a:gdLst/>
                <a:ahLst/>
                <a:cxnLst/>
                <a:rect l="l" t="t" r="r" b="b"/>
                <a:pathLst>
                  <a:path w="32652" h="37687" extrusionOk="0">
                    <a:moveTo>
                      <a:pt x="1" y="9438"/>
                    </a:moveTo>
                    <a:lnTo>
                      <a:pt x="1" y="28281"/>
                    </a:lnTo>
                    <a:lnTo>
                      <a:pt x="16342" y="37687"/>
                    </a:lnTo>
                    <a:lnTo>
                      <a:pt x="32652" y="28281"/>
                    </a:lnTo>
                    <a:lnTo>
                      <a:pt x="32652" y="9438"/>
                    </a:lnTo>
                    <a:lnTo>
                      <a:pt x="16342"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81;p24">
                <a:extLst>
                  <a:ext uri="{FF2B5EF4-FFF2-40B4-BE49-F238E27FC236}">
                    <a16:creationId xmlns:a16="http://schemas.microsoft.com/office/drawing/2014/main" id="{D649BA0B-8A26-108A-A85E-456D90B481A6}"/>
                  </a:ext>
                </a:extLst>
              </p:cNvPr>
              <p:cNvSpPr/>
              <p:nvPr/>
            </p:nvSpPr>
            <p:spPr>
              <a:xfrm>
                <a:off x="2534125" y="2530100"/>
                <a:ext cx="765625" cy="883575"/>
              </a:xfrm>
              <a:custGeom>
                <a:avLst/>
                <a:gdLst/>
                <a:ahLst/>
                <a:cxnLst/>
                <a:rect l="l" t="t" r="r" b="b"/>
                <a:pathLst>
                  <a:path w="30625" h="35343" extrusionOk="0">
                    <a:moveTo>
                      <a:pt x="15328" y="0"/>
                    </a:moveTo>
                    <a:lnTo>
                      <a:pt x="0" y="8836"/>
                    </a:lnTo>
                    <a:lnTo>
                      <a:pt x="0" y="26507"/>
                    </a:lnTo>
                    <a:lnTo>
                      <a:pt x="15328" y="35343"/>
                    </a:lnTo>
                    <a:lnTo>
                      <a:pt x="30624" y="26507"/>
                    </a:lnTo>
                    <a:lnTo>
                      <a:pt x="30624" y="8836"/>
                    </a:lnTo>
                    <a:lnTo>
                      <a:pt x="15328" y="0"/>
                    </a:lnTo>
                    <a:close/>
                  </a:path>
                </a:pathLst>
              </a:custGeom>
              <a:solidFill>
                <a:srgbClr val="E3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2186;p24">
                <a:extLst>
                  <a:ext uri="{FF2B5EF4-FFF2-40B4-BE49-F238E27FC236}">
                    <a16:creationId xmlns:a16="http://schemas.microsoft.com/office/drawing/2014/main" id="{8AC54FB1-9FCF-D003-4B38-937767C8C9B5}"/>
                  </a:ext>
                </a:extLst>
              </p:cNvPr>
              <p:cNvSpPr/>
              <p:nvPr/>
            </p:nvSpPr>
            <p:spPr>
              <a:xfrm>
                <a:off x="2929975" y="1770825"/>
                <a:ext cx="815500" cy="941400"/>
              </a:xfrm>
              <a:custGeom>
                <a:avLst/>
                <a:gdLst/>
                <a:ahLst/>
                <a:cxnLst/>
                <a:rect l="l" t="t" r="r" b="b"/>
                <a:pathLst>
                  <a:path w="32620" h="37656" extrusionOk="0">
                    <a:moveTo>
                      <a:pt x="1" y="9407"/>
                    </a:moveTo>
                    <a:lnTo>
                      <a:pt x="1" y="28250"/>
                    </a:lnTo>
                    <a:lnTo>
                      <a:pt x="16310" y="37655"/>
                    </a:lnTo>
                    <a:lnTo>
                      <a:pt x="32620" y="28250"/>
                    </a:lnTo>
                    <a:lnTo>
                      <a:pt x="32620" y="9407"/>
                    </a:lnTo>
                    <a:lnTo>
                      <a:pt x="1631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87;p24">
                <a:extLst>
                  <a:ext uri="{FF2B5EF4-FFF2-40B4-BE49-F238E27FC236}">
                    <a16:creationId xmlns:a16="http://schemas.microsoft.com/office/drawing/2014/main" id="{E2EB0335-09C9-F5C6-0888-5266643566B6}"/>
                  </a:ext>
                </a:extLst>
              </p:cNvPr>
              <p:cNvSpPr/>
              <p:nvPr/>
            </p:nvSpPr>
            <p:spPr>
              <a:xfrm>
                <a:off x="2955325" y="1800125"/>
                <a:ext cx="764825" cy="882800"/>
              </a:xfrm>
              <a:custGeom>
                <a:avLst/>
                <a:gdLst/>
                <a:ahLst/>
                <a:cxnLst/>
                <a:rect l="l" t="t" r="r" b="b"/>
                <a:pathLst>
                  <a:path w="30593" h="35312" extrusionOk="0">
                    <a:moveTo>
                      <a:pt x="15296" y="1"/>
                    </a:moveTo>
                    <a:lnTo>
                      <a:pt x="0" y="8836"/>
                    </a:lnTo>
                    <a:lnTo>
                      <a:pt x="0" y="26508"/>
                    </a:lnTo>
                    <a:lnTo>
                      <a:pt x="15296" y="35312"/>
                    </a:lnTo>
                    <a:lnTo>
                      <a:pt x="30593" y="26508"/>
                    </a:lnTo>
                    <a:lnTo>
                      <a:pt x="30593" y="8836"/>
                    </a:lnTo>
                    <a:lnTo>
                      <a:pt x="15296" y="1"/>
                    </a:lnTo>
                    <a:close/>
                  </a:path>
                </a:pathLst>
              </a:custGeom>
              <a:solidFill>
                <a:srgbClr val="E3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2193;p24">
                <a:extLst>
                  <a:ext uri="{FF2B5EF4-FFF2-40B4-BE49-F238E27FC236}">
                    <a16:creationId xmlns:a16="http://schemas.microsoft.com/office/drawing/2014/main" id="{F84BFB01-6630-D583-ADB1-7D2B666C2387}"/>
                  </a:ext>
                </a:extLst>
              </p:cNvPr>
              <p:cNvSpPr/>
              <p:nvPr/>
            </p:nvSpPr>
            <p:spPr>
              <a:xfrm>
                <a:off x="2929975" y="3229200"/>
                <a:ext cx="815500" cy="942175"/>
              </a:xfrm>
              <a:custGeom>
                <a:avLst/>
                <a:gdLst/>
                <a:ahLst/>
                <a:cxnLst/>
                <a:rect l="l" t="t" r="r" b="b"/>
                <a:pathLst>
                  <a:path w="32620" h="37687" extrusionOk="0">
                    <a:moveTo>
                      <a:pt x="1" y="9437"/>
                    </a:moveTo>
                    <a:lnTo>
                      <a:pt x="1" y="28280"/>
                    </a:lnTo>
                    <a:lnTo>
                      <a:pt x="16310" y="37686"/>
                    </a:lnTo>
                    <a:lnTo>
                      <a:pt x="32620" y="28280"/>
                    </a:lnTo>
                    <a:lnTo>
                      <a:pt x="32620" y="9437"/>
                    </a:lnTo>
                    <a:lnTo>
                      <a:pt x="16310"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94;p24">
                <a:extLst>
                  <a:ext uri="{FF2B5EF4-FFF2-40B4-BE49-F238E27FC236}">
                    <a16:creationId xmlns:a16="http://schemas.microsoft.com/office/drawing/2014/main" id="{0800EAB5-05C5-F048-2460-EC811E35B99E}"/>
                  </a:ext>
                </a:extLst>
              </p:cNvPr>
              <p:cNvSpPr/>
              <p:nvPr/>
            </p:nvSpPr>
            <p:spPr>
              <a:xfrm>
                <a:off x="2955325" y="3258475"/>
                <a:ext cx="764825" cy="883600"/>
              </a:xfrm>
              <a:custGeom>
                <a:avLst/>
                <a:gdLst/>
                <a:ahLst/>
                <a:cxnLst/>
                <a:rect l="l" t="t" r="r" b="b"/>
                <a:pathLst>
                  <a:path w="30593" h="35344" extrusionOk="0">
                    <a:moveTo>
                      <a:pt x="15296" y="1"/>
                    </a:moveTo>
                    <a:lnTo>
                      <a:pt x="0" y="8836"/>
                    </a:lnTo>
                    <a:lnTo>
                      <a:pt x="0" y="26508"/>
                    </a:lnTo>
                    <a:lnTo>
                      <a:pt x="15296" y="35343"/>
                    </a:lnTo>
                    <a:lnTo>
                      <a:pt x="30593" y="26508"/>
                    </a:lnTo>
                    <a:lnTo>
                      <a:pt x="30593" y="8836"/>
                    </a:lnTo>
                    <a:lnTo>
                      <a:pt x="15296" y="1"/>
                    </a:lnTo>
                    <a:close/>
                  </a:path>
                </a:pathLst>
              </a:custGeom>
              <a:solidFill>
                <a:srgbClr val="E3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7" name="Freeform 8">
              <a:extLst>
                <a:ext uri="{FF2B5EF4-FFF2-40B4-BE49-F238E27FC236}">
                  <a16:creationId xmlns:a16="http://schemas.microsoft.com/office/drawing/2014/main" id="{E1EDB2A9-7589-5AE1-B231-17033865BA67}"/>
                </a:ext>
              </a:extLst>
            </p:cNvPr>
            <p:cNvSpPr/>
            <p:nvPr/>
          </p:nvSpPr>
          <p:spPr>
            <a:xfrm>
              <a:off x="5993584" y="5012162"/>
              <a:ext cx="1606652" cy="1402889"/>
            </a:xfrm>
            <a:custGeom>
              <a:avLst/>
              <a:gdLst/>
              <a:ahLst/>
              <a:cxnLst/>
              <a:rect l="l" t="t" r="r" b="b"/>
              <a:pathLst>
                <a:path w="4206580" h="4114800">
                  <a:moveTo>
                    <a:pt x="0" y="0"/>
                  </a:moveTo>
                  <a:lnTo>
                    <a:pt x="4206580" y="0"/>
                  </a:lnTo>
                  <a:lnTo>
                    <a:pt x="4206580"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ar-SA" dirty="0"/>
            </a:p>
          </p:txBody>
        </p:sp>
        <p:sp>
          <p:nvSpPr>
            <p:cNvPr id="88" name="Freeform 7">
              <a:extLst>
                <a:ext uri="{FF2B5EF4-FFF2-40B4-BE49-F238E27FC236}">
                  <a16:creationId xmlns:a16="http://schemas.microsoft.com/office/drawing/2014/main" id="{284235D5-901D-E582-4F3F-FA91D5DEA0DD}"/>
                </a:ext>
              </a:extLst>
            </p:cNvPr>
            <p:cNvSpPr/>
            <p:nvPr/>
          </p:nvSpPr>
          <p:spPr>
            <a:xfrm>
              <a:off x="7218046" y="3423996"/>
              <a:ext cx="1314797" cy="1098676"/>
            </a:xfrm>
            <a:custGeom>
              <a:avLst/>
              <a:gdLst/>
              <a:ahLst/>
              <a:cxnLst/>
              <a:rect l="l" t="t" r="r" b="b"/>
              <a:pathLst>
                <a:path w="4472609" h="4114800">
                  <a:moveTo>
                    <a:pt x="0" y="0"/>
                  </a:moveTo>
                  <a:lnTo>
                    <a:pt x="4472608" y="0"/>
                  </a:lnTo>
                  <a:lnTo>
                    <a:pt x="447260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ar-SA"/>
            </a:p>
          </p:txBody>
        </p:sp>
        <p:sp>
          <p:nvSpPr>
            <p:cNvPr id="89" name="Freeform 4">
              <a:extLst>
                <a:ext uri="{FF2B5EF4-FFF2-40B4-BE49-F238E27FC236}">
                  <a16:creationId xmlns:a16="http://schemas.microsoft.com/office/drawing/2014/main" id="{68264BBF-C893-AB24-2226-64FDF1A57A2F}"/>
                </a:ext>
              </a:extLst>
            </p:cNvPr>
            <p:cNvSpPr/>
            <p:nvPr/>
          </p:nvSpPr>
          <p:spPr>
            <a:xfrm>
              <a:off x="7170578" y="7249250"/>
              <a:ext cx="1288732" cy="908007"/>
            </a:xfrm>
            <a:custGeom>
              <a:avLst/>
              <a:gdLst/>
              <a:ahLst/>
              <a:cxnLst/>
              <a:rect l="l" t="t" r="r" b="b"/>
              <a:pathLst>
                <a:path w="3758515" h="2569458">
                  <a:moveTo>
                    <a:pt x="0" y="0"/>
                  </a:moveTo>
                  <a:lnTo>
                    <a:pt x="3758516" y="0"/>
                  </a:lnTo>
                  <a:lnTo>
                    <a:pt x="3758516" y="2569458"/>
                  </a:lnTo>
                  <a:lnTo>
                    <a:pt x="0" y="25694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ar-SA"/>
            </a:p>
          </p:txBody>
        </p:sp>
        <p:sp>
          <p:nvSpPr>
            <p:cNvPr id="90" name="Freeform 5">
              <a:extLst>
                <a:ext uri="{FF2B5EF4-FFF2-40B4-BE49-F238E27FC236}">
                  <a16:creationId xmlns:a16="http://schemas.microsoft.com/office/drawing/2014/main" id="{0E0CE23E-D0C9-639A-F230-9445B86B057E}"/>
                </a:ext>
              </a:extLst>
            </p:cNvPr>
            <p:cNvSpPr/>
            <p:nvPr/>
          </p:nvSpPr>
          <p:spPr>
            <a:xfrm>
              <a:off x="9900859" y="7007821"/>
              <a:ext cx="1095920" cy="1019853"/>
            </a:xfrm>
            <a:custGeom>
              <a:avLst/>
              <a:gdLst/>
              <a:ahLst/>
              <a:cxnLst/>
              <a:rect l="l" t="t" r="r" b="b"/>
              <a:pathLst>
                <a:path w="3897838" h="4114800">
                  <a:moveTo>
                    <a:pt x="0" y="0"/>
                  </a:moveTo>
                  <a:lnTo>
                    <a:pt x="3897838" y="0"/>
                  </a:lnTo>
                  <a:lnTo>
                    <a:pt x="3897838"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ar-SA"/>
            </a:p>
          </p:txBody>
        </p:sp>
        <p:sp>
          <p:nvSpPr>
            <p:cNvPr id="91" name="Freeform 3">
              <a:extLst>
                <a:ext uri="{FF2B5EF4-FFF2-40B4-BE49-F238E27FC236}">
                  <a16:creationId xmlns:a16="http://schemas.microsoft.com/office/drawing/2014/main" id="{596EAE42-DF2E-D450-5262-3C0947D293F9}"/>
                </a:ext>
              </a:extLst>
            </p:cNvPr>
            <p:cNvSpPr/>
            <p:nvPr/>
          </p:nvSpPr>
          <p:spPr>
            <a:xfrm>
              <a:off x="9865679" y="3485791"/>
              <a:ext cx="1100028" cy="917268"/>
            </a:xfrm>
            <a:custGeom>
              <a:avLst/>
              <a:gdLst/>
              <a:ahLst/>
              <a:cxnLst/>
              <a:rect l="l" t="t" r="r" b="b"/>
              <a:pathLst>
                <a:path w="2529603" h="2322636">
                  <a:moveTo>
                    <a:pt x="0" y="0"/>
                  </a:moveTo>
                  <a:lnTo>
                    <a:pt x="2529603" y="0"/>
                  </a:lnTo>
                  <a:lnTo>
                    <a:pt x="2529603" y="2322636"/>
                  </a:lnTo>
                  <a:lnTo>
                    <a:pt x="0" y="232263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ar-SA"/>
            </a:p>
          </p:txBody>
        </p:sp>
      </p:grpSp>
      <p:sp>
        <p:nvSpPr>
          <p:cNvPr id="99" name="Rectangle 98">
            <a:extLst>
              <a:ext uri="{FF2B5EF4-FFF2-40B4-BE49-F238E27FC236}">
                <a16:creationId xmlns:a16="http://schemas.microsoft.com/office/drawing/2014/main" id="{10AFAB56-75EF-602F-A79F-208E82484075}"/>
              </a:ext>
            </a:extLst>
          </p:cNvPr>
          <p:cNvSpPr/>
          <p:nvPr/>
        </p:nvSpPr>
        <p:spPr>
          <a:xfrm>
            <a:off x="10416540" y="198120"/>
            <a:ext cx="1775460" cy="1280160"/>
          </a:xfrm>
          <a:prstGeom prst="rect">
            <a:avLst/>
          </a:prstGeom>
          <a:solidFill>
            <a:srgbClr val="E3E2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0" name="Graphic 99">
            <a:extLst>
              <a:ext uri="{FF2B5EF4-FFF2-40B4-BE49-F238E27FC236}">
                <a16:creationId xmlns:a16="http://schemas.microsoft.com/office/drawing/2014/main" id="{329E82EE-9814-9FC6-28C2-20D4E117ED7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713244" y="217858"/>
            <a:ext cx="1262062" cy="1153742"/>
          </a:xfrm>
          <a:prstGeom prst="rect">
            <a:avLst/>
          </a:prstGeom>
        </p:spPr>
      </p:pic>
    </p:spTree>
    <p:extLst>
      <p:ext uri="{BB962C8B-B14F-4D97-AF65-F5344CB8AC3E}">
        <p14:creationId xmlns:p14="http://schemas.microsoft.com/office/powerpoint/2010/main" val="3272289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09F66-0F1C-CDE9-449B-F4E085634133}"/>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F6335F50-5071-3DF1-89A1-246C5E0FB39E}"/>
              </a:ext>
            </a:extLst>
          </p:cNvPr>
          <p:cNvSpPr>
            <a:spLocks noGrp="1"/>
          </p:cNvSpPr>
          <p:nvPr>
            <p:ph type="title"/>
          </p:nvPr>
        </p:nvSpPr>
        <p:spPr>
          <a:xfrm>
            <a:off x="1343025" y="749369"/>
            <a:ext cx="9068301" cy="498406"/>
          </a:xfrm>
        </p:spPr>
        <p:txBody>
          <a:bodyPr>
            <a:normAutofit/>
          </a:bodyPr>
          <a:lstStyle/>
          <a:p>
            <a:r>
              <a:rPr lang="ar-SA" sz="1600" dirty="0"/>
              <a:t>الفئات المستهدفة:</a:t>
            </a:r>
            <a:endParaRPr lang="ar-EG" sz="1600" dirty="0">
              <a:sym typeface="GE SS Two Medium"/>
            </a:endParaRPr>
          </a:p>
        </p:txBody>
      </p:sp>
      <p:pic>
        <p:nvPicPr>
          <p:cNvPr id="6" name="Picture 5">
            <a:extLst>
              <a:ext uri="{FF2B5EF4-FFF2-40B4-BE49-F238E27FC236}">
                <a16:creationId xmlns:a16="http://schemas.microsoft.com/office/drawing/2014/main" id="{21E5E699-4EAC-D72A-FE99-D3EDD15E36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grpSp>
        <p:nvGrpSpPr>
          <p:cNvPr id="128" name="Group 127">
            <a:extLst>
              <a:ext uri="{FF2B5EF4-FFF2-40B4-BE49-F238E27FC236}">
                <a16:creationId xmlns:a16="http://schemas.microsoft.com/office/drawing/2014/main" id="{AD7E9C99-8727-1966-959F-C08F3F302BC0}"/>
              </a:ext>
            </a:extLst>
          </p:cNvPr>
          <p:cNvGrpSpPr/>
          <p:nvPr/>
        </p:nvGrpSpPr>
        <p:grpSpPr>
          <a:xfrm>
            <a:off x="4211216" y="1899544"/>
            <a:ext cx="4627777" cy="4209087"/>
            <a:chOff x="5391655" y="1739558"/>
            <a:chExt cx="8920666" cy="8113584"/>
          </a:xfrm>
        </p:grpSpPr>
        <p:grpSp>
          <p:nvGrpSpPr>
            <p:cNvPr id="94" name="Group 2">
              <a:extLst>
                <a:ext uri="{FF2B5EF4-FFF2-40B4-BE49-F238E27FC236}">
                  <a16:creationId xmlns:a16="http://schemas.microsoft.com/office/drawing/2014/main" id="{3AC663EF-DE2C-03DB-E783-BDBBFD660CEA}"/>
                </a:ext>
              </a:extLst>
            </p:cNvPr>
            <p:cNvGrpSpPr/>
            <p:nvPr/>
          </p:nvGrpSpPr>
          <p:grpSpPr>
            <a:xfrm>
              <a:off x="7302491" y="3086934"/>
              <a:ext cx="5094725" cy="4877950"/>
              <a:chOff x="0" y="0"/>
              <a:chExt cx="812800" cy="778216"/>
            </a:xfrm>
          </p:grpSpPr>
          <p:sp>
            <p:nvSpPr>
              <p:cNvPr id="95" name="Freeform 3">
                <a:extLst>
                  <a:ext uri="{FF2B5EF4-FFF2-40B4-BE49-F238E27FC236}">
                    <a16:creationId xmlns:a16="http://schemas.microsoft.com/office/drawing/2014/main" id="{18C873E3-FBC9-AEEA-6B6C-136D8FDE8065}"/>
                  </a:ext>
                </a:extLst>
              </p:cNvPr>
              <p:cNvSpPr/>
              <p:nvPr/>
            </p:nvSpPr>
            <p:spPr>
              <a:xfrm>
                <a:off x="0" y="0"/>
                <a:ext cx="812800" cy="778216"/>
              </a:xfrm>
              <a:custGeom>
                <a:avLst/>
                <a:gdLst/>
                <a:ahLst/>
                <a:cxnLst/>
                <a:rect l="l" t="t" r="r" b="b"/>
                <a:pathLst>
                  <a:path w="812800" h="778216">
                    <a:moveTo>
                      <a:pt x="406400" y="0"/>
                    </a:moveTo>
                    <a:lnTo>
                      <a:pt x="812800" y="297252"/>
                    </a:lnTo>
                    <a:lnTo>
                      <a:pt x="657569" y="778216"/>
                    </a:lnTo>
                    <a:lnTo>
                      <a:pt x="155231" y="778216"/>
                    </a:lnTo>
                    <a:lnTo>
                      <a:pt x="0" y="297252"/>
                    </a:lnTo>
                    <a:lnTo>
                      <a:pt x="406400" y="0"/>
                    </a:lnTo>
                    <a:close/>
                  </a:path>
                </a:pathLst>
              </a:custGeom>
              <a:solidFill>
                <a:srgbClr val="DDD4CC"/>
              </a:solidFill>
            </p:spPr>
            <p:txBody>
              <a:bodyPr anchor="ctr"/>
              <a:lstStyle/>
              <a:p>
                <a:endParaRPr lang="ar-SA" sz="300">
                  <a:latin typeface="TS Safaa" panose="00000500000000000000" pitchFamily="50" charset="-78"/>
                  <a:cs typeface="TS Safaa" panose="00000500000000000000" pitchFamily="50" charset="-78"/>
                </a:endParaRPr>
              </a:p>
            </p:txBody>
          </p:sp>
          <p:sp>
            <p:nvSpPr>
              <p:cNvPr id="96" name="TextBox 4">
                <a:extLst>
                  <a:ext uri="{FF2B5EF4-FFF2-40B4-BE49-F238E27FC236}">
                    <a16:creationId xmlns:a16="http://schemas.microsoft.com/office/drawing/2014/main" id="{E20EAA3C-5D23-1AED-84B6-847A498D1C7C}"/>
                  </a:ext>
                </a:extLst>
              </p:cNvPr>
              <p:cNvSpPr txBox="1"/>
              <p:nvPr/>
            </p:nvSpPr>
            <p:spPr>
              <a:xfrm>
                <a:off x="127000" y="156454"/>
                <a:ext cx="558800" cy="573124"/>
              </a:xfrm>
              <a:prstGeom prst="rect">
                <a:avLst/>
              </a:prstGeom>
            </p:spPr>
            <p:txBody>
              <a:bodyPr lIns="50800" tIns="50800" rIns="50800" bIns="50800" rtlCol="0" anchor="ctr"/>
              <a:lstStyle/>
              <a:p>
                <a:pPr algn="ctr">
                  <a:lnSpc>
                    <a:spcPts val="2659"/>
                  </a:lnSpc>
                </a:pPr>
                <a:endParaRPr sz="300">
                  <a:latin typeface="TS Safaa" panose="00000500000000000000" pitchFamily="50" charset="-78"/>
                  <a:cs typeface="TS Safaa" panose="00000500000000000000" pitchFamily="50" charset="-78"/>
                </a:endParaRPr>
              </a:p>
            </p:txBody>
          </p:sp>
        </p:grpSp>
        <p:sp>
          <p:nvSpPr>
            <p:cNvPr id="97" name="Freeform 6">
              <a:extLst>
                <a:ext uri="{FF2B5EF4-FFF2-40B4-BE49-F238E27FC236}">
                  <a16:creationId xmlns:a16="http://schemas.microsoft.com/office/drawing/2014/main" id="{561F987B-4963-0D11-8F91-9542117FBC2A}"/>
                </a:ext>
              </a:extLst>
            </p:cNvPr>
            <p:cNvSpPr/>
            <p:nvPr/>
          </p:nvSpPr>
          <p:spPr>
            <a:xfrm rot="3900000">
              <a:off x="5391655" y="3428028"/>
              <a:ext cx="2972140" cy="2972140"/>
            </a:xfrm>
            <a:custGeom>
              <a:avLst/>
              <a:gdLst/>
              <a:ahLst/>
              <a:cxnLst/>
              <a:rect l="l" t="t" r="r" b="b"/>
              <a:pathLst>
                <a:path w="2972140" h="2972140">
                  <a:moveTo>
                    <a:pt x="0" y="0"/>
                  </a:moveTo>
                  <a:lnTo>
                    <a:pt x="2972139" y="0"/>
                  </a:lnTo>
                  <a:lnTo>
                    <a:pt x="2972139" y="2972139"/>
                  </a:lnTo>
                  <a:lnTo>
                    <a:pt x="0" y="2972139"/>
                  </a:lnTo>
                  <a:lnTo>
                    <a:pt x="0" y="0"/>
                  </a:lnTo>
                  <a:close/>
                </a:path>
              </a:pathLst>
            </a:custGeom>
            <a:solidFill>
              <a:srgbClr val="0A5F62"/>
            </a:solidFill>
          </p:spPr>
          <p:txBody>
            <a:bodyPr anchor="ctr"/>
            <a:lstStyle/>
            <a:p>
              <a:endParaRPr lang="ar-SA" sz="300">
                <a:latin typeface="TS Safaa" panose="00000500000000000000" pitchFamily="50" charset="-78"/>
                <a:cs typeface="TS Safaa" panose="00000500000000000000" pitchFamily="50" charset="-78"/>
              </a:endParaRPr>
            </a:p>
          </p:txBody>
        </p:sp>
        <p:sp>
          <p:nvSpPr>
            <p:cNvPr id="98" name="Freeform 7">
              <a:extLst>
                <a:ext uri="{FF2B5EF4-FFF2-40B4-BE49-F238E27FC236}">
                  <a16:creationId xmlns:a16="http://schemas.microsoft.com/office/drawing/2014/main" id="{C4A968DE-DB25-C17A-D3D8-DA48373E7739}"/>
                </a:ext>
              </a:extLst>
            </p:cNvPr>
            <p:cNvSpPr/>
            <p:nvPr/>
          </p:nvSpPr>
          <p:spPr>
            <a:xfrm rot="16800000">
              <a:off x="10208228" y="6881002"/>
              <a:ext cx="2972140" cy="2972140"/>
            </a:xfrm>
            <a:custGeom>
              <a:avLst/>
              <a:gdLst/>
              <a:ahLst/>
              <a:cxnLst/>
              <a:rect l="l" t="t" r="r" b="b"/>
              <a:pathLst>
                <a:path w="2972140" h="2972140">
                  <a:moveTo>
                    <a:pt x="0" y="0"/>
                  </a:moveTo>
                  <a:lnTo>
                    <a:pt x="2972140" y="0"/>
                  </a:lnTo>
                  <a:lnTo>
                    <a:pt x="2972140" y="2972140"/>
                  </a:lnTo>
                  <a:lnTo>
                    <a:pt x="0" y="2972140"/>
                  </a:lnTo>
                  <a:lnTo>
                    <a:pt x="0" y="0"/>
                  </a:lnTo>
                  <a:close/>
                </a:path>
              </a:pathLst>
            </a:custGeom>
            <a:solidFill>
              <a:srgbClr val="0A5F62"/>
            </a:solidFill>
          </p:spPr>
          <p:txBody>
            <a:bodyPr anchor="ctr"/>
            <a:lstStyle/>
            <a:p>
              <a:endParaRPr lang="ar-SA" sz="300">
                <a:latin typeface="TS Safaa" panose="00000500000000000000" pitchFamily="50" charset="-78"/>
                <a:cs typeface="TS Safaa" panose="00000500000000000000" pitchFamily="50" charset="-78"/>
              </a:endParaRPr>
            </a:p>
          </p:txBody>
        </p:sp>
        <p:sp>
          <p:nvSpPr>
            <p:cNvPr id="99" name="Freeform 8">
              <a:extLst>
                <a:ext uri="{FF2B5EF4-FFF2-40B4-BE49-F238E27FC236}">
                  <a16:creationId xmlns:a16="http://schemas.microsoft.com/office/drawing/2014/main" id="{EF20AED3-92AD-D9F2-B62D-0AAE14A169A0}"/>
                </a:ext>
              </a:extLst>
            </p:cNvPr>
            <p:cNvSpPr/>
            <p:nvPr/>
          </p:nvSpPr>
          <p:spPr>
            <a:xfrm rot="12300000">
              <a:off x="11340181" y="3430744"/>
              <a:ext cx="2972140" cy="2972140"/>
            </a:xfrm>
            <a:custGeom>
              <a:avLst/>
              <a:gdLst/>
              <a:ahLst/>
              <a:cxnLst/>
              <a:rect l="l" t="t" r="r" b="b"/>
              <a:pathLst>
                <a:path w="2972140" h="2972140">
                  <a:moveTo>
                    <a:pt x="0" y="0"/>
                  </a:moveTo>
                  <a:lnTo>
                    <a:pt x="2972140" y="0"/>
                  </a:lnTo>
                  <a:lnTo>
                    <a:pt x="2972140" y="2972140"/>
                  </a:lnTo>
                  <a:lnTo>
                    <a:pt x="0" y="2972140"/>
                  </a:lnTo>
                  <a:lnTo>
                    <a:pt x="0" y="0"/>
                  </a:lnTo>
                  <a:close/>
                </a:path>
              </a:pathLst>
            </a:custGeom>
            <a:solidFill>
              <a:srgbClr val="B8975C"/>
            </a:solidFill>
          </p:spPr>
          <p:txBody>
            <a:bodyPr anchor="ctr"/>
            <a:lstStyle/>
            <a:p>
              <a:endParaRPr lang="ar-SA" sz="300">
                <a:latin typeface="TS Safaa" panose="00000500000000000000" pitchFamily="50" charset="-78"/>
                <a:cs typeface="TS Safaa" panose="00000500000000000000" pitchFamily="50" charset="-78"/>
              </a:endParaRPr>
            </a:p>
          </p:txBody>
        </p:sp>
        <p:sp>
          <p:nvSpPr>
            <p:cNvPr id="100" name="Freeform 9">
              <a:extLst>
                <a:ext uri="{FF2B5EF4-FFF2-40B4-BE49-F238E27FC236}">
                  <a16:creationId xmlns:a16="http://schemas.microsoft.com/office/drawing/2014/main" id="{0E594768-5B78-E90B-EF47-8F77F08E9E83}"/>
                </a:ext>
              </a:extLst>
            </p:cNvPr>
            <p:cNvSpPr/>
            <p:nvPr/>
          </p:nvSpPr>
          <p:spPr>
            <a:xfrm rot="21000000">
              <a:off x="6519338" y="6881002"/>
              <a:ext cx="2972140" cy="2972140"/>
            </a:xfrm>
            <a:custGeom>
              <a:avLst/>
              <a:gdLst/>
              <a:ahLst/>
              <a:cxnLst/>
              <a:rect l="l" t="t" r="r" b="b"/>
              <a:pathLst>
                <a:path w="2972140" h="2972140">
                  <a:moveTo>
                    <a:pt x="0" y="0"/>
                  </a:moveTo>
                  <a:lnTo>
                    <a:pt x="2972140" y="0"/>
                  </a:lnTo>
                  <a:lnTo>
                    <a:pt x="2972140" y="2972140"/>
                  </a:lnTo>
                  <a:lnTo>
                    <a:pt x="0" y="2972140"/>
                  </a:lnTo>
                  <a:lnTo>
                    <a:pt x="0" y="0"/>
                  </a:lnTo>
                  <a:close/>
                </a:path>
              </a:pathLst>
            </a:custGeom>
            <a:solidFill>
              <a:srgbClr val="B8975C"/>
            </a:solidFill>
          </p:spPr>
          <p:txBody>
            <a:bodyPr anchor="ctr"/>
            <a:lstStyle/>
            <a:p>
              <a:endParaRPr lang="ar-SA" sz="300">
                <a:latin typeface="TS Safaa" panose="00000500000000000000" pitchFamily="50" charset="-78"/>
                <a:cs typeface="TS Safaa" panose="00000500000000000000" pitchFamily="50" charset="-78"/>
              </a:endParaRPr>
            </a:p>
          </p:txBody>
        </p:sp>
        <p:sp>
          <p:nvSpPr>
            <p:cNvPr id="101" name="Freeform 10">
              <a:extLst>
                <a:ext uri="{FF2B5EF4-FFF2-40B4-BE49-F238E27FC236}">
                  <a16:creationId xmlns:a16="http://schemas.microsoft.com/office/drawing/2014/main" id="{023765E4-C197-6BB0-0C4B-597A25A71B23}"/>
                </a:ext>
              </a:extLst>
            </p:cNvPr>
            <p:cNvSpPr/>
            <p:nvPr/>
          </p:nvSpPr>
          <p:spPr>
            <a:xfrm>
              <a:off x="7878029" y="3919141"/>
              <a:ext cx="3896531" cy="3891661"/>
            </a:xfrm>
            <a:custGeom>
              <a:avLst/>
              <a:gdLst/>
              <a:ahLst/>
              <a:cxnLst/>
              <a:rect l="l" t="t" r="r" b="b"/>
              <a:pathLst>
                <a:path w="3896531" h="3891661">
                  <a:moveTo>
                    <a:pt x="0" y="0"/>
                  </a:moveTo>
                  <a:lnTo>
                    <a:pt x="3896532" y="0"/>
                  </a:lnTo>
                  <a:lnTo>
                    <a:pt x="3896532" y="3891661"/>
                  </a:lnTo>
                  <a:lnTo>
                    <a:pt x="0" y="3891661"/>
                  </a:lnTo>
                  <a:lnTo>
                    <a:pt x="0" y="0"/>
                  </a:lnTo>
                  <a:close/>
                </a:path>
              </a:pathLst>
            </a:custGeom>
            <a:blipFill>
              <a:blip r:embed="rId3">
                <a:alphaModFix amt="80000"/>
              </a:blip>
              <a:stretch>
                <a:fillRect/>
              </a:stretch>
            </a:blipFill>
          </p:spPr>
          <p:txBody>
            <a:bodyPr anchor="ctr"/>
            <a:lstStyle/>
            <a:p>
              <a:endParaRPr lang="ar-SA" sz="300">
                <a:latin typeface="TS Safaa" panose="00000500000000000000" pitchFamily="50" charset="-78"/>
                <a:cs typeface="TS Safaa" panose="00000500000000000000" pitchFamily="50" charset="-78"/>
              </a:endParaRPr>
            </a:p>
          </p:txBody>
        </p:sp>
        <p:grpSp>
          <p:nvGrpSpPr>
            <p:cNvPr id="102" name="Group 11">
              <a:extLst>
                <a:ext uri="{FF2B5EF4-FFF2-40B4-BE49-F238E27FC236}">
                  <a16:creationId xmlns:a16="http://schemas.microsoft.com/office/drawing/2014/main" id="{7077FBD4-3967-70BD-5AFE-A8105EE8A4FA}"/>
                </a:ext>
              </a:extLst>
            </p:cNvPr>
            <p:cNvGrpSpPr/>
            <p:nvPr/>
          </p:nvGrpSpPr>
          <p:grpSpPr>
            <a:xfrm>
              <a:off x="8268928" y="4284046"/>
              <a:ext cx="3161851" cy="3161851"/>
              <a:chOff x="0" y="0"/>
              <a:chExt cx="812800" cy="812800"/>
            </a:xfrm>
          </p:grpSpPr>
          <p:sp>
            <p:nvSpPr>
              <p:cNvPr id="103" name="Freeform 12">
                <a:extLst>
                  <a:ext uri="{FF2B5EF4-FFF2-40B4-BE49-F238E27FC236}">
                    <a16:creationId xmlns:a16="http://schemas.microsoft.com/office/drawing/2014/main" id="{F727A83A-55F0-72F5-B533-D8195165BAE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nchor="ctr"/>
              <a:lstStyle/>
              <a:p>
                <a:endParaRPr lang="ar-SA" sz="300" dirty="0">
                  <a:latin typeface="TS Safaa" panose="00000500000000000000" pitchFamily="50" charset="-78"/>
                  <a:cs typeface="TS Safaa" panose="00000500000000000000" pitchFamily="50" charset="-78"/>
                </a:endParaRPr>
              </a:p>
            </p:txBody>
          </p:sp>
          <p:sp>
            <p:nvSpPr>
              <p:cNvPr id="104" name="TextBox 13">
                <a:extLst>
                  <a:ext uri="{FF2B5EF4-FFF2-40B4-BE49-F238E27FC236}">
                    <a16:creationId xmlns:a16="http://schemas.microsoft.com/office/drawing/2014/main" id="{7935E217-9688-F428-7F87-7C02D73056C6}"/>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sz="300">
                  <a:latin typeface="TS Safaa" panose="00000500000000000000" pitchFamily="50" charset="-78"/>
                  <a:cs typeface="TS Safaa" panose="00000500000000000000" pitchFamily="50" charset="-78"/>
                </a:endParaRPr>
              </a:p>
            </p:txBody>
          </p:sp>
        </p:grpSp>
        <p:grpSp>
          <p:nvGrpSpPr>
            <p:cNvPr id="105" name="Group 14">
              <a:extLst>
                <a:ext uri="{FF2B5EF4-FFF2-40B4-BE49-F238E27FC236}">
                  <a16:creationId xmlns:a16="http://schemas.microsoft.com/office/drawing/2014/main" id="{4F00AF1B-DB51-3F1B-95A4-3F96C84701AC}"/>
                </a:ext>
              </a:extLst>
            </p:cNvPr>
            <p:cNvGrpSpPr/>
            <p:nvPr/>
          </p:nvGrpSpPr>
          <p:grpSpPr>
            <a:xfrm>
              <a:off x="8760063" y="1739558"/>
              <a:ext cx="2179583" cy="2179583"/>
              <a:chOff x="0" y="0"/>
              <a:chExt cx="812800" cy="812800"/>
            </a:xfrm>
            <a:solidFill>
              <a:srgbClr val="B8975C"/>
            </a:solidFill>
          </p:grpSpPr>
          <p:sp>
            <p:nvSpPr>
              <p:cNvPr id="107" name="Freeform 15">
                <a:extLst>
                  <a:ext uri="{FF2B5EF4-FFF2-40B4-BE49-F238E27FC236}">
                    <a16:creationId xmlns:a16="http://schemas.microsoft.com/office/drawing/2014/main" id="{1277C16A-C80B-F318-5A24-AF66A9A3D2F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grpFill/>
            </p:spPr>
            <p:txBody>
              <a:bodyPr anchor="ctr"/>
              <a:lstStyle/>
              <a:p>
                <a:pPr marL="0" algn="r" defTabSz="914400" rtl="1" eaLnBrk="1" latinLnBrk="0" hangingPunct="1"/>
                <a:endParaRPr lang="ar-SA" sz="300">
                  <a:latin typeface="TS Safaa" panose="00000500000000000000" pitchFamily="50" charset="-78"/>
                  <a:cs typeface="TS Safaa" panose="00000500000000000000" pitchFamily="50" charset="-78"/>
                </a:endParaRPr>
              </a:p>
            </p:txBody>
          </p:sp>
          <p:sp>
            <p:nvSpPr>
              <p:cNvPr id="108" name="TextBox 16">
                <a:extLst>
                  <a:ext uri="{FF2B5EF4-FFF2-40B4-BE49-F238E27FC236}">
                    <a16:creationId xmlns:a16="http://schemas.microsoft.com/office/drawing/2014/main" id="{DFEE34C1-606C-B3F4-6F3C-A33913A45203}"/>
                  </a:ext>
                </a:extLst>
              </p:cNvPr>
              <p:cNvSpPr txBox="1"/>
              <p:nvPr/>
            </p:nvSpPr>
            <p:spPr>
              <a:xfrm>
                <a:off x="76200" y="38100"/>
                <a:ext cx="660400" cy="698500"/>
              </a:xfrm>
              <a:prstGeom prst="rect">
                <a:avLst/>
              </a:prstGeom>
              <a:solidFill>
                <a:schemeClr val="bg1"/>
              </a:solidFill>
            </p:spPr>
            <p:txBody>
              <a:bodyPr lIns="50800" tIns="50800" rIns="50800" bIns="50800" rtlCol="0" anchor="ctr"/>
              <a:lstStyle/>
              <a:p>
                <a:pPr marL="0" algn="ctr" defTabSz="914400" rtl="1" eaLnBrk="1" latinLnBrk="0" hangingPunct="1">
                  <a:lnSpc>
                    <a:spcPts val="2659"/>
                  </a:lnSpc>
                </a:pPr>
                <a:endParaRPr sz="300" dirty="0">
                  <a:latin typeface="TS Safaa" panose="00000500000000000000" pitchFamily="50" charset="-78"/>
                  <a:cs typeface="TS Safaa" panose="00000500000000000000" pitchFamily="50" charset="-78"/>
                </a:endParaRPr>
              </a:p>
            </p:txBody>
          </p:sp>
        </p:grpSp>
        <p:grpSp>
          <p:nvGrpSpPr>
            <p:cNvPr id="109" name="Group 17">
              <a:extLst>
                <a:ext uri="{FF2B5EF4-FFF2-40B4-BE49-F238E27FC236}">
                  <a16:creationId xmlns:a16="http://schemas.microsoft.com/office/drawing/2014/main" id="{8DEF9616-3BE6-AC2A-FDA8-F5549E733101}"/>
                </a:ext>
              </a:extLst>
            </p:cNvPr>
            <p:cNvGrpSpPr/>
            <p:nvPr/>
          </p:nvGrpSpPr>
          <p:grpSpPr>
            <a:xfrm>
              <a:off x="5782679" y="3824307"/>
              <a:ext cx="2179583" cy="2179583"/>
              <a:chOff x="0" y="0"/>
              <a:chExt cx="812800" cy="812800"/>
            </a:xfrm>
          </p:grpSpPr>
          <p:sp>
            <p:nvSpPr>
              <p:cNvPr id="110" name="Freeform 18">
                <a:extLst>
                  <a:ext uri="{FF2B5EF4-FFF2-40B4-BE49-F238E27FC236}">
                    <a16:creationId xmlns:a16="http://schemas.microsoft.com/office/drawing/2014/main" id="{4A039AA5-5421-B110-8088-78A52DDD2004}"/>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nchor="ctr"/>
              <a:lstStyle/>
              <a:p>
                <a:pPr marL="0" algn="r" defTabSz="914400" rtl="1" eaLnBrk="1" latinLnBrk="0" hangingPunct="1"/>
                <a:endParaRPr lang="ar-SA" sz="300" dirty="0">
                  <a:latin typeface="TS Safaa" panose="00000500000000000000" pitchFamily="50" charset="-78"/>
                  <a:cs typeface="TS Safaa" panose="00000500000000000000" pitchFamily="50" charset="-78"/>
                </a:endParaRPr>
              </a:p>
            </p:txBody>
          </p:sp>
          <p:sp>
            <p:nvSpPr>
              <p:cNvPr id="111" name="TextBox 19">
                <a:extLst>
                  <a:ext uri="{FF2B5EF4-FFF2-40B4-BE49-F238E27FC236}">
                    <a16:creationId xmlns:a16="http://schemas.microsoft.com/office/drawing/2014/main" id="{3B18D62D-5607-E5CB-7F70-E33409143B9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sz="300">
                  <a:latin typeface="TS Safaa" panose="00000500000000000000" pitchFamily="50" charset="-78"/>
                  <a:cs typeface="TS Safaa" panose="00000500000000000000" pitchFamily="50" charset="-78"/>
                </a:endParaRPr>
              </a:p>
            </p:txBody>
          </p:sp>
        </p:grpSp>
        <p:grpSp>
          <p:nvGrpSpPr>
            <p:cNvPr id="112" name="Group 20">
              <a:extLst>
                <a:ext uri="{FF2B5EF4-FFF2-40B4-BE49-F238E27FC236}">
                  <a16:creationId xmlns:a16="http://schemas.microsoft.com/office/drawing/2014/main" id="{0825386A-2B79-A9BD-6EB8-CCBAE57C666F}"/>
                </a:ext>
              </a:extLst>
            </p:cNvPr>
            <p:cNvGrpSpPr/>
            <p:nvPr/>
          </p:nvGrpSpPr>
          <p:grpSpPr>
            <a:xfrm>
              <a:off x="11736461" y="3827024"/>
              <a:ext cx="2179583" cy="2179583"/>
              <a:chOff x="0" y="0"/>
              <a:chExt cx="812800" cy="812800"/>
            </a:xfrm>
          </p:grpSpPr>
          <p:sp>
            <p:nvSpPr>
              <p:cNvPr id="113" name="Freeform 21">
                <a:extLst>
                  <a:ext uri="{FF2B5EF4-FFF2-40B4-BE49-F238E27FC236}">
                    <a16:creationId xmlns:a16="http://schemas.microsoft.com/office/drawing/2014/main" id="{50F9CE17-2C47-A225-1BAF-D75888045A2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nchor="ctr"/>
              <a:lstStyle/>
              <a:p>
                <a:endParaRPr lang="ar-SA" sz="300">
                  <a:latin typeface="TS Safaa" panose="00000500000000000000" pitchFamily="50" charset="-78"/>
                  <a:cs typeface="TS Safaa" panose="00000500000000000000" pitchFamily="50" charset="-78"/>
                </a:endParaRPr>
              </a:p>
            </p:txBody>
          </p:sp>
          <p:sp>
            <p:nvSpPr>
              <p:cNvPr id="114" name="TextBox 22">
                <a:extLst>
                  <a:ext uri="{FF2B5EF4-FFF2-40B4-BE49-F238E27FC236}">
                    <a16:creationId xmlns:a16="http://schemas.microsoft.com/office/drawing/2014/main" id="{B1B8D81C-BBFC-9DEB-EAAA-A283BEA45E33}"/>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sz="300">
                  <a:latin typeface="TS Safaa" panose="00000500000000000000" pitchFamily="50" charset="-78"/>
                  <a:cs typeface="TS Safaa" panose="00000500000000000000" pitchFamily="50" charset="-78"/>
                </a:endParaRPr>
              </a:p>
            </p:txBody>
          </p:sp>
        </p:grpSp>
        <p:grpSp>
          <p:nvGrpSpPr>
            <p:cNvPr id="115" name="Group 23">
              <a:extLst>
                <a:ext uri="{FF2B5EF4-FFF2-40B4-BE49-F238E27FC236}">
                  <a16:creationId xmlns:a16="http://schemas.microsoft.com/office/drawing/2014/main" id="{4DE5E2CD-25C6-C3D0-B5EA-B74491D14B18}"/>
                </a:ext>
              </a:extLst>
            </p:cNvPr>
            <p:cNvGrpSpPr/>
            <p:nvPr/>
          </p:nvGrpSpPr>
          <p:grpSpPr>
            <a:xfrm>
              <a:off x="6915617" y="7277282"/>
              <a:ext cx="2179583" cy="2179583"/>
              <a:chOff x="0" y="0"/>
              <a:chExt cx="812800" cy="812800"/>
            </a:xfrm>
          </p:grpSpPr>
          <p:sp>
            <p:nvSpPr>
              <p:cNvPr id="116" name="Freeform 24">
                <a:extLst>
                  <a:ext uri="{FF2B5EF4-FFF2-40B4-BE49-F238E27FC236}">
                    <a16:creationId xmlns:a16="http://schemas.microsoft.com/office/drawing/2014/main" id="{0FA25272-D5CA-0F16-B253-1808A739D4E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nchor="ctr"/>
              <a:lstStyle/>
              <a:p>
                <a:endParaRPr lang="ar-SA" sz="300">
                  <a:latin typeface="TS Safaa" panose="00000500000000000000" pitchFamily="50" charset="-78"/>
                  <a:cs typeface="TS Safaa" panose="00000500000000000000" pitchFamily="50" charset="-78"/>
                </a:endParaRPr>
              </a:p>
            </p:txBody>
          </p:sp>
          <p:sp>
            <p:nvSpPr>
              <p:cNvPr id="117" name="TextBox 25">
                <a:extLst>
                  <a:ext uri="{FF2B5EF4-FFF2-40B4-BE49-F238E27FC236}">
                    <a16:creationId xmlns:a16="http://schemas.microsoft.com/office/drawing/2014/main" id="{8E4E499D-0B52-8532-1484-4048945F15D6}"/>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sz="300">
                  <a:latin typeface="TS Safaa" panose="00000500000000000000" pitchFamily="50" charset="-78"/>
                  <a:cs typeface="TS Safaa" panose="00000500000000000000" pitchFamily="50" charset="-78"/>
                </a:endParaRPr>
              </a:p>
            </p:txBody>
          </p:sp>
        </p:grpSp>
        <p:grpSp>
          <p:nvGrpSpPr>
            <p:cNvPr id="118" name="Group 26">
              <a:extLst>
                <a:ext uri="{FF2B5EF4-FFF2-40B4-BE49-F238E27FC236}">
                  <a16:creationId xmlns:a16="http://schemas.microsoft.com/office/drawing/2014/main" id="{63D8C0E0-6C44-F6A9-BF4F-4225B49FBA98}"/>
                </a:ext>
              </a:extLst>
            </p:cNvPr>
            <p:cNvGrpSpPr/>
            <p:nvPr/>
          </p:nvGrpSpPr>
          <p:grpSpPr>
            <a:xfrm>
              <a:off x="10604508" y="7277282"/>
              <a:ext cx="2179583" cy="2179583"/>
              <a:chOff x="0" y="0"/>
              <a:chExt cx="812800" cy="812800"/>
            </a:xfrm>
          </p:grpSpPr>
          <p:sp>
            <p:nvSpPr>
              <p:cNvPr id="119" name="Freeform 27">
                <a:extLst>
                  <a:ext uri="{FF2B5EF4-FFF2-40B4-BE49-F238E27FC236}">
                    <a16:creationId xmlns:a16="http://schemas.microsoft.com/office/drawing/2014/main" id="{C9D5DD0F-EC4D-8F8A-E694-05F784D4E9A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nchor="ctr"/>
              <a:lstStyle/>
              <a:p>
                <a:endParaRPr lang="ar-SA" sz="300" dirty="0">
                  <a:latin typeface="TS Safaa" panose="00000500000000000000" pitchFamily="50" charset="-78"/>
                  <a:cs typeface="TS Safaa" panose="00000500000000000000" pitchFamily="50" charset="-78"/>
                </a:endParaRPr>
              </a:p>
            </p:txBody>
          </p:sp>
          <p:sp>
            <p:nvSpPr>
              <p:cNvPr id="120" name="TextBox 28">
                <a:extLst>
                  <a:ext uri="{FF2B5EF4-FFF2-40B4-BE49-F238E27FC236}">
                    <a16:creationId xmlns:a16="http://schemas.microsoft.com/office/drawing/2014/main" id="{E785878E-5A7B-4A59-B1D2-D1083C55977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sz="300">
                  <a:latin typeface="TS Safaa" panose="00000500000000000000" pitchFamily="50" charset="-78"/>
                  <a:cs typeface="TS Safaa" panose="00000500000000000000" pitchFamily="50" charset="-78"/>
                </a:endParaRPr>
              </a:p>
            </p:txBody>
          </p:sp>
        </p:grpSp>
        <p:sp>
          <p:nvSpPr>
            <p:cNvPr id="121" name="TextBox 29">
              <a:extLst>
                <a:ext uri="{FF2B5EF4-FFF2-40B4-BE49-F238E27FC236}">
                  <a16:creationId xmlns:a16="http://schemas.microsoft.com/office/drawing/2014/main" id="{060BF9FE-3536-A483-BC3E-F660B5722A68}"/>
                </a:ext>
              </a:extLst>
            </p:cNvPr>
            <p:cNvSpPr txBox="1"/>
            <p:nvPr/>
          </p:nvSpPr>
          <p:spPr>
            <a:xfrm>
              <a:off x="8455452" y="5450026"/>
              <a:ext cx="2841697" cy="830593"/>
            </a:xfrm>
            <a:prstGeom prst="rect">
              <a:avLst/>
            </a:prstGeom>
          </p:spPr>
          <p:txBody>
            <a:bodyPr lIns="0" tIns="0" rIns="0" bIns="0" rtlCol="0" anchor="ctr">
              <a:spAutoFit/>
            </a:bodyPr>
            <a:lstStyle/>
            <a:p>
              <a:pPr algn="ctr" rtl="1"/>
              <a:r>
                <a:rPr lang="ar-EG" sz="1400" b="1" dirty="0">
                  <a:solidFill>
                    <a:srgbClr val="404040"/>
                  </a:solidFill>
                  <a:latin typeface="TS Safaa" panose="00000500000000000000" pitchFamily="50" charset="-78"/>
                  <a:ea typeface="Vazir"/>
                  <a:cs typeface="TS Safaa" panose="00000500000000000000" pitchFamily="50" charset="-78"/>
                  <a:sym typeface="Vazir"/>
                  <a:rtl/>
                </a:rPr>
                <a:t>الفئات المستهدفة</a:t>
              </a:r>
              <a:r>
                <a:rPr lang="ar-SA" sz="1400" b="1" dirty="0">
                  <a:solidFill>
                    <a:srgbClr val="404040"/>
                  </a:solidFill>
                  <a:latin typeface="TS Safaa" panose="00000500000000000000" pitchFamily="50" charset="-78"/>
                  <a:ea typeface="Vazir"/>
                  <a:cs typeface="TS Safaa" panose="00000500000000000000" pitchFamily="50" charset="-78"/>
                  <a:sym typeface="Vazir"/>
                  <a:rtl/>
                </a:rPr>
                <a:t>:</a:t>
              </a:r>
              <a:endParaRPr lang="ar-EG" sz="1400" b="1" dirty="0">
                <a:solidFill>
                  <a:srgbClr val="404040"/>
                </a:solidFill>
                <a:latin typeface="TS Safaa" panose="00000500000000000000" pitchFamily="50" charset="-78"/>
                <a:ea typeface="Vazir"/>
                <a:cs typeface="TS Safaa" panose="00000500000000000000" pitchFamily="50" charset="-78"/>
                <a:sym typeface="Vazir"/>
                <a:rtl/>
              </a:endParaRPr>
            </a:p>
          </p:txBody>
        </p:sp>
        <p:sp>
          <p:nvSpPr>
            <p:cNvPr id="122" name="TextBox 35">
              <a:extLst>
                <a:ext uri="{FF2B5EF4-FFF2-40B4-BE49-F238E27FC236}">
                  <a16:creationId xmlns:a16="http://schemas.microsoft.com/office/drawing/2014/main" id="{2FFABA92-10E5-F900-7AFF-1C719C53ACB0}"/>
                </a:ext>
              </a:extLst>
            </p:cNvPr>
            <p:cNvSpPr txBox="1"/>
            <p:nvPr/>
          </p:nvSpPr>
          <p:spPr>
            <a:xfrm>
              <a:off x="10940677" y="8117761"/>
              <a:ext cx="1456539" cy="622944"/>
            </a:xfrm>
            <a:prstGeom prst="rect">
              <a:avLst/>
            </a:prstGeom>
          </p:spPr>
          <p:txBody>
            <a:bodyPr lIns="0" tIns="0" rIns="0" bIns="0" rtlCol="0" anchor="ctr">
              <a:spAutoFit/>
            </a:bodyPr>
            <a:lstStyle/>
            <a:p>
              <a:pPr algn="ctr" rtl="1"/>
              <a:r>
                <a:rPr lang="ar-EG" sz="1050" dirty="0">
                  <a:solidFill>
                    <a:srgbClr val="404040"/>
                  </a:solidFill>
                  <a:latin typeface="TS Safaa" panose="00000500000000000000" pitchFamily="50" charset="-78"/>
                  <a:ea typeface="Public Sans"/>
                  <a:cs typeface="TS Safaa" panose="00000500000000000000" pitchFamily="50" charset="-78"/>
                  <a:sym typeface="Public Sans"/>
                  <a:rtl/>
                </a:rPr>
                <a:t>الباحثين عن العمل</a:t>
              </a:r>
            </a:p>
          </p:txBody>
        </p:sp>
        <p:sp>
          <p:nvSpPr>
            <p:cNvPr id="123" name="TextBox 38">
              <a:extLst>
                <a:ext uri="{FF2B5EF4-FFF2-40B4-BE49-F238E27FC236}">
                  <a16:creationId xmlns:a16="http://schemas.microsoft.com/office/drawing/2014/main" id="{654919C8-FEA5-670C-C39C-E529EB40DE00}"/>
                </a:ext>
              </a:extLst>
            </p:cNvPr>
            <p:cNvSpPr txBox="1"/>
            <p:nvPr/>
          </p:nvSpPr>
          <p:spPr>
            <a:xfrm>
              <a:off x="7093447" y="8155715"/>
              <a:ext cx="1796263" cy="422713"/>
            </a:xfrm>
            <a:prstGeom prst="rect">
              <a:avLst/>
            </a:prstGeom>
          </p:spPr>
          <p:txBody>
            <a:bodyPr wrap="square" lIns="0" tIns="0" rIns="0" bIns="0" rtlCol="0" anchor="ctr">
              <a:spAutoFit/>
            </a:bodyPr>
            <a:lstStyle/>
            <a:p>
              <a:pPr algn="ctr" rtl="1">
                <a:lnSpc>
                  <a:spcPts val="1800"/>
                </a:lnSpc>
              </a:pPr>
              <a:r>
                <a:rPr lang="ar-EG" sz="1200" dirty="0">
                  <a:solidFill>
                    <a:srgbClr val="404040"/>
                  </a:solidFill>
                  <a:latin typeface="TS Safaa" panose="00000500000000000000" pitchFamily="50" charset="-78"/>
                  <a:ea typeface="Public Sans"/>
                  <a:cs typeface="TS Safaa" panose="00000500000000000000" pitchFamily="50" charset="-78"/>
                  <a:sym typeface="Public Sans"/>
                  <a:rtl/>
                </a:rPr>
                <a:t>الموظفين</a:t>
              </a:r>
              <a:r>
                <a:rPr lang="ar-EG" sz="1050" dirty="0">
                  <a:solidFill>
                    <a:srgbClr val="404040"/>
                  </a:solidFill>
                  <a:latin typeface="TS Safaa" panose="00000500000000000000" pitchFamily="50" charset="-78"/>
                  <a:ea typeface="Public Sans"/>
                  <a:cs typeface="TS Safaa" panose="00000500000000000000" pitchFamily="50" charset="-78"/>
                  <a:sym typeface="Public Sans"/>
                  <a:rtl/>
                </a:rPr>
                <a:t> </a:t>
              </a:r>
            </a:p>
          </p:txBody>
        </p:sp>
        <p:sp>
          <p:nvSpPr>
            <p:cNvPr id="124" name="TextBox 41">
              <a:extLst>
                <a:ext uri="{FF2B5EF4-FFF2-40B4-BE49-F238E27FC236}">
                  <a16:creationId xmlns:a16="http://schemas.microsoft.com/office/drawing/2014/main" id="{92D52F3D-1F28-29AD-61AD-FECC8D74FCD9}"/>
                </a:ext>
              </a:extLst>
            </p:cNvPr>
            <p:cNvSpPr txBox="1"/>
            <p:nvPr/>
          </p:nvSpPr>
          <p:spPr>
            <a:xfrm>
              <a:off x="5790884" y="4650759"/>
              <a:ext cx="2052022" cy="622944"/>
            </a:xfrm>
            <a:prstGeom prst="rect">
              <a:avLst/>
            </a:prstGeom>
          </p:spPr>
          <p:txBody>
            <a:bodyPr wrap="square" lIns="0" tIns="0" rIns="0" bIns="0" rtlCol="0" anchor="ctr">
              <a:spAutoFit/>
            </a:bodyPr>
            <a:lstStyle/>
            <a:p>
              <a:pPr algn="ctr" rtl="1"/>
              <a:r>
                <a:rPr lang="ar-EG" sz="1050" dirty="0">
                  <a:solidFill>
                    <a:srgbClr val="404040"/>
                  </a:solidFill>
                  <a:latin typeface="TS Safaa" panose="00000500000000000000" pitchFamily="50" charset="-78"/>
                  <a:ea typeface="Public Sans"/>
                  <a:cs typeface="TS Safaa" panose="00000500000000000000" pitchFamily="50" charset="-78"/>
                  <a:sym typeface="Public Sans"/>
                  <a:rtl/>
                </a:rPr>
                <a:t>اعضاء هيئة التدريس </a:t>
              </a:r>
            </a:p>
          </p:txBody>
        </p:sp>
        <p:sp>
          <p:nvSpPr>
            <p:cNvPr id="125" name="TextBox 44">
              <a:extLst>
                <a:ext uri="{FF2B5EF4-FFF2-40B4-BE49-F238E27FC236}">
                  <a16:creationId xmlns:a16="http://schemas.microsoft.com/office/drawing/2014/main" id="{B1237100-2607-65AD-C93F-34BE4D7602DA}"/>
                </a:ext>
              </a:extLst>
            </p:cNvPr>
            <p:cNvSpPr txBox="1"/>
            <p:nvPr/>
          </p:nvSpPr>
          <p:spPr>
            <a:xfrm>
              <a:off x="9121583" y="2540519"/>
              <a:ext cx="1456539" cy="422713"/>
            </a:xfrm>
            <a:prstGeom prst="rect">
              <a:avLst/>
            </a:prstGeom>
          </p:spPr>
          <p:txBody>
            <a:bodyPr lIns="0" tIns="0" rIns="0" bIns="0" rtlCol="0" anchor="ctr">
              <a:spAutoFit/>
            </a:bodyPr>
            <a:lstStyle/>
            <a:p>
              <a:pPr algn="ctr" rtl="1">
                <a:lnSpc>
                  <a:spcPts val="1800"/>
                </a:lnSpc>
              </a:pPr>
              <a:r>
                <a:rPr lang="ar-SA" sz="1200" dirty="0">
                  <a:solidFill>
                    <a:srgbClr val="404040"/>
                  </a:solidFill>
                  <a:latin typeface="TS Safaa" panose="00000500000000000000" pitchFamily="50" charset="-78"/>
                  <a:ea typeface="Public Sans"/>
                  <a:cs typeface="TS Safaa" panose="00000500000000000000" pitchFamily="50" charset="-78"/>
                  <a:sym typeface="Public Sans"/>
                  <a:rtl/>
                </a:rPr>
                <a:t>الطلبة</a:t>
              </a:r>
              <a:endParaRPr lang="ar-EG" sz="1200" dirty="0">
                <a:solidFill>
                  <a:srgbClr val="404040"/>
                </a:solidFill>
                <a:latin typeface="TS Safaa" panose="00000500000000000000" pitchFamily="50" charset="-78"/>
                <a:ea typeface="Public Sans"/>
                <a:cs typeface="TS Safaa" panose="00000500000000000000" pitchFamily="50" charset="-78"/>
                <a:sym typeface="Public Sans"/>
                <a:rtl/>
              </a:endParaRPr>
            </a:p>
          </p:txBody>
        </p:sp>
        <p:sp>
          <p:nvSpPr>
            <p:cNvPr id="126" name="TextBox 38">
              <a:extLst>
                <a:ext uri="{FF2B5EF4-FFF2-40B4-BE49-F238E27FC236}">
                  <a16:creationId xmlns:a16="http://schemas.microsoft.com/office/drawing/2014/main" id="{D1E7D2DF-EC55-92AB-325F-953DD44F463A}"/>
                </a:ext>
              </a:extLst>
            </p:cNvPr>
            <p:cNvSpPr txBox="1"/>
            <p:nvPr/>
          </p:nvSpPr>
          <p:spPr>
            <a:xfrm>
              <a:off x="11983447" y="4661913"/>
              <a:ext cx="1712623" cy="422713"/>
            </a:xfrm>
            <a:prstGeom prst="rect">
              <a:avLst/>
            </a:prstGeom>
          </p:spPr>
          <p:txBody>
            <a:bodyPr wrap="square" lIns="0" tIns="0" rIns="0" bIns="0" rtlCol="0" anchor="ctr">
              <a:spAutoFit/>
            </a:bodyPr>
            <a:lstStyle/>
            <a:p>
              <a:pPr algn="ctr" rtl="1">
                <a:lnSpc>
                  <a:spcPts val="1800"/>
                </a:lnSpc>
              </a:pPr>
              <a:r>
                <a:rPr lang="ar-SA" sz="1100" dirty="0">
                  <a:solidFill>
                    <a:srgbClr val="404040"/>
                  </a:solidFill>
                  <a:latin typeface="TS Safaa" panose="00000500000000000000" pitchFamily="50" charset="-78"/>
                  <a:ea typeface="Public Sans"/>
                  <a:cs typeface="TS Safaa" panose="00000500000000000000" pitchFamily="50" charset="-78"/>
                  <a:sym typeface="Public Sans"/>
                  <a:rtl/>
                </a:rPr>
                <a:t>الخريجين</a:t>
              </a:r>
              <a:endParaRPr lang="ar-EG" sz="1100" dirty="0">
                <a:solidFill>
                  <a:srgbClr val="404040"/>
                </a:solidFill>
                <a:latin typeface="TS Safaa" panose="00000500000000000000" pitchFamily="50" charset="-78"/>
                <a:ea typeface="Public Sans"/>
                <a:cs typeface="TS Safaa" panose="00000500000000000000" pitchFamily="50" charset="-78"/>
                <a:sym typeface="Public Sans"/>
                <a:rtl/>
              </a:endParaRPr>
            </a:p>
          </p:txBody>
        </p:sp>
      </p:grpSp>
    </p:spTree>
    <p:extLst>
      <p:ext uri="{BB962C8B-B14F-4D97-AF65-F5344CB8AC3E}">
        <p14:creationId xmlns:p14="http://schemas.microsoft.com/office/powerpoint/2010/main" val="1026517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31EB9-9DFC-AD42-2A11-05DE11F619D1}"/>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31743D96-05FB-0FBB-BB06-0C83241A3511}"/>
              </a:ext>
            </a:extLst>
          </p:cNvPr>
          <p:cNvSpPr>
            <a:spLocks noGrp="1"/>
          </p:cNvSpPr>
          <p:nvPr>
            <p:ph type="title"/>
          </p:nvPr>
        </p:nvSpPr>
        <p:spPr>
          <a:xfrm>
            <a:off x="838200" y="755066"/>
            <a:ext cx="9573125" cy="663993"/>
          </a:xfrm>
        </p:spPr>
        <p:txBody>
          <a:bodyPr>
            <a:normAutofit/>
          </a:bodyPr>
          <a:lstStyle/>
          <a:p>
            <a:r>
              <a:rPr lang="ar-EG" sz="1600" dirty="0">
                <a:sym typeface="GE SS Two Medium"/>
              </a:rPr>
              <a:t>وصف البرنامج:</a:t>
            </a:r>
          </a:p>
        </p:txBody>
      </p:sp>
      <p:pic>
        <p:nvPicPr>
          <p:cNvPr id="6" name="Picture 5">
            <a:extLst>
              <a:ext uri="{FF2B5EF4-FFF2-40B4-BE49-F238E27FC236}">
                <a16:creationId xmlns:a16="http://schemas.microsoft.com/office/drawing/2014/main" id="{F1D5634F-9A3A-1CA3-68E8-CBAE8F709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sp>
        <p:nvSpPr>
          <p:cNvPr id="4" name="مربع نص 7">
            <a:extLst>
              <a:ext uri="{FF2B5EF4-FFF2-40B4-BE49-F238E27FC236}">
                <a16:creationId xmlns:a16="http://schemas.microsoft.com/office/drawing/2014/main" id="{E7EE829A-317A-1BC7-A2D6-EC2F830450A6}"/>
              </a:ext>
            </a:extLst>
          </p:cNvPr>
          <p:cNvSpPr txBox="1"/>
          <p:nvPr/>
        </p:nvSpPr>
        <p:spPr>
          <a:xfrm>
            <a:off x="838200" y="1937577"/>
            <a:ext cx="9857573" cy="2541080"/>
          </a:xfrm>
          <a:prstGeom prst="rect">
            <a:avLst/>
          </a:prstGeom>
          <a:noFill/>
        </p:spPr>
        <p:txBody>
          <a:bodyPr wrap="square" lIns="91440" tIns="45720" rIns="91440" bIns="45720" rtlCol="1" anchor="t">
            <a:spAutoFit/>
          </a:bodyPr>
          <a:lstStyle/>
          <a:p>
            <a:pPr algn="justLow">
              <a:lnSpc>
                <a:spcPct val="150000"/>
              </a:lnSpc>
              <a:buNone/>
              <a:tabLst>
                <a:tab pos="2971800" algn="ctr"/>
                <a:tab pos="4838700" algn="l"/>
                <a:tab pos="457200" algn="l"/>
              </a:tabLst>
            </a:pPr>
            <a:r>
              <a:rPr lang="ar-SA" sz="1200" dirty="0">
                <a:solidFill>
                  <a:srgbClr val="000000"/>
                </a:solidFill>
                <a:latin typeface="TS Safaa" panose="00000500000000000000" pitchFamily="50" charset="-78"/>
                <a:cs typeface="TS Safaa" panose="00000500000000000000" pitchFamily="50" charset="-78"/>
              </a:rPr>
              <a:t>شهادة محترف أعمال معتمد في القيادة الإدارية هي شهادة مهنية معترف بها دوليًا، تهدف إلى تعزيز مهارات القيادة والإدارة لدى المحترفين. تُعدّ هذه الشهادة مثالية للطلبة، والخريجين، والمحترفين الذين يسعون إلى تطوير قدراتهم في إدارة الفرق وتحقيق الأداء العالي داخل المؤسسات. تغطي الشهادة مجموعة متنوعة من المواضيع، بما في ذلك استراتيجيات القيادة الفعّالة، وإدارة التغيير، والتواصل المؤثر، وبناء فرق العمل. ومن خلال الحصول على هذه الشهادة، يعزز المتدربون قدراتهم في اتخاذ القرارات الاستراتيجية وتوجيه فرقهم نحو تحقيق الأهداف المؤسسية. كما تسهم هذه الشهادة في تعزيز السيرة الذاتية وزيادة فرص الحصول على مناصب قيادية متميزة. وتُعد شهادة </a:t>
            </a:r>
            <a:r>
              <a:rPr lang="en-US" sz="1200" dirty="0">
                <a:solidFill>
                  <a:srgbClr val="000000"/>
                </a:solidFill>
                <a:latin typeface="TS Safaa" panose="00000500000000000000" pitchFamily="50" charset="-78"/>
                <a:cs typeface="TS Safaa" panose="00000500000000000000" pitchFamily="50" charset="-78"/>
              </a:rPr>
              <a:t>CBP-LS </a:t>
            </a:r>
            <a:r>
              <a:rPr lang="ar-SA" sz="1200" dirty="0">
                <a:solidFill>
                  <a:srgbClr val="000000"/>
                </a:solidFill>
                <a:latin typeface="TS Safaa" panose="00000500000000000000" pitchFamily="50" charset="-78"/>
                <a:cs typeface="TS Safaa" panose="00000500000000000000" pitchFamily="50" charset="-78"/>
              </a:rPr>
              <a:t>خطوة مهمة نحو التميز المهني وبناء مستقبل ناجح في عالم الأعمال، إذ تساهم في تطوير المهارات القيادية اللازمة لمواجهة التحديات المعاصرة وتحقيق النجاح المستدام.</a:t>
            </a:r>
          </a:p>
          <a:p>
            <a:pPr algn="justLow">
              <a:lnSpc>
                <a:spcPct val="150000"/>
              </a:lnSpc>
              <a:tabLst>
                <a:tab pos="2971800" algn="ctr"/>
                <a:tab pos="4838700" algn="l"/>
                <a:tab pos="457200" algn="l"/>
              </a:tabLst>
            </a:pPr>
            <a:endParaRPr lang="ar-SA" sz="1100" dirty="0">
              <a:solidFill>
                <a:srgbClr val="000000"/>
              </a:solidFill>
              <a:latin typeface="TS Safaa" panose="00000500000000000000" pitchFamily="50" charset="-78"/>
              <a:cs typeface="TS Safaa" panose="00000500000000000000" pitchFamily="50" charset="-78"/>
            </a:endParaRPr>
          </a:p>
        </p:txBody>
      </p:sp>
      <p:sp>
        <p:nvSpPr>
          <p:cNvPr id="5" name="TextBox 4">
            <a:extLst>
              <a:ext uri="{FF2B5EF4-FFF2-40B4-BE49-F238E27FC236}">
                <a16:creationId xmlns:a16="http://schemas.microsoft.com/office/drawing/2014/main" id="{1EA7AC25-3E37-C3B3-4E7E-D1328E7363FD}"/>
              </a:ext>
            </a:extLst>
          </p:cNvPr>
          <p:cNvSpPr txBox="1"/>
          <p:nvPr/>
        </p:nvSpPr>
        <p:spPr>
          <a:xfrm>
            <a:off x="2287446" y="4410528"/>
            <a:ext cx="8310637" cy="253916"/>
          </a:xfrm>
          <a:prstGeom prst="rect">
            <a:avLst/>
          </a:prstGeom>
        </p:spPr>
        <p:txBody>
          <a:bodyPr wrap="square" lIns="0" tIns="0" rIns="0" bIns="0" rtlCol="0" anchor="t">
            <a:spAutoFit/>
          </a:bodyPr>
          <a:lstStyle/>
          <a:p>
            <a:pPr algn="justLow" rtl="1">
              <a:lnSpc>
                <a:spcPct val="150000"/>
              </a:lnSpc>
            </a:pPr>
            <a:r>
              <a:rPr lang="ar-EG" sz="1200" b="1" spc="134" dirty="0">
                <a:solidFill>
                  <a:srgbClr val="0A5F62"/>
                </a:solidFill>
                <a:latin typeface="TS Safaa" panose="00000500000000000000" pitchFamily="50" charset="-78"/>
                <a:ea typeface="GE SS Two Medium"/>
                <a:cs typeface="TS Safaa" panose="00000500000000000000" pitchFamily="50" charset="-78"/>
                <a:sym typeface="GE SS Two Medium"/>
                <a:rtl/>
              </a:rPr>
              <a:t>الهدف العام من البرنامج:</a:t>
            </a:r>
          </a:p>
        </p:txBody>
      </p:sp>
      <p:sp>
        <p:nvSpPr>
          <p:cNvPr id="7" name="مربع نص 9">
            <a:extLst>
              <a:ext uri="{FF2B5EF4-FFF2-40B4-BE49-F238E27FC236}">
                <a16:creationId xmlns:a16="http://schemas.microsoft.com/office/drawing/2014/main" id="{391BD09A-AC00-537E-A00D-4583BE05FA47}"/>
              </a:ext>
            </a:extLst>
          </p:cNvPr>
          <p:cNvSpPr txBox="1"/>
          <p:nvPr/>
        </p:nvSpPr>
        <p:spPr>
          <a:xfrm>
            <a:off x="838200" y="4697424"/>
            <a:ext cx="9857573" cy="900246"/>
          </a:xfrm>
          <a:prstGeom prst="rect">
            <a:avLst/>
          </a:prstGeom>
          <a:noFill/>
        </p:spPr>
        <p:txBody>
          <a:bodyPr wrap="square" lIns="91440" tIns="45720" rIns="91440" bIns="45720" rtlCol="1" anchor="t">
            <a:spAutoFit/>
          </a:bodyPr>
          <a:lstStyle/>
          <a:p>
            <a:pPr algn="justLow">
              <a:lnSpc>
                <a:spcPct val="150000"/>
              </a:lnSpc>
              <a:tabLst>
                <a:tab pos="2971800" algn="ctr"/>
                <a:tab pos="4838700" algn="l"/>
                <a:tab pos="457200" algn="l"/>
              </a:tabLst>
            </a:pPr>
            <a:r>
              <a:rPr lang="ar-SA" sz="1200" dirty="0">
                <a:solidFill>
                  <a:srgbClr val="000000"/>
                </a:solidFill>
                <a:latin typeface="TS Safaa" panose="00000500000000000000" pitchFamily="50" charset="-78"/>
                <a:cs typeface="TS Safaa" panose="00000500000000000000" pitchFamily="50" charset="-78"/>
              </a:rPr>
              <a:t>يُزوّد برنامج محترف أعمال معتمد في القيادة الإدارية المتدرِّبين بالمبادئ، والمفاهيم، والمنهجيات الأساسية في مجال القيادة. كما يهدف إلى صقل مهاراتهم من خلال تعريفهم بأحدث الأساليب والمنهجيات التي تُمكّنهم من تحقيق أقصى استفادة ممكنة من خبراتهم العملية.</a:t>
            </a:r>
          </a:p>
        </p:txBody>
      </p:sp>
    </p:spTree>
    <p:extLst>
      <p:ext uri="{BB962C8B-B14F-4D97-AF65-F5344CB8AC3E}">
        <p14:creationId xmlns:p14="http://schemas.microsoft.com/office/powerpoint/2010/main" val="1581122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DB724-DEA6-1CEB-6FF6-0B2A51F27383}"/>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3DCFAC7E-F85F-DA2A-A47C-EDC9A6CF36E8}"/>
              </a:ext>
            </a:extLst>
          </p:cNvPr>
          <p:cNvSpPr>
            <a:spLocks noGrp="1"/>
          </p:cNvSpPr>
          <p:nvPr>
            <p:ph type="title"/>
          </p:nvPr>
        </p:nvSpPr>
        <p:spPr/>
        <p:txBody>
          <a:bodyPr>
            <a:normAutofit/>
          </a:bodyPr>
          <a:lstStyle/>
          <a:p>
            <a:br>
              <a:rPr lang="ar-EG" sz="1400" dirty="0"/>
            </a:br>
            <a:r>
              <a:rPr lang="ar-EG" sz="1400" dirty="0">
                <a:sym typeface="GE SS Two Medium"/>
              </a:rPr>
              <a:t>الأهداف التفصيلية للبرنامج التدريبي:</a:t>
            </a:r>
          </a:p>
        </p:txBody>
      </p:sp>
      <p:pic>
        <p:nvPicPr>
          <p:cNvPr id="6" name="Picture 5">
            <a:extLst>
              <a:ext uri="{FF2B5EF4-FFF2-40B4-BE49-F238E27FC236}">
                <a16:creationId xmlns:a16="http://schemas.microsoft.com/office/drawing/2014/main" id="{BFB5C505-149E-241C-3CAB-DCB0A9789F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sp>
        <p:nvSpPr>
          <p:cNvPr id="2" name="TextBox 6">
            <a:extLst>
              <a:ext uri="{FF2B5EF4-FFF2-40B4-BE49-F238E27FC236}">
                <a16:creationId xmlns:a16="http://schemas.microsoft.com/office/drawing/2014/main" id="{AB4826A7-0FC7-73ED-A3A5-F95A426926F5}"/>
              </a:ext>
            </a:extLst>
          </p:cNvPr>
          <p:cNvSpPr txBox="1"/>
          <p:nvPr/>
        </p:nvSpPr>
        <p:spPr>
          <a:xfrm>
            <a:off x="4915834" y="1855223"/>
            <a:ext cx="5779939" cy="296235"/>
          </a:xfrm>
          <a:prstGeom prst="rect">
            <a:avLst/>
          </a:prstGeom>
        </p:spPr>
        <p:txBody>
          <a:bodyPr wrap="square" lIns="0" tIns="0" rIns="0" bIns="0" rtlCol="0" anchor="t">
            <a:spAutoFit/>
          </a:bodyPr>
          <a:lstStyle/>
          <a:p>
            <a:pPr>
              <a:lnSpc>
                <a:spcPct val="150000"/>
              </a:lnSpc>
            </a:pPr>
            <a:r>
              <a:rPr lang="ar-EG" sz="1400" b="1" spc="130" dirty="0">
                <a:solidFill>
                  <a:srgbClr val="0A5F62"/>
                </a:solidFill>
                <a:latin typeface="TS Safaa" panose="00000500000000000000" pitchFamily="50" charset="-78"/>
                <a:ea typeface="GE SS Two Medium"/>
                <a:cs typeface="TS Safaa" panose="00000500000000000000" pitchFamily="50" charset="-78"/>
                <a:sym typeface="GE SS Two Medium"/>
                <a:rtl/>
              </a:rPr>
              <a:t>الأهداف التفصيلية للبرنامج :</a:t>
            </a:r>
          </a:p>
        </p:txBody>
      </p:sp>
      <p:sp>
        <p:nvSpPr>
          <p:cNvPr id="19" name="مربع نص 10">
            <a:extLst>
              <a:ext uri="{FF2B5EF4-FFF2-40B4-BE49-F238E27FC236}">
                <a16:creationId xmlns:a16="http://schemas.microsoft.com/office/drawing/2014/main" id="{EDBAA4AD-30FB-0F33-A43D-3F7F281549B2}"/>
              </a:ext>
            </a:extLst>
          </p:cNvPr>
          <p:cNvSpPr txBox="1"/>
          <p:nvPr/>
        </p:nvSpPr>
        <p:spPr>
          <a:xfrm>
            <a:off x="6736080" y="2317719"/>
            <a:ext cx="3959693" cy="3535583"/>
          </a:xfrm>
          <a:prstGeom prst="rect">
            <a:avLst/>
          </a:prstGeom>
          <a:noFill/>
        </p:spPr>
        <p:txBody>
          <a:bodyPr wrap="square" rtlCol="1">
            <a:spAutoFit/>
          </a:bodyPr>
          <a:lstStyle/>
          <a:p>
            <a:pPr marL="342900" indent="-342900" algn="r" rtl="1">
              <a:lnSpc>
                <a:spcPct val="150000"/>
              </a:lnSpc>
              <a:buFont typeface="+mj-lt"/>
              <a:buAutoNum type="arabicPeriod"/>
            </a:pPr>
            <a:r>
              <a:rPr lang="ar-SA" sz="1400" dirty="0">
                <a:solidFill>
                  <a:srgbClr val="12303D"/>
                </a:solidFill>
                <a:latin typeface="TS Safaa" panose="00000500000000000000" pitchFamily="50" charset="-78"/>
                <a:ea typeface="GE SS Two Light" panose="020A0503020102020204" pitchFamily="18" charset="-78"/>
                <a:cs typeface="TS Safaa" panose="00000500000000000000" pitchFamily="50" charset="-78"/>
              </a:rPr>
              <a:t>أن يُعرِّف القيادة الفعالة.</a:t>
            </a:r>
          </a:p>
          <a:p>
            <a:pPr marL="342900" indent="-342900" algn="r" rtl="1">
              <a:lnSpc>
                <a:spcPct val="150000"/>
              </a:lnSpc>
              <a:buFont typeface="+mj-lt"/>
              <a:buAutoNum type="arabicPeriod"/>
            </a:pPr>
            <a:r>
              <a:rPr lang="ar-SA" sz="1400" dirty="0">
                <a:solidFill>
                  <a:srgbClr val="12303D"/>
                </a:solidFill>
                <a:latin typeface="TS Safaa" panose="00000500000000000000" pitchFamily="50" charset="-78"/>
                <a:ea typeface="GE SS Two Light" panose="020A0503020102020204" pitchFamily="18" charset="-78"/>
                <a:cs typeface="TS Safaa" panose="00000500000000000000" pitchFamily="50" charset="-78"/>
              </a:rPr>
              <a:t>أن يوضح مسئوليات القائد الناجح.</a:t>
            </a:r>
          </a:p>
          <a:p>
            <a:pPr marL="342900" indent="-342900" algn="r" rtl="1">
              <a:lnSpc>
                <a:spcPct val="150000"/>
              </a:lnSpc>
              <a:buFont typeface="+mj-lt"/>
              <a:buAutoNum type="arabicPeriod"/>
            </a:pPr>
            <a:r>
              <a:rPr lang="ar-SA" sz="1400" dirty="0">
                <a:solidFill>
                  <a:srgbClr val="12303D"/>
                </a:solidFill>
                <a:latin typeface="TS Safaa" panose="00000500000000000000" pitchFamily="50" charset="-78"/>
                <a:ea typeface="GE SS Two Light" panose="020A0503020102020204" pitchFamily="18" charset="-78"/>
                <a:cs typeface="TS Safaa" panose="00000500000000000000" pitchFamily="50" charset="-78"/>
              </a:rPr>
              <a:t>أن يستنتج احتياجات القائد الأساسية.</a:t>
            </a:r>
          </a:p>
          <a:p>
            <a:pPr marL="342900" indent="-342900" algn="r" rtl="1">
              <a:lnSpc>
                <a:spcPct val="150000"/>
              </a:lnSpc>
              <a:buFont typeface="+mj-lt"/>
              <a:buAutoNum type="arabicPeriod"/>
            </a:pPr>
            <a:r>
              <a:rPr lang="ar-SA" sz="1400" dirty="0">
                <a:solidFill>
                  <a:srgbClr val="12303D"/>
                </a:solidFill>
                <a:latin typeface="TS Safaa" panose="00000500000000000000" pitchFamily="50" charset="-78"/>
                <a:ea typeface="GE SS Two Light" panose="020A0503020102020204" pitchFamily="18" charset="-78"/>
                <a:cs typeface="TS Safaa" panose="00000500000000000000" pitchFamily="50" charset="-78"/>
              </a:rPr>
              <a:t>أن يبين طبيعة القيادة الانتقالية.</a:t>
            </a:r>
          </a:p>
          <a:p>
            <a:pPr marL="342900" indent="-342900" algn="r" rtl="1">
              <a:lnSpc>
                <a:spcPct val="150000"/>
              </a:lnSpc>
              <a:buFont typeface="+mj-lt"/>
              <a:buAutoNum type="arabicPeriod"/>
            </a:pPr>
            <a:r>
              <a:rPr lang="ar-SA" sz="1400" dirty="0">
                <a:solidFill>
                  <a:srgbClr val="12303D"/>
                </a:solidFill>
                <a:latin typeface="TS Safaa" panose="00000500000000000000" pitchFamily="50" charset="-78"/>
                <a:ea typeface="GE SS Two Light" panose="020A0503020102020204" pitchFamily="18" charset="-78"/>
                <a:cs typeface="TS Safaa" panose="00000500000000000000" pitchFamily="50" charset="-78"/>
              </a:rPr>
              <a:t>أن يصف نظرية القيادة الظرفية.</a:t>
            </a:r>
          </a:p>
          <a:p>
            <a:pPr marL="342900" indent="-342900" algn="r" rtl="1">
              <a:lnSpc>
                <a:spcPct val="150000"/>
              </a:lnSpc>
              <a:buFont typeface="+mj-lt"/>
              <a:buAutoNum type="arabicPeriod"/>
            </a:pPr>
            <a:r>
              <a:rPr lang="ar-SA" sz="1400" dirty="0">
                <a:solidFill>
                  <a:srgbClr val="12303D"/>
                </a:solidFill>
                <a:latin typeface="TS Safaa" panose="00000500000000000000" pitchFamily="50" charset="-78"/>
                <a:ea typeface="GE SS Two Light" panose="020A0503020102020204" pitchFamily="18" charset="-78"/>
                <a:cs typeface="TS Safaa" panose="00000500000000000000" pitchFamily="50" charset="-78"/>
              </a:rPr>
              <a:t>أن يشرح أسس التمكن من القيادة.</a:t>
            </a:r>
          </a:p>
          <a:p>
            <a:pPr marL="342900" indent="-342900" algn="r" rtl="1">
              <a:lnSpc>
                <a:spcPct val="150000"/>
              </a:lnSpc>
              <a:buFont typeface="+mj-lt"/>
              <a:buAutoNum type="arabicPeriod"/>
            </a:pPr>
            <a:r>
              <a:rPr lang="ar-SA" sz="1400" dirty="0">
                <a:solidFill>
                  <a:srgbClr val="12303D"/>
                </a:solidFill>
                <a:latin typeface="TS Safaa" panose="00000500000000000000" pitchFamily="50" charset="-78"/>
                <a:ea typeface="GE SS Two Light" panose="020A0503020102020204" pitchFamily="18" charset="-78"/>
                <a:cs typeface="TS Safaa" panose="00000500000000000000" pitchFamily="50" charset="-78"/>
              </a:rPr>
              <a:t>أن يميز بين القيادة والإدارة.</a:t>
            </a:r>
          </a:p>
          <a:p>
            <a:pPr marL="342900" indent="-342900" algn="r" rtl="1">
              <a:lnSpc>
                <a:spcPct val="150000"/>
              </a:lnSpc>
              <a:buFont typeface="+mj-lt"/>
              <a:buAutoNum type="arabicPeriod"/>
            </a:pPr>
            <a:r>
              <a:rPr lang="ar-SA" sz="1400" dirty="0">
                <a:solidFill>
                  <a:srgbClr val="12303D"/>
                </a:solidFill>
                <a:latin typeface="TS Safaa" panose="00000500000000000000" pitchFamily="50" charset="-78"/>
                <a:ea typeface="GE SS Two Light" panose="020A0503020102020204" pitchFamily="18" charset="-78"/>
                <a:cs typeface="TS Safaa" panose="00000500000000000000" pitchFamily="50" charset="-78"/>
              </a:rPr>
              <a:t>أن يحدد نمط القيادة المناسب والفعال.</a:t>
            </a:r>
          </a:p>
          <a:p>
            <a:pPr marL="342900" indent="-342900" algn="r" rtl="1">
              <a:lnSpc>
                <a:spcPct val="150000"/>
              </a:lnSpc>
              <a:buFont typeface="+mj-lt"/>
              <a:buAutoNum type="arabicPeriod"/>
            </a:pPr>
            <a:r>
              <a:rPr lang="ar-SA" sz="1400" dirty="0">
                <a:solidFill>
                  <a:srgbClr val="12303D"/>
                </a:solidFill>
                <a:latin typeface="TS Safaa" panose="00000500000000000000" pitchFamily="50" charset="-78"/>
                <a:ea typeface="GE SS Two Light" panose="020A0503020102020204" pitchFamily="18" charset="-78"/>
                <a:cs typeface="TS Safaa" panose="00000500000000000000" pitchFamily="50" charset="-78"/>
              </a:rPr>
              <a:t>أن يفسر دور القيم في تحديد الرؤية والمَهمة.</a:t>
            </a:r>
          </a:p>
          <a:p>
            <a:pPr algn="r">
              <a:lnSpc>
                <a:spcPct val="150000"/>
              </a:lnSpc>
            </a:pPr>
            <a:endParaRPr lang="ar-SA" sz="1000" dirty="0">
              <a:solidFill>
                <a:srgbClr val="12303D"/>
              </a:solidFill>
              <a:latin typeface="TS Safaa" panose="00000500000000000000" pitchFamily="50" charset="-78"/>
              <a:cs typeface="TS Safaa" panose="00000500000000000000" pitchFamily="50" charset="-78"/>
            </a:endParaRPr>
          </a:p>
        </p:txBody>
      </p:sp>
      <p:sp>
        <p:nvSpPr>
          <p:cNvPr id="20" name="مربع نص 11">
            <a:extLst>
              <a:ext uri="{FF2B5EF4-FFF2-40B4-BE49-F238E27FC236}">
                <a16:creationId xmlns:a16="http://schemas.microsoft.com/office/drawing/2014/main" id="{C9526217-9717-AE8B-9273-5E1D9BD8BEC4}"/>
              </a:ext>
            </a:extLst>
          </p:cNvPr>
          <p:cNvSpPr txBox="1"/>
          <p:nvPr/>
        </p:nvSpPr>
        <p:spPr>
          <a:xfrm>
            <a:off x="1032179" y="1909915"/>
            <a:ext cx="5063821" cy="3943387"/>
          </a:xfrm>
          <a:prstGeom prst="rect">
            <a:avLst/>
          </a:prstGeom>
          <a:noFill/>
        </p:spPr>
        <p:txBody>
          <a:bodyPr wrap="square" rtlCol="1">
            <a:spAutoFit/>
          </a:bodyPr>
          <a:lstStyle/>
          <a:p>
            <a:pPr marL="514350" indent="-514350" algn="r" rtl="1">
              <a:lnSpc>
                <a:spcPct val="150000"/>
              </a:lnSpc>
              <a:buFont typeface="+mj-lt"/>
              <a:buAutoNum type="arabicPeriod" startAt="10"/>
            </a:pPr>
            <a:r>
              <a:rPr lang="ar-SA" sz="1400" dirty="0">
                <a:solidFill>
                  <a:srgbClr val="12303D"/>
                </a:solidFill>
                <a:latin typeface="TS Safaa" panose="00000500000000000000" pitchFamily="50" charset="-78"/>
                <a:ea typeface="GE SS Two Light" panose="020A0503020102020204" pitchFamily="18" charset="-78"/>
                <a:cs typeface="TS Safaa" panose="00000500000000000000" pitchFamily="50" charset="-78"/>
              </a:rPr>
              <a:t>أن يفسر الحاجة إلى استراتيجيات فعالة لصنع القرار.</a:t>
            </a:r>
          </a:p>
          <a:p>
            <a:pPr marL="514350" indent="-514350" algn="r" rtl="1">
              <a:lnSpc>
                <a:spcPct val="150000"/>
              </a:lnSpc>
              <a:buFont typeface="+mj-lt"/>
              <a:buAutoNum type="arabicPeriod" startAt="10"/>
            </a:pPr>
            <a:r>
              <a:rPr lang="ar-SA" sz="1400" dirty="0">
                <a:solidFill>
                  <a:srgbClr val="12303D"/>
                </a:solidFill>
                <a:latin typeface="TS Safaa" panose="00000500000000000000" pitchFamily="50" charset="-78"/>
                <a:ea typeface="GE SS Two Light" panose="020A0503020102020204" pitchFamily="18" charset="-78"/>
                <a:cs typeface="TS Safaa" panose="00000500000000000000" pitchFamily="50" charset="-78"/>
              </a:rPr>
              <a:t>أن يقترح توجيهات لتحديد المشكلات وتحليلها.</a:t>
            </a:r>
          </a:p>
          <a:p>
            <a:pPr marL="514350" indent="-514350" algn="r" rtl="1">
              <a:lnSpc>
                <a:spcPct val="150000"/>
              </a:lnSpc>
              <a:buFont typeface="+mj-lt"/>
              <a:buAutoNum type="arabicPeriod" startAt="10"/>
            </a:pPr>
            <a:r>
              <a:rPr lang="ar-SA" sz="1400" dirty="0">
                <a:solidFill>
                  <a:srgbClr val="12303D"/>
                </a:solidFill>
                <a:latin typeface="TS Safaa" panose="00000500000000000000" pitchFamily="50" charset="-78"/>
                <a:ea typeface="GE SS Two Light" panose="020A0503020102020204" pitchFamily="18" charset="-78"/>
                <a:cs typeface="TS Safaa" panose="00000500000000000000" pitchFamily="50" charset="-78"/>
              </a:rPr>
              <a:t>أن يبين أهمية تنفيذ القرارات بالطريقة الصحيحة.</a:t>
            </a:r>
          </a:p>
          <a:p>
            <a:pPr marL="514350" indent="-514350" algn="r" rtl="1">
              <a:lnSpc>
                <a:spcPct val="150000"/>
              </a:lnSpc>
              <a:buFont typeface="+mj-lt"/>
              <a:buAutoNum type="arabicPeriod" startAt="10"/>
            </a:pPr>
            <a:r>
              <a:rPr lang="ar-SA" sz="1400" dirty="0">
                <a:solidFill>
                  <a:srgbClr val="12303D"/>
                </a:solidFill>
                <a:latin typeface="TS Safaa" panose="00000500000000000000" pitchFamily="50" charset="-78"/>
                <a:ea typeface="GE SS Two Light" panose="020A0503020102020204" pitchFamily="18" charset="-78"/>
                <a:cs typeface="TS Safaa" panose="00000500000000000000" pitchFamily="50" charset="-78"/>
              </a:rPr>
              <a:t>أن يفسر أهمية بناء فريق عمل متميز.</a:t>
            </a:r>
          </a:p>
          <a:p>
            <a:pPr marL="514350" indent="-514350" algn="r" rtl="1">
              <a:lnSpc>
                <a:spcPct val="150000"/>
              </a:lnSpc>
              <a:buFont typeface="+mj-lt"/>
              <a:buAutoNum type="arabicPeriod" startAt="10"/>
            </a:pPr>
            <a:r>
              <a:rPr lang="ar-SA" sz="1400" dirty="0">
                <a:solidFill>
                  <a:srgbClr val="12303D"/>
                </a:solidFill>
                <a:latin typeface="TS Safaa" panose="00000500000000000000" pitchFamily="50" charset="-78"/>
                <a:ea typeface="GE SS Two Light" panose="020A0503020102020204" pitchFamily="18" charset="-78"/>
                <a:cs typeface="TS Safaa" panose="00000500000000000000" pitchFamily="50" charset="-78"/>
              </a:rPr>
              <a:t>أن يشرح مهام قائد الفريق.</a:t>
            </a:r>
          </a:p>
          <a:p>
            <a:pPr marL="514350" indent="-514350" algn="r" rtl="1">
              <a:lnSpc>
                <a:spcPct val="150000"/>
              </a:lnSpc>
              <a:buFont typeface="+mj-lt"/>
              <a:buAutoNum type="arabicPeriod" startAt="10"/>
            </a:pPr>
            <a:r>
              <a:rPr lang="ar-SA" sz="1400" dirty="0">
                <a:solidFill>
                  <a:srgbClr val="12303D"/>
                </a:solidFill>
                <a:latin typeface="TS Safaa" panose="00000500000000000000" pitchFamily="50" charset="-78"/>
                <a:ea typeface="GE SS Two Light" panose="020A0503020102020204" pitchFamily="18" charset="-78"/>
                <a:cs typeface="TS Safaa" panose="00000500000000000000" pitchFamily="50" charset="-78"/>
              </a:rPr>
              <a:t>أن حدد معيار اختيار الفريق.</a:t>
            </a:r>
          </a:p>
          <a:p>
            <a:pPr marL="514350" indent="-514350" algn="r" rtl="1">
              <a:lnSpc>
                <a:spcPct val="150000"/>
              </a:lnSpc>
              <a:buFont typeface="+mj-lt"/>
              <a:buAutoNum type="arabicPeriod" startAt="10"/>
            </a:pPr>
            <a:r>
              <a:rPr lang="ar-SA" sz="1400" dirty="0">
                <a:solidFill>
                  <a:srgbClr val="12303D"/>
                </a:solidFill>
                <a:latin typeface="TS Safaa" panose="00000500000000000000" pitchFamily="50" charset="-78"/>
                <a:ea typeface="GE SS Two Light" panose="020A0503020102020204" pitchFamily="18" charset="-78"/>
                <a:cs typeface="TS Safaa" panose="00000500000000000000" pitchFamily="50" charset="-78"/>
              </a:rPr>
              <a:t>أن يطور استراتيجيات لصنع القرارات الفعالة.</a:t>
            </a:r>
          </a:p>
          <a:p>
            <a:pPr marL="514350" indent="-514350" algn="r" rtl="1">
              <a:lnSpc>
                <a:spcPct val="150000"/>
              </a:lnSpc>
              <a:buFont typeface="+mj-lt"/>
              <a:buAutoNum type="arabicPeriod" startAt="10"/>
            </a:pPr>
            <a:r>
              <a:rPr lang="ar-SA" sz="1400" dirty="0">
                <a:solidFill>
                  <a:srgbClr val="12303D"/>
                </a:solidFill>
                <a:latin typeface="TS Safaa" panose="00000500000000000000" pitchFamily="50" charset="-78"/>
                <a:ea typeface="GE SS Two Light" panose="020A0503020102020204" pitchFamily="18" charset="-78"/>
                <a:cs typeface="TS Safaa" panose="00000500000000000000" pitchFamily="50" charset="-78"/>
              </a:rPr>
              <a:t>أن يشرح أهمية التحفيز.</a:t>
            </a:r>
          </a:p>
          <a:p>
            <a:pPr marL="514350" indent="-514350" algn="r" rtl="1">
              <a:lnSpc>
                <a:spcPct val="150000"/>
              </a:lnSpc>
              <a:buFont typeface="+mj-lt"/>
              <a:buAutoNum type="arabicPeriod" startAt="10"/>
            </a:pPr>
            <a:r>
              <a:rPr lang="ar-SA" sz="1400" dirty="0">
                <a:solidFill>
                  <a:srgbClr val="12303D"/>
                </a:solidFill>
                <a:latin typeface="TS Safaa" panose="00000500000000000000" pitchFamily="50" charset="-78"/>
                <a:ea typeface="GE SS Two Light" panose="020A0503020102020204" pitchFamily="18" charset="-78"/>
                <a:cs typeface="TS Safaa" panose="00000500000000000000" pitchFamily="50" charset="-78"/>
              </a:rPr>
              <a:t>أن يستعرض أسس تكوين فريق عمل فاعل مع تقديم التحفيز المناسب.</a:t>
            </a:r>
          </a:p>
        </p:txBody>
      </p:sp>
    </p:spTree>
    <p:extLst>
      <p:ext uri="{BB962C8B-B14F-4D97-AF65-F5344CB8AC3E}">
        <p14:creationId xmlns:p14="http://schemas.microsoft.com/office/powerpoint/2010/main" val="3003313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D4D72-E9F2-B2C1-FF9B-D24C9A133424}"/>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A1EF9A33-1541-60EB-EBC4-E43C89B7B91C}"/>
              </a:ext>
            </a:extLst>
          </p:cNvPr>
          <p:cNvSpPr>
            <a:spLocks noGrp="1"/>
          </p:cNvSpPr>
          <p:nvPr>
            <p:ph type="title"/>
          </p:nvPr>
        </p:nvSpPr>
        <p:spPr/>
        <p:txBody>
          <a:bodyPr>
            <a:normAutofit/>
          </a:bodyPr>
          <a:lstStyle/>
          <a:p>
            <a:br>
              <a:rPr lang="ar-EG" sz="1400" dirty="0"/>
            </a:br>
            <a:r>
              <a:rPr lang="ar-EG" sz="1400" dirty="0">
                <a:sym typeface="GE SS Two Medium"/>
              </a:rPr>
              <a:t>الوحدات التدريبية :</a:t>
            </a:r>
          </a:p>
        </p:txBody>
      </p:sp>
      <p:pic>
        <p:nvPicPr>
          <p:cNvPr id="6" name="Picture 5">
            <a:extLst>
              <a:ext uri="{FF2B5EF4-FFF2-40B4-BE49-F238E27FC236}">
                <a16:creationId xmlns:a16="http://schemas.microsoft.com/office/drawing/2014/main" id="{897416EC-04ED-9974-5C92-69DE366401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sp>
        <p:nvSpPr>
          <p:cNvPr id="5" name="مربع نص 7">
            <a:extLst>
              <a:ext uri="{FF2B5EF4-FFF2-40B4-BE49-F238E27FC236}">
                <a16:creationId xmlns:a16="http://schemas.microsoft.com/office/drawing/2014/main" id="{E1F5B5C0-E8E7-8951-CD22-99822614C67B}"/>
              </a:ext>
            </a:extLst>
          </p:cNvPr>
          <p:cNvSpPr txBox="1"/>
          <p:nvPr/>
        </p:nvSpPr>
        <p:spPr>
          <a:xfrm>
            <a:off x="4526414" y="2306898"/>
            <a:ext cx="6169361" cy="2244204"/>
          </a:xfrm>
          <a:prstGeom prst="rect">
            <a:avLst/>
          </a:prstGeom>
          <a:noFill/>
        </p:spPr>
        <p:txBody>
          <a:bodyPr wrap="square" lIns="91440" tIns="45720" rIns="91440" bIns="45720" rtlCol="1" anchor="t">
            <a:spAutoFit/>
          </a:bodyPr>
          <a:lstStyle/>
          <a:p>
            <a:pPr marL="571500" indent="-571500">
              <a:lnSpc>
                <a:spcPct val="150000"/>
              </a:lnSpc>
              <a:spcAft>
                <a:spcPts val="800"/>
              </a:spcAft>
              <a:buSzPts val="1000"/>
              <a:buFont typeface="Arial" panose="020B0604020202020204" pitchFamily="34" charset="0"/>
              <a:buChar char="•"/>
              <a:tabLst>
                <a:tab pos="457200" algn="l"/>
              </a:tabLst>
            </a:pPr>
            <a:r>
              <a:rPr lang="ar-SA" sz="1200" dirty="0">
                <a:solidFill>
                  <a:srgbClr val="000000"/>
                </a:solidFill>
                <a:latin typeface="TS Safaa" panose="00000500000000000000" pitchFamily="50" charset="-78"/>
                <a:cs typeface="TS Safaa" panose="00000500000000000000" pitchFamily="50" charset="-78"/>
              </a:rPr>
              <a:t>الوحدة التدريبية الأولى: مقدمة في القيادة الفعالة . </a:t>
            </a:r>
          </a:p>
          <a:p>
            <a:pPr marL="571500" indent="-571500">
              <a:lnSpc>
                <a:spcPct val="150000"/>
              </a:lnSpc>
              <a:spcAft>
                <a:spcPts val="800"/>
              </a:spcAft>
              <a:buSzPts val="1000"/>
              <a:buFont typeface="Arial" panose="020B0604020202020204" pitchFamily="34" charset="0"/>
              <a:buChar char="•"/>
              <a:tabLst>
                <a:tab pos="457200" algn="l"/>
              </a:tabLst>
            </a:pPr>
            <a:r>
              <a:rPr lang="ar-SA" sz="1200" dirty="0">
                <a:solidFill>
                  <a:srgbClr val="000000"/>
                </a:solidFill>
                <a:latin typeface="TS Safaa" panose="00000500000000000000" pitchFamily="50" charset="-78"/>
                <a:cs typeface="TS Safaa" panose="00000500000000000000" pitchFamily="50" charset="-78"/>
              </a:rPr>
              <a:t>الوحدة التدريبية الثانية: اختيار نمط القيادة المناسبة .</a:t>
            </a:r>
          </a:p>
          <a:p>
            <a:pPr marL="571500" indent="-571500">
              <a:lnSpc>
                <a:spcPct val="150000"/>
              </a:lnSpc>
              <a:spcAft>
                <a:spcPts val="800"/>
              </a:spcAft>
              <a:buSzPts val="1000"/>
              <a:buFont typeface="Arial" panose="020B0604020202020204" pitchFamily="34" charset="0"/>
              <a:buChar char="•"/>
              <a:tabLst>
                <a:tab pos="457200" algn="l"/>
              </a:tabLst>
            </a:pPr>
            <a:r>
              <a:rPr lang="ar-SA" sz="1200" dirty="0">
                <a:solidFill>
                  <a:srgbClr val="000000"/>
                </a:solidFill>
                <a:latin typeface="TS Safaa" panose="00000500000000000000" pitchFamily="50" charset="-78"/>
                <a:cs typeface="TS Safaa" panose="00000500000000000000" pitchFamily="50" charset="-78"/>
              </a:rPr>
              <a:t>الوحدة التدريبية الثالثة: تطوير رؤية ومهمة العمل .</a:t>
            </a:r>
          </a:p>
          <a:p>
            <a:pPr marL="571500" indent="-571500">
              <a:lnSpc>
                <a:spcPct val="150000"/>
              </a:lnSpc>
              <a:spcAft>
                <a:spcPts val="800"/>
              </a:spcAft>
              <a:buSzPts val="1000"/>
              <a:buFont typeface="Arial" panose="020B0604020202020204" pitchFamily="34" charset="0"/>
              <a:buChar char="•"/>
              <a:tabLst>
                <a:tab pos="457200" algn="l"/>
              </a:tabLst>
            </a:pPr>
            <a:r>
              <a:rPr lang="ar-SA" sz="1200" dirty="0">
                <a:solidFill>
                  <a:srgbClr val="000000"/>
                </a:solidFill>
                <a:latin typeface="TS Safaa" panose="00000500000000000000" pitchFamily="50" charset="-78"/>
                <a:cs typeface="TS Safaa" panose="00000500000000000000" pitchFamily="50" charset="-78"/>
              </a:rPr>
              <a:t>الوحدة التدريبية الرابعة: صنع القرارات بفعالية عالية .</a:t>
            </a:r>
          </a:p>
          <a:p>
            <a:pPr marL="571500" indent="-571500">
              <a:lnSpc>
                <a:spcPct val="150000"/>
              </a:lnSpc>
              <a:spcAft>
                <a:spcPts val="800"/>
              </a:spcAft>
              <a:buSzPts val="1000"/>
              <a:buFont typeface="Arial" panose="020B0604020202020204" pitchFamily="34" charset="0"/>
              <a:buChar char="•"/>
              <a:tabLst>
                <a:tab pos="457200" algn="l"/>
              </a:tabLst>
            </a:pPr>
            <a:r>
              <a:rPr lang="ar-SA" sz="1200" dirty="0">
                <a:solidFill>
                  <a:srgbClr val="000000"/>
                </a:solidFill>
                <a:latin typeface="TS Safaa" panose="00000500000000000000" pitchFamily="50" charset="-78"/>
                <a:cs typeface="TS Safaa" panose="00000500000000000000" pitchFamily="50" charset="-78"/>
              </a:rPr>
              <a:t>الوحدة التدريبية الخامسة: بناء فرق العمل .</a:t>
            </a:r>
          </a:p>
          <a:p>
            <a:pPr marL="571500" indent="-571500">
              <a:lnSpc>
                <a:spcPct val="150000"/>
              </a:lnSpc>
              <a:spcAft>
                <a:spcPts val="800"/>
              </a:spcAft>
              <a:buSzPts val="1000"/>
              <a:buFont typeface="Arial" panose="020B0604020202020204" pitchFamily="34" charset="0"/>
              <a:buChar char="•"/>
              <a:tabLst>
                <a:tab pos="457200" algn="l"/>
              </a:tabLst>
            </a:pPr>
            <a:r>
              <a:rPr lang="ar-SA" sz="1200" dirty="0">
                <a:solidFill>
                  <a:srgbClr val="000000"/>
                </a:solidFill>
                <a:latin typeface="TS Safaa" panose="00000500000000000000" pitchFamily="50" charset="-78"/>
                <a:cs typeface="TS Safaa" panose="00000500000000000000" pitchFamily="50" charset="-78"/>
              </a:rPr>
              <a:t>الوحدة التدريبية السادسة: التحفيز.</a:t>
            </a:r>
          </a:p>
        </p:txBody>
      </p:sp>
    </p:spTree>
    <p:extLst>
      <p:ext uri="{BB962C8B-B14F-4D97-AF65-F5344CB8AC3E}">
        <p14:creationId xmlns:p14="http://schemas.microsoft.com/office/powerpoint/2010/main" val="3334074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22A9E-E2F3-CB12-5F64-6924215D6021}"/>
            </a:ext>
          </a:extLst>
        </p:cNvPr>
        <p:cNvGrpSpPr/>
        <p:nvPr/>
      </p:nvGrpSpPr>
      <p:grpSpPr>
        <a:xfrm>
          <a:off x="0" y="0"/>
          <a:ext cx="0" cy="0"/>
          <a:chOff x="0" y="0"/>
          <a:chExt cx="0" cy="0"/>
        </a:xfrm>
      </p:grpSpPr>
      <p:sp>
        <p:nvSpPr>
          <p:cNvPr id="3" name="عنوان 2">
            <a:extLst>
              <a:ext uri="{FF2B5EF4-FFF2-40B4-BE49-F238E27FC236}">
                <a16:creationId xmlns:a16="http://schemas.microsoft.com/office/drawing/2014/main" id="{C74DC07E-BD08-11ED-6D07-5142C5F9E6F5}"/>
              </a:ext>
            </a:extLst>
          </p:cNvPr>
          <p:cNvSpPr>
            <a:spLocks noGrp="1"/>
          </p:cNvSpPr>
          <p:nvPr>
            <p:ph type="title"/>
          </p:nvPr>
        </p:nvSpPr>
        <p:spPr>
          <a:xfrm>
            <a:off x="1343025" y="749369"/>
            <a:ext cx="9068301" cy="498406"/>
          </a:xfrm>
        </p:spPr>
        <p:txBody>
          <a:bodyPr>
            <a:normAutofit/>
          </a:bodyPr>
          <a:lstStyle/>
          <a:p>
            <a:br>
              <a:rPr lang="ar-EG" sz="1400" dirty="0"/>
            </a:br>
            <a:r>
              <a:rPr lang="ar-EG" sz="1400" dirty="0">
                <a:sym typeface="GE SS Two Medium"/>
              </a:rPr>
              <a:t>مدة البرنامج التدريبي:</a:t>
            </a:r>
          </a:p>
        </p:txBody>
      </p:sp>
      <p:pic>
        <p:nvPicPr>
          <p:cNvPr id="6" name="Picture 5">
            <a:extLst>
              <a:ext uri="{FF2B5EF4-FFF2-40B4-BE49-F238E27FC236}">
                <a16:creationId xmlns:a16="http://schemas.microsoft.com/office/drawing/2014/main" id="{78DE05E4-75AE-1B75-9C71-190AE81B6F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5773" y="189089"/>
            <a:ext cx="1316054" cy="1182511"/>
          </a:xfrm>
          <a:prstGeom prst="rect">
            <a:avLst/>
          </a:prstGeom>
        </p:spPr>
      </p:pic>
      <p:grpSp>
        <p:nvGrpSpPr>
          <p:cNvPr id="30" name="Group 29">
            <a:extLst>
              <a:ext uri="{FF2B5EF4-FFF2-40B4-BE49-F238E27FC236}">
                <a16:creationId xmlns:a16="http://schemas.microsoft.com/office/drawing/2014/main" id="{CAC1BFBB-74AD-908F-AA8C-7C26CC8D2473}"/>
              </a:ext>
            </a:extLst>
          </p:cNvPr>
          <p:cNvGrpSpPr/>
          <p:nvPr/>
        </p:nvGrpSpPr>
        <p:grpSpPr>
          <a:xfrm>
            <a:off x="3182660" y="2228865"/>
            <a:ext cx="5900322" cy="3397019"/>
            <a:chOff x="1999736" y="1642900"/>
            <a:chExt cx="8191627" cy="4716202"/>
          </a:xfrm>
        </p:grpSpPr>
        <p:grpSp>
          <p:nvGrpSpPr>
            <p:cNvPr id="2" name="Group 2">
              <a:extLst>
                <a:ext uri="{FF2B5EF4-FFF2-40B4-BE49-F238E27FC236}">
                  <a16:creationId xmlns:a16="http://schemas.microsoft.com/office/drawing/2014/main" id="{3E964230-D921-4CD6-A096-2265ABE0585B}"/>
                </a:ext>
              </a:extLst>
            </p:cNvPr>
            <p:cNvGrpSpPr/>
            <p:nvPr/>
          </p:nvGrpSpPr>
          <p:grpSpPr>
            <a:xfrm>
              <a:off x="7512720" y="2505220"/>
              <a:ext cx="2589711" cy="3232648"/>
              <a:chOff x="0" y="0"/>
              <a:chExt cx="812800" cy="1014591"/>
            </a:xfrm>
            <a:solidFill>
              <a:schemeClr val="bg1">
                <a:lumMod val="85000"/>
              </a:schemeClr>
            </a:solidFill>
          </p:grpSpPr>
          <p:sp>
            <p:nvSpPr>
              <p:cNvPr id="4" name="Freeform 3">
                <a:extLst>
                  <a:ext uri="{FF2B5EF4-FFF2-40B4-BE49-F238E27FC236}">
                    <a16:creationId xmlns:a16="http://schemas.microsoft.com/office/drawing/2014/main" id="{64937CAC-9E99-F7AD-D9B3-468D4BEF2B18}"/>
                  </a:ext>
                </a:extLst>
              </p:cNvPr>
              <p:cNvSpPr/>
              <p:nvPr/>
            </p:nvSpPr>
            <p:spPr>
              <a:xfrm>
                <a:off x="0" y="0"/>
                <a:ext cx="812800" cy="1014591"/>
              </a:xfrm>
              <a:custGeom>
                <a:avLst/>
                <a:gdLst/>
                <a:ahLst/>
                <a:cxnLst/>
                <a:rect l="l" t="t" r="r" b="b"/>
                <a:pathLst>
                  <a:path w="812800" h="1014591">
                    <a:moveTo>
                      <a:pt x="44842" y="0"/>
                    </a:moveTo>
                    <a:lnTo>
                      <a:pt x="767958" y="0"/>
                    </a:lnTo>
                    <a:cubicBezTo>
                      <a:pt x="792723" y="0"/>
                      <a:pt x="812800" y="20077"/>
                      <a:pt x="812800" y="44842"/>
                    </a:cubicBezTo>
                    <a:lnTo>
                      <a:pt x="812800" y="969748"/>
                    </a:lnTo>
                    <a:cubicBezTo>
                      <a:pt x="812800" y="994514"/>
                      <a:pt x="792723" y="1014591"/>
                      <a:pt x="767958" y="1014591"/>
                    </a:cubicBezTo>
                    <a:lnTo>
                      <a:pt x="44842" y="1014591"/>
                    </a:lnTo>
                    <a:cubicBezTo>
                      <a:pt x="20077" y="1014591"/>
                      <a:pt x="0" y="994514"/>
                      <a:pt x="0" y="969748"/>
                    </a:cubicBezTo>
                    <a:lnTo>
                      <a:pt x="0" y="44842"/>
                    </a:lnTo>
                    <a:cubicBezTo>
                      <a:pt x="0" y="20077"/>
                      <a:pt x="20077" y="0"/>
                      <a:pt x="44842" y="0"/>
                    </a:cubicBezTo>
                    <a:close/>
                  </a:path>
                </a:pathLst>
              </a:custGeom>
              <a:grpFill/>
              <a:ln w="28575" cap="sq">
                <a:solidFill>
                  <a:srgbClr val="E7CC5A"/>
                </a:solidFill>
                <a:prstDash val="solid"/>
                <a:miter/>
              </a:ln>
            </p:spPr>
            <p:txBody>
              <a:bodyPr/>
              <a:lstStyle/>
              <a:p>
                <a:pPr marL="0" algn="r" defTabSz="914400" rtl="1" eaLnBrk="1" latinLnBrk="0" hangingPunct="1"/>
                <a:endParaRPr lang="ar-SA" sz="800" dirty="0">
                  <a:latin typeface="TS Safaa" panose="00000500000000000000" pitchFamily="50" charset="-78"/>
                  <a:cs typeface="TS Safaa" panose="00000500000000000000" pitchFamily="50" charset="-78"/>
                </a:endParaRPr>
              </a:p>
            </p:txBody>
          </p:sp>
          <p:sp>
            <p:nvSpPr>
              <p:cNvPr id="8" name="TextBox 4">
                <a:extLst>
                  <a:ext uri="{FF2B5EF4-FFF2-40B4-BE49-F238E27FC236}">
                    <a16:creationId xmlns:a16="http://schemas.microsoft.com/office/drawing/2014/main" id="{F3D0915E-D838-6B23-A5D0-690801442D5E}"/>
                  </a:ext>
                </a:extLst>
              </p:cNvPr>
              <p:cNvSpPr txBox="1"/>
              <p:nvPr/>
            </p:nvSpPr>
            <p:spPr>
              <a:xfrm>
                <a:off x="0" y="-38100"/>
                <a:ext cx="812800" cy="1052691"/>
              </a:xfrm>
              <a:prstGeom prst="rect">
                <a:avLst/>
              </a:prstGeom>
              <a:grpFill/>
            </p:spPr>
            <p:txBody>
              <a:bodyPr lIns="50800" tIns="50800" rIns="50800" bIns="50800" rtlCol="0" anchor="ctr"/>
              <a:lstStyle/>
              <a:p>
                <a:pPr algn="ctr">
                  <a:lnSpc>
                    <a:spcPts val="2659"/>
                  </a:lnSpc>
                </a:pPr>
                <a:endParaRPr sz="800" dirty="0">
                  <a:latin typeface="TS Safaa" panose="00000500000000000000" pitchFamily="50" charset="-78"/>
                  <a:cs typeface="TS Safaa" panose="00000500000000000000" pitchFamily="50" charset="-78"/>
                </a:endParaRPr>
              </a:p>
            </p:txBody>
          </p:sp>
        </p:grpSp>
        <p:grpSp>
          <p:nvGrpSpPr>
            <p:cNvPr id="9" name="Group 5">
              <a:extLst>
                <a:ext uri="{FF2B5EF4-FFF2-40B4-BE49-F238E27FC236}">
                  <a16:creationId xmlns:a16="http://schemas.microsoft.com/office/drawing/2014/main" id="{C5B8A681-7266-C959-0E4D-FAF5BD205882}"/>
                </a:ext>
              </a:extLst>
            </p:cNvPr>
            <p:cNvGrpSpPr/>
            <p:nvPr/>
          </p:nvGrpSpPr>
          <p:grpSpPr>
            <a:xfrm>
              <a:off x="4757299" y="2505220"/>
              <a:ext cx="2589711" cy="3232648"/>
              <a:chOff x="0" y="0"/>
              <a:chExt cx="812800" cy="1014591"/>
            </a:xfrm>
            <a:solidFill>
              <a:schemeClr val="bg1">
                <a:lumMod val="85000"/>
              </a:schemeClr>
            </a:solidFill>
          </p:grpSpPr>
          <p:sp>
            <p:nvSpPr>
              <p:cNvPr id="10" name="Freeform 6">
                <a:extLst>
                  <a:ext uri="{FF2B5EF4-FFF2-40B4-BE49-F238E27FC236}">
                    <a16:creationId xmlns:a16="http://schemas.microsoft.com/office/drawing/2014/main" id="{3FDF9207-630C-8D4B-A4AF-B8FB64C93355}"/>
                  </a:ext>
                </a:extLst>
              </p:cNvPr>
              <p:cNvSpPr/>
              <p:nvPr/>
            </p:nvSpPr>
            <p:spPr>
              <a:xfrm>
                <a:off x="0" y="0"/>
                <a:ext cx="812800" cy="1014591"/>
              </a:xfrm>
              <a:custGeom>
                <a:avLst/>
                <a:gdLst/>
                <a:ahLst/>
                <a:cxnLst/>
                <a:rect l="l" t="t" r="r" b="b"/>
                <a:pathLst>
                  <a:path w="812800" h="1014591">
                    <a:moveTo>
                      <a:pt x="44842" y="0"/>
                    </a:moveTo>
                    <a:lnTo>
                      <a:pt x="767958" y="0"/>
                    </a:lnTo>
                    <a:cubicBezTo>
                      <a:pt x="792723" y="0"/>
                      <a:pt x="812800" y="20077"/>
                      <a:pt x="812800" y="44842"/>
                    </a:cubicBezTo>
                    <a:lnTo>
                      <a:pt x="812800" y="969748"/>
                    </a:lnTo>
                    <a:cubicBezTo>
                      <a:pt x="812800" y="994514"/>
                      <a:pt x="792723" y="1014591"/>
                      <a:pt x="767958" y="1014591"/>
                    </a:cubicBezTo>
                    <a:lnTo>
                      <a:pt x="44842" y="1014591"/>
                    </a:lnTo>
                    <a:cubicBezTo>
                      <a:pt x="20077" y="1014591"/>
                      <a:pt x="0" y="994514"/>
                      <a:pt x="0" y="969748"/>
                    </a:cubicBezTo>
                    <a:lnTo>
                      <a:pt x="0" y="44842"/>
                    </a:lnTo>
                    <a:cubicBezTo>
                      <a:pt x="0" y="20077"/>
                      <a:pt x="20077" y="0"/>
                      <a:pt x="44842" y="0"/>
                    </a:cubicBezTo>
                    <a:close/>
                  </a:path>
                </a:pathLst>
              </a:custGeom>
              <a:grpFill/>
              <a:ln w="28575" cap="sq">
                <a:solidFill>
                  <a:srgbClr val="E7CC5A"/>
                </a:solidFill>
                <a:prstDash val="solid"/>
                <a:miter/>
              </a:ln>
            </p:spPr>
            <p:txBody>
              <a:bodyPr/>
              <a:lstStyle/>
              <a:p>
                <a:pPr marL="0" algn="r" defTabSz="914400" rtl="1" eaLnBrk="1" latinLnBrk="0" hangingPunct="1"/>
                <a:endParaRPr lang="ar-SA" sz="800" dirty="0">
                  <a:latin typeface="TS Safaa" panose="00000500000000000000" pitchFamily="50" charset="-78"/>
                  <a:cs typeface="TS Safaa" panose="00000500000000000000" pitchFamily="50" charset="-78"/>
                </a:endParaRPr>
              </a:p>
            </p:txBody>
          </p:sp>
          <p:sp>
            <p:nvSpPr>
              <p:cNvPr id="11" name="TextBox 7">
                <a:extLst>
                  <a:ext uri="{FF2B5EF4-FFF2-40B4-BE49-F238E27FC236}">
                    <a16:creationId xmlns:a16="http://schemas.microsoft.com/office/drawing/2014/main" id="{4143DFB9-88D4-EFCD-4A27-49980D362ED4}"/>
                  </a:ext>
                </a:extLst>
              </p:cNvPr>
              <p:cNvSpPr txBox="1"/>
              <p:nvPr/>
            </p:nvSpPr>
            <p:spPr>
              <a:xfrm>
                <a:off x="0" y="-38100"/>
                <a:ext cx="812800" cy="1052691"/>
              </a:xfrm>
              <a:prstGeom prst="rect">
                <a:avLst/>
              </a:prstGeom>
              <a:grpFill/>
            </p:spPr>
            <p:txBody>
              <a:bodyPr lIns="50800" tIns="50800" rIns="50800" bIns="50800" rtlCol="0" anchor="ctr"/>
              <a:lstStyle/>
              <a:p>
                <a:pPr marL="0" algn="ctr" defTabSz="914400" rtl="1" eaLnBrk="1" latinLnBrk="0" hangingPunct="1">
                  <a:lnSpc>
                    <a:spcPts val="2659"/>
                  </a:lnSpc>
                </a:pPr>
                <a:endParaRPr sz="800">
                  <a:latin typeface="TS Safaa" panose="00000500000000000000" pitchFamily="50" charset="-78"/>
                  <a:cs typeface="TS Safaa" panose="00000500000000000000" pitchFamily="50" charset="-78"/>
                </a:endParaRPr>
              </a:p>
            </p:txBody>
          </p:sp>
        </p:grpSp>
        <p:grpSp>
          <p:nvGrpSpPr>
            <p:cNvPr id="12" name="Group 8">
              <a:extLst>
                <a:ext uri="{FF2B5EF4-FFF2-40B4-BE49-F238E27FC236}">
                  <a16:creationId xmlns:a16="http://schemas.microsoft.com/office/drawing/2014/main" id="{721F2E45-E5D4-D328-2DDC-DA6623A740BF}"/>
                </a:ext>
              </a:extLst>
            </p:cNvPr>
            <p:cNvGrpSpPr/>
            <p:nvPr/>
          </p:nvGrpSpPr>
          <p:grpSpPr>
            <a:xfrm>
              <a:off x="1999737" y="2505220"/>
              <a:ext cx="2589711" cy="3232648"/>
              <a:chOff x="0" y="0"/>
              <a:chExt cx="812800" cy="1014591"/>
            </a:xfrm>
            <a:solidFill>
              <a:schemeClr val="bg1">
                <a:lumMod val="85000"/>
              </a:schemeClr>
            </a:solidFill>
          </p:grpSpPr>
          <p:sp>
            <p:nvSpPr>
              <p:cNvPr id="13" name="Freeform 9">
                <a:extLst>
                  <a:ext uri="{FF2B5EF4-FFF2-40B4-BE49-F238E27FC236}">
                    <a16:creationId xmlns:a16="http://schemas.microsoft.com/office/drawing/2014/main" id="{71755BD3-3CAF-13E9-428A-A48CE6445A52}"/>
                  </a:ext>
                </a:extLst>
              </p:cNvPr>
              <p:cNvSpPr/>
              <p:nvPr/>
            </p:nvSpPr>
            <p:spPr>
              <a:xfrm>
                <a:off x="0" y="0"/>
                <a:ext cx="812800" cy="1014591"/>
              </a:xfrm>
              <a:custGeom>
                <a:avLst/>
                <a:gdLst/>
                <a:ahLst/>
                <a:cxnLst/>
                <a:rect l="l" t="t" r="r" b="b"/>
                <a:pathLst>
                  <a:path w="812800" h="1014591">
                    <a:moveTo>
                      <a:pt x="44842" y="0"/>
                    </a:moveTo>
                    <a:lnTo>
                      <a:pt x="767958" y="0"/>
                    </a:lnTo>
                    <a:cubicBezTo>
                      <a:pt x="792723" y="0"/>
                      <a:pt x="812800" y="20077"/>
                      <a:pt x="812800" y="44842"/>
                    </a:cubicBezTo>
                    <a:lnTo>
                      <a:pt x="812800" y="969748"/>
                    </a:lnTo>
                    <a:cubicBezTo>
                      <a:pt x="812800" y="994514"/>
                      <a:pt x="792723" y="1014591"/>
                      <a:pt x="767958" y="1014591"/>
                    </a:cubicBezTo>
                    <a:lnTo>
                      <a:pt x="44842" y="1014591"/>
                    </a:lnTo>
                    <a:cubicBezTo>
                      <a:pt x="20077" y="1014591"/>
                      <a:pt x="0" y="994514"/>
                      <a:pt x="0" y="969748"/>
                    </a:cubicBezTo>
                    <a:lnTo>
                      <a:pt x="0" y="44842"/>
                    </a:lnTo>
                    <a:cubicBezTo>
                      <a:pt x="0" y="20077"/>
                      <a:pt x="20077" y="0"/>
                      <a:pt x="44842" y="0"/>
                    </a:cubicBezTo>
                    <a:close/>
                  </a:path>
                </a:pathLst>
              </a:custGeom>
              <a:grpFill/>
              <a:ln w="28575" cap="sq">
                <a:solidFill>
                  <a:srgbClr val="E7CC5A"/>
                </a:solidFill>
                <a:prstDash val="solid"/>
                <a:miter/>
              </a:ln>
              <a:effectLst>
                <a:outerShdw blurRad="50800" dist="50800" dir="5400000" algn="ctr" rotWithShape="0">
                  <a:schemeClr val="bg2"/>
                </a:outerShdw>
              </a:effectLst>
            </p:spPr>
            <p:txBody>
              <a:bodyPr/>
              <a:lstStyle/>
              <a:p>
                <a:pPr marL="0" algn="r" defTabSz="914400" rtl="1" eaLnBrk="1" latinLnBrk="0" hangingPunct="1"/>
                <a:endParaRPr lang="ar-SA" sz="800" dirty="0">
                  <a:latin typeface="TS Safaa" panose="00000500000000000000" pitchFamily="50" charset="-78"/>
                  <a:cs typeface="TS Safaa" panose="00000500000000000000" pitchFamily="50" charset="-78"/>
                </a:endParaRPr>
              </a:p>
            </p:txBody>
          </p:sp>
          <p:sp>
            <p:nvSpPr>
              <p:cNvPr id="14" name="TextBox 10">
                <a:extLst>
                  <a:ext uri="{FF2B5EF4-FFF2-40B4-BE49-F238E27FC236}">
                    <a16:creationId xmlns:a16="http://schemas.microsoft.com/office/drawing/2014/main" id="{A975986D-1143-8AF3-3736-2DF69E3BF5B8}"/>
                  </a:ext>
                </a:extLst>
              </p:cNvPr>
              <p:cNvSpPr txBox="1"/>
              <p:nvPr/>
            </p:nvSpPr>
            <p:spPr>
              <a:xfrm>
                <a:off x="0" y="-38100"/>
                <a:ext cx="812800" cy="1052691"/>
              </a:xfrm>
              <a:prstGeom prst="rect">
                <a:avLst/>
              </a:prstGeom>
              <a:grpFill/>
            </p:spPr>
            <p:txBody>
              <a:bodyPr lIns="50800" tIns="50800" rIns="50800" bIns="50800" rtlCol="0" anchor="ctr"/>
              <a:lstStyle/>
              <a:p>
                <a:pPr marL="0" algn="ctr" defTabSz="914400" rtl="1" eaLnBrk="1" latinLnBrk="0" hangingPunct="1">
                  <a:lnSpc>
                    <a:spcPts val="2659"/>
                  </a:lnSpc>
                </a:pPr>
                <a:endParaRPr sz="800">
                  <a:latin typeface="TS Safaa" panose="00000500000000000000" pitchFamily="50" charset="-78"/>
                  <a:cs typeface="TS Safaa" panose="00000500000000000000" pitchFamily="50" charset="-78"/>
                </a:endParaRPr>
              </a:p>
            </p:txBody>
          </p:sp>
        </p:grpSp>
        <p:grpSp>
          <p:nvGrpSpPr>
            <p:cNvPr id="15" name="Group 11">
              <a:extLst>
                <a:ext uri="{FF2B5EF4-FFF2-40B4-BE49-F238E27FC236}">
                  <a16:creationId xmlns:a16="http://schemas.microsoft.com/office/drawing/2014/main" id="{79B45145-1F89-C69E-9830-D28B553D479B}"/>
                </a:ext>
              </a:extLst>
            </p:cNvPr>
            <p:cNvGrpSpPr/>
            <p:nvPr/>
          </p:nvGrpSpPr>
          <p:grpSpPr>
            <a:xfrm>
              <a:off x="7508767" y="5024337"/>
              <a:ext cx="2593665" cy="1322983"/>
              <a:chOff x="-111054" y="-61592"/>
              <a:chExt cx="683105" cy="348440"/>
            </a:xfrm>
            <a:solidFill>
              <a:srgbClr val="B8975C"/>
            </a:solidFill>
          </p:grpSpPr>
          <p:sp>
            <p:nvSpPr>
              <p:cNvPr id="16" name="Freeform 12">
                <a:extLst>
                  <a:ext uri="{FF2B5EF4-FFF2-40B4-BE49-F238E27FC236}">
                    <a16:creationId xmlns:a16="http://schemas.microsoft.com/office/drawing/2014/main" id="{1D8DD05B-D85A-21BA-95F0-180BA9651DEB}"/>
                  </a:ext>
                </a:extLst>
              </p:cNvPr>
              <p:cNvSpPr/>
              <p:nvPr/>
            </p:nvSpPr>
            <p:spPr>
              <a:xfrm>
                <a:off x="0" y="0"/>
                <a:ext cx="462038" cy="234140"/>
              </a:xfrm>
              <a:custGeom>
                <a:avLst/>
                <a:gdLst/>
                <a:ahLst/>
                <a:cxnLst/>
                <a:rect l="l" t="t" r="r" b="b"/>
                <a:pathLst>
                  <a:path w="462038" h="234140">
                    <a:moveTo>
                      <a:pt x="0" y="0"/>
                    </a:moveTo>
                    <a:lnTo>
                      <a:pt x="462038" y="0"/>
                    </a:lnTo>
                    <a:lnTo>
                      <a:pt x="462038" y="234140"/>
                    </a:lnTo>
                    <a:lnTo>
                      <a:pt x="0" y="234140"/>
                    </a:lnTo>
                    <a:close/>
                  </a:path>
                </a:pathLst>
              </a:custGeom>
              <a:grpFill/>
            </p:spPr>
            <p:txBody>
              <a:bodyPr/>
              <a:lstStyle/>
              <a:p>
                <a:endParaRPr lang="ar-SA" sz="800">
                  <a:latin typeface="TS Safaa" panose="00000500000000000000" pitchFamily="50" charset="-78"/>
                  <a:cs typeface="TS Safaa" panose="00000500000000000000" pitchFamily="50" charset="-78"/>
                </a:endParaRPr>
              </a:p>
            </p:txBody>
          </p:sp>
          <p:sp>
            <p:nvSpPr>
              <p:cNvPr id="17" name="TextBox 13">
                <a:extLst>
                  <a:ext uri="{FF2B5EF4-FFF2-40B4-BE49-F238E27FC236}">
                    <a16:creationId xmlns:a16="http://schemas.microsoft.com/office/drawing/2014/main" id="{1EF82A4A-C024-4D8B-FEE7-88AA5C9A2BF7}"/>
                  </a:ext>
                </a:extLst>
              </p:cNvPr>
              <p:cNvSpPr txBox="1"/>
              <p:nvPr/>
            </p:nvSpPr>
            <p:spPr>
              <a:xfrm>
                <a:off x="-111054" y="-61592"/>
                <a:ext cx="683105" cy="348440"/>
              </a:xfrm>
              <a:prstGeom prst="rect">
                <a:avLst/>
              </a:prstGeom>
              <a:grpFill/>
            </p:spPr>
            <p:txBody>
              <a:bodyPr lIns="50800" tIns="50800" rIns="50800" bIns="50800" rtlCol="0" anchor="ctr"/>
              <a:lstStyle/>
              <a:p>
                <a:pPr algn="ctr" rtl="1"/>
                <a:r>
                  <a:rPr lang="ar-EG" sz="1400" b="1" dirty="0">
                    <a:solidFill>
                      <a:srgbClr val="000000"/>
                    </a:solidFill>
                    <a:latin typeface="TS Safaa" panose="00000500000000000000" pitchFamily="50" charset="-78"/>
                    <a:ea typeface="29LT Bukra"/>
                    <a:cs typeface="TS Safaa" panose="00000500000000000000" pitchFamily="50" charset="-78"/>
                    <a:sym typeface="29LT Bukra"/>
                    <a:rtl/>
                  </a:rPr>
                  <a:t>مدة البرنامج التدريبي</a:t>
                </a:r>
                <a:r>
                  <a:rPr lang="ar-SA" sz="1400" b="1" dirty="0">
                    <a:solidFill>
                      <a:srgbClr val="000000"/>
                    </a:solidFill>
                    <a:latin typeface="TS Safaa" panose="00000500000000000000" pitchFamily="50" charset="-78"/>
                    <a:ea typeface="29LT Bukra"/>
                    <a:cs typeface="TS Safaa" panose="00000500000000000000" pitchFamily="50" charset="-78"/>
                    <a:sym typeface="29LT Bukra"/>
                    <a:rtl/>
                  </a:rPr>
                  <a:t>:</a:t>
                </a:r>
                <a:r>
                  <a:rPr lang="ar-EG" sz="1400" b="1" dirty="0">
                    <a:solidFill>
                      <a:srgbClr val="000000"/>
                    </a:solidFill>
                    <a:latin typeface="TS Safaa" panose="00000500000000000000" pitchFamily="50" charset="-78"/>
                    <a:ea typeface="29LT Bukra"/>
                    <a:cs typeface="TS Safaa" panose="00000500000000000000" pitchFamily="50" charset="-78"/>
                    <a:sym typeface="29LT Bukra"/>
                    <a:rtl/>
                  </a:rPr>
                  <a:t> </a:t>
                </a:r>
              </a:p>
            </p:txBody>
          </p:sp>
        </p:grpSp>
        <p:grpSp>
          <p:nvGrpSpPr>
            <p:cNvPr id="18" name="Group 14">
              <a:extLst>
                <a:ext uri="{FF2B5EF4-FFF2-40B4-BE49-F238E27FC236}">
                  <a16:creationId xmlns:a16="http://schemas.microsoft.com/office/drawing/2014/main" id="{2E272001-6B97-C174-2848-52D03325755D}"/>
                </a:ext>
              </a:extLst>
            </p:cNvPr>
            <p:cNvGrpSpPr/>
            <p:nvPr/>
          </p:nvGrpSpPr>
          <p:grpSpPr>
            <a:xfrm>
              <a:off x="4716767" y="5036119"/>
              <a:ext cx="2703067" cy="1322983"/>
              <a:chOff x="-120688" y="-58489"/>
              <a:chExt cx="711919" cy="348440"/>
            </a:xfrm>
            <a:solidFill>
              <a:schemeClr val="bg1">
                <a:lumMod val="85000"/>
              </a:schemeClr>
            </a:solidFill>
          </p:grpSpPr>
          <p:sp>
            <p:nvSpPr>
              <p:cNvPr id="19" name="Freeform 15">
                <a:extLst>
                  <a:ext uri="{FF2B5EF4-FFF2-40B4-BE49-F238E27FC236}">
                    <a16:creationId xmlns:a16="http://schemas.microsoft.com/office/drawing/2014/main" id="{EE019283-9F97-E375-3CB1-A3BF456A7397}"/>
                  </a:ext>
                </a:extLst>
              </p:cNvPr>
              <p:cNvSpPr/>
              <p:nvPr/>
            </p:nvSpPr>
            <p:spPr>
              <a:xfrm>
                <a:off x="0" y="0"/>
                <a:ext cx="462038" cy="234140"/>
              </a:xfrm>
              <a:custGeom>
                <a:avLst/>
                <a:gdLst/>
                <a:ahLst/>
                <a:cxnLst/>
                <a:rect l="l" t="t" r="r" b="b"/>
                <a:pathLst>
                  <a:path w="462038" h="234140">
                    <a:moveTo>
                      <a:pt x="0" y="0"/>
                    </a:moveTo>
                    <a:lnTo>
                      <a:pt x="462038" y="0"/>
                    </a:lnTo>
                    <a:lnTo>
                      <a:pt x="462038" y="234140"/>
                    </a:lnTo>
                    <a:lnTo>
                      <a:pt x="0" y="234140"/>
                    </a:lnTo>
                    <a:close/>
                  </a:path>
                </a:pathLst>
              </a:custGeom>
              <a:grpFill/>
            </p:spPr>
            <p:txBody>
              <a:bodyPr/>
              <a:lstStyle/>
              <a:p>
                <a:endParaRPr lang="ar-SA" sz="800">
                  <a:latin typeface="TS Safaa" panose="00000500000000000000" pitchFamily="50" charset="-78"/>
                  <a:cs typeface="TS Safaa" panose="00000500000000000000" pitchFamily="50" charset="-78"/>
                </a:endParaRPr>
              </a:p>
            </p:txBody>
          </p:sp>
          <p:sp>
            <p:nvSpPr>
              <p:cNvPr id="20" name="TextBox 16">
                <a:extLst>
                  <a:ext uri="{FF2B5EF4-FFF2-40B4-BE49-F238E27FC236}">
                    <a16:creationId xmlns:a16="http://schemas.microsoft.com/office/drawing/2014/main" id="{EE506DF5-38F5-E7C6-DF1E-7DFB4B658EA6}"/>
                  </a:ext>
                </a:extLst>
              </p:cNvPr>
              <p:cNvSpPr txBox="1"/>
              <p:nvPr/>
            </p:nvSpPr>
            <p:spPr>
              <a:xfrm>
                <a:off x="-120688" y="-58489"/>
                <a:ext cx="711919" cy="348440"/>
              </a:xfrm>
              <a:prstGeom prst="rect">
                <a:avLst/>
              </a:prstGeom>
              <a:solidFill>
                <a:srgbClr val="B8975C"/>
              </a:solidFill>
            </p:spPr>
            <p:txBody>
              <a:bodyPr lIns="50800" tIns="50800" rIns="50800" bIns="50800" rtlCol="0" anchor="ctr"/>
              <a:lstStyle/>
              <a:p>
                <a:pPr algn="ctr" rtl="1"/>
                <a:r>
                  <a:rPr lang="ar-SA" sz="1400" b="1" dirty="0">
                    <a:solidFill>
                      <a:srgbClr val="000000"/>
                    </a:solidFill>
                    <a:latin typeface="TS Safaa" panose="00000500000000000000" pitchFamily="50" charset="-78"/>
                    <a:ea typeface="29LT Bukra"/>
                    <a:cs typeface="TS Safaa" panose="00000500000000000000" pitchFamily="50" charset="-78"/>
                    <a:sym typeface="29LT Bukra"/>
                    <a:rtl/>
                  </a:rPr>
                  <a:t>إجمالي الساعات التدريبية: </a:t>
                </a:r>
                <a:endParaRPr lang="ar-EG" sz="1400" b="1" dirty="0">
                  <a:solidFill>
                    <a:srgbClr val="000000"/>
                  </a:solidFill>
                  <a:latin typeface="TS Safaa" panose="00000500000000000000" pitchFamily="50" charset="-78"/>
                  <a:ea typeface="29LT Bukra"/>
                  <a:cs typeface="TS Safaa" panose="00000500000000000000" pitchFamily="50" charset="-78"/>
                  <a:sym typeface="29LT Bukra"/>
                  <a:rtl/>
                </a:endParaRPr>
              </a:p>
            </p:txBody>
          </p:sp>
        </p:grpSp>
        <p:grpSp>
          <p:nvGrpSpPr>
            <p:cNvPr id="21" name="Group 17">
              <a:extLst>
                <a:ext uri="{FF2B5EF4-FFF2-40B4-BE49-F238E27FC236}">
                  <a16:creationId xmlns:a16="http://schemas.microsoft.com/office/drawing/2014/main" id="{A0C9CBB8-3AD2-F7FA-9F0F-0DF2AE4DA01A}"/>
                </a:ext>
              </a:extLst>
            </p:cNvPr>
            <p:cNvGrpSpPr/>
            <p:nvPr/>
          </p:nvGrpSpPr>
          <p:grpSpPr>
            <a:xfrm>
              <a:off x="1999736" y="4996187"/>
              <a:ext cx="2628099" cy="1322983"/>
              <a:chOff x="-110013" y="-69006"/>
              <a:chExt cx="692174" cy="348440"/>
            </a:xfrm>
            <a:solidFill>
              <a:srgbClr val="B8975C"/>
            </a:solidFill>
          </p:grpSpPr>
          <p:sp>
            <p:nvSpPr>
              <p:cNvPr id="22" name="Freeform 18">
                <a:extLst>
                  <a:ext uri="{FF2B5EF4-FFF2-40B4-BE49-F238E27FC236}">
                    <a16:creationId xmlns:a16="http://schemas.microsoft.com/office/drawing/2014/main" id="{618ADECD-4D6F-8834-E600-BFAF8C23804A}"/>
                  </a:ext>
                </a:extLst>
              </p:cNvPr>
              <p:cNvSpPr/>
              <p:nvPr/>
            </p:nvSpPr>
            <p:spPr>
              <a:xfrm>
                <a:off x="0" y="0"/>
                <a:ext cx="462038" cy="234140"/>
              </a:xfrm>
              <a:custGeom>
                <a:avLst/>
                <a:gdLst/>
                <a:ahLst/>
                <a:cxnLst/>
                <a:rect l="l" t="t" r="r" b="b"/>
                <a:pathLst>
                  <a:path w="462038" h="234140">
                    <a:moveTo>
                      <a:pt x="0" y="0"/>
                    </a:moveTo>
                    <a:lnTo>
                      <a:pt x="462038" y="0"/>
                    </a:lnTo>
                    <a:lnTo>
                      <a:pt x="462038" y="234140"/>
                    </a:lnTo>
                    <a:lnTo>
                      <a:pt x="0" y="234140"/>
                    </a:lnTo>
                    <a:close/>
                  </a:path>
                </a:pathLst>
              </a:custGeom>
              <a:grpFill/>
            </p:spPr>
            <p:txBody>
              <a:bodyPr/>
              <a:lstStyle/>
              <a:p>
                <a:endParaRPr lang="ar-SA" sz="800">
                  <a:latin typeface="TS Safaa" panose="00000500000000000000" pitchFamily="50" charset="-78"/>
                  <a:cs typeface="TS Safaa" panose="00000500000000000000" pitchFamily="50" charset="-78"/>
                </a:endParaRPr>
              </a:p>
            </p:txBody>
          </p:sp>
          <p:sp>
            <p:nvSpPr>
              <p:cNvPr id="23" name="TextBox 19">
                <a:extLst>
                  <a:ext uri="{FF2B5EF4-FFF2-40B4-BE49-F238E27FC236}">
                    <a16:creationId xmlns:a16="http://schemas.microsoft.com/office/drawing/2014/main" id="{4CD7D148-BA41-A382-ED63-324BF450F62B}"/>
                  </a:ext>
                </a:extLst>
              </p:cNvPr>
              <p:cNvSpPr txBox="1"/>
              <p:nvPr/>
            </p:nvSpPr>
            <p:spPr>
              <a:xfrm>
                <a:off x="-110013" y="-69006"/>
                <a:ext cx="692174" cy="348440"/>
              </a:xfrm>
              <a:prstGeom prst="rect">
                <a:avLst/>
              </a:prstGeom>
              <a:grpFill/>
            </p:spPr>
            <p:txBody>
              <a:bodyPr lIns="50800" tIns="50800" rIns="50800" bIns="50800" rtlCol="0" anchor="ctr"/>
              <a:lstStyle/>
              <a:p>
                <a:pPr algn="ctr" rtl="1"/>
                <a:r>
                  <a:rPr lang="ar-SA" sz="1400" b="1" dirty="0">
                    <a:solidFill>
                      <a:srgbClr val="000000"/>
                    </a:solidFill>
                    <a:latin typeface="TS Safaa" panose="00000500000000000000" pitchFamily="50" charset="-78"/>
                    <a:ea typeface="29LT Bukra"/>
                    <a:cs typeface="TS Safaa" panose="00000500000000000000" pitchFamily="50" charset="-78"/>
                    <a:sym typeface="29LT Bukra"/>
                    <a:rtl/>
                  </a:rPr>
                  <a:t>عدد الساعات في اليوم الواحد :</a:t>
                </a:r>
                <a:endParaRPr lang="ar-EG" sz="1400" b="1" dirty="0">
                  <a:solidFill>
                    <a:srgbClr val="000000"/>
                  </a:solidFill>
                  <a:latin typeface="TS Safaa" panose="00000500000000000000" pitchFamily="50" charset="-78"/>
                  <a:ea typeface="29LT Bukra"/>
                  <a:cs typeface="TS Safaa" panose="00000500000000000000" pitchFamily="50" charset="-78"/>
                  <a:sym typeface="29LT Bukra"/>
                  <a:rtl/>
                </a:endParaRPr>
              </a:p>
            </p:txBody>
          </p:sp>
        </p:grpSp>
        <p:sp>
          <p:nvSpPr>
            <p:cNvPr id="24" name="Freeform 30">
              <a:extLst>
                <a:ext uri="{FF2B5EF4-FFF2-40B4-BE49-F238E27FC236}">
                  <a16:creationId xmlns:a16="http://schemas.microsoft.com/office/drawing/2014/main" id="{1E12D9BE-51B8-B500-DB4A-DAB224037C72}"/>
                </a:ext>
              </a:extLst>
            </p:cNvPr>
            <p:cNvSpPr/>
            <p:nvPr/>
          </p:nvSpPr>
          <p:spPr>
            <a:xfrm>
              <a:off x="8233280" y="1642900"/>
              <a:ext cx="1060821" cy="1159943"/>
            </a:xfrm>
            <a:custGeom>
              <a:avLst/>
              <a:gdLst/>
              <a:ahLst/>
              <a:cxnLst/>
              <a:rect l="l" t="t" r="r" b="b"/>
              <a:pathLst>
                <a:path w="1060821" h="1159943">
                  <a:moveTo>
                    <a:pt x="0" y="0"/>
                  </a:moveTo>
                  <a:lnTo>
                    <a:pt x="1060821" y="0"/>
                  </a:lnTo>
                  <a:lnTo>
                    <a:pt x="1060821" y="1159943"/>
                  </a:lnTo>
                  <a:lnTo>
                    <a:pt x="0" y="11599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ar-SA" sz="800">
                <a:latin typeface="TS Safaa" panose="00000500000000000000" pitchFamily="50" charset="-78"/>
                <a:cs typeface="TS Safaa" panose="00000500000000000000" pitchFamily="50" charset="-78"/>
              </a:endParaRPr>
            </a:p>
          </p:txBody>
        </p:sp>
        <p:sp>
          <p:nvSpPr>
            <p:cNvPr id="25" name="Freeform 31">
              <a:extLst>
                <a:ext uri="{FF2B5EF4-FFF2-40B4-BE49-F238E27FC236}">
                  <a16:creationId xmlns:a16="http://schemas.microsoft.com/office/drawing/2014/main" id="{5E5D4140-EDC0-8C16-65EF-1355622487C3}"/>
                </a:ext>
              </a:extLst>
            </p:cNvPr>
            <p:cNvSpPr/>
            <p:nvPr/>
          </p:nvSpPr>
          <p:spPr>
            <a:xfrm>
              <a:off x="5353893" y="1642900"/>
              <a:ext cx="1181320" cy="1181320"/>
            </a:xfrm>
            <a:custGeom>
              <a:avLst/>
              <a:gdLst/>
              <a:ahLst/>
              <a:cxnLst/>
              <a:rect l="l" t="t" r="r" b="b"/>
              <a:pathLst>
                <a:path w="1181320" h="1181320">
                  <a:moveTo>
                    <a:pt x="0" y="0"/>
                  </a:moveTo>
                  <a:lnTo>
                    <a:pt x="1181320" y="0"/>
                  </a:lnTo>
                  <a:lnTo>
                    <a:pt x="1181320" y="1181320"/>
                  </a:lnTo>
                  <a:lnTo>
                    <a:pt x="0" y="1181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algn="r" defTabSz="914400" rtl="1" eaLnBrk="1" latinLnBrk="0" hangingPunct="1"/>
              <a:endParaRPr lang="ar-SA" sz="800">
                <a:latin typeface="TS Safaa" panose="00000500000000000000" pitchFamily="50" charset="-78"/>
                <a:cs typeface="TS Safaa" panose="00000500000000000000" pitchFamily="50" charset="-78"/>
              </a:endParaRPr>
            </a:p>
          </p:txBody>
        </p:sp>
        <p:sp>
          <p:nvSpPr>
            <p:cNvPr id="26" name="Freeform 32">
              <a:extLst>
                <a:ext uri="{FF2B5EF4-FFF2-40B4-BE49-F238E27FC236}">
                  <a16:creationId xmlns:a16="http://schemas.microsoft.com/office/drawing/2014/main" id="{4E9237BF-BF91-36B0-B78F-7BE7F4800A18}"/>
                </a:ext>
              </a:extLst>
            </p:cNvPr>
            <p:cNvSpPr/>
            <p:nvPr/>
          </p:nvSpPr>
          <p:spPr>
            <a:xfrm>
              <a:off x="2530244" y="1731783"/>
              <a:ext cx="1406968" cy="1202318"/>
            </a:xfrm>
            <a:custGeom>
              <a:avLst/>
              <a:gdLst/>
              <a:ahLst/>
              <a:cxnLst/>
              <a:rect l="l" t="t" r="r" b="b"/>
              <a:pathLst>
                <a:path w="1406968" h="1202318">
                  <a:moveTo>
                    <a:pt x="0" y="0"/>
                  </a:moveTo>
                  <a:lnTo>
                    <a:pt x="1406969" y="0"/>
                  </a:lnTo>
                  <a:lnTo>
                    <a:pt x="1406969" y="1202318"/>
                  </a:lnTo>
                  <a:lnTo>
                    <a:pt x="0" y="120231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ar-SA" sz="800">
                <a:latin typeface="TS Safaa" panose="00000500000000000000" pitchFamily="50" charset="-78"/>
                <a:cs typeface="TS Safaa" panose="00000500000000000000" pitchFamily="50" charset="-78"/>
              </a:endParaRPr>
            </a:p>
          </p:txBody>
        </p:sp>
        <p:sp>
          <p:nvSpPr>
            <p:cNvPr id="27" name="TextBox 33">
              <a:extLst>
                <a:ext uri="{FF2B5EF4-FFF2-40B4-BE49-F238E27FC236}">
                  <a16:creationId xmlns:a16="http://schemas.microsoft.com/office/drawing/2014/main" id="{760B3F09-1EC4-7FAC-10E8-69C0500E9142}"/>
                </a:ext>
              </a:extLst>
            </p:cNvPr>
            <p:cNvSpPr txBox="1"/>
            <p:nvPr/>
          </p:nvSpPr>
          <p:spPr>
            <a:xfrm>
              <a:off x="7423787" y="3606113"/>
              <a:ext cx="2767576" cy="459345"/>
            </a:xfrm>
            <a:prstGeom prst="rect">
              <a:avLst/>
            </a:prstGeom>
          </p:spPr>
          <p:txBody>
            <a:bodyPr wrap="square" lIns="0" tIns="0" rIns="0" bIns="0" rtlCol="0" anchor="t">
              <a:spAutoFit/>
            </a:bodyPr>
            <a:lstStyle/>
            <a:p>
              <a:pPr algn="ctr">
                <a:lnSpc>
                  <a:spcPts val="2800"/>
                </a:lnSpc>
              </a:pPr>
              <a:r>
                <a:rPr lang="en-US" sz="1400" b="1" dirty="0">
                  <a:latin typeface="TS Safaa" panose="00000500000000000000" pitchFamily="50" charset="-78"/>
                  <a:cs typeface="TS Safaa" panose="00000500000000000000" pitchFamily="50" charset="-78"/>
                  <a:sym typeface="29LT Bukra"/>
                  <a:rtl/>
                </a:rPr>
                <a:t>3</a:t>
              </a:r>
              <a:r>
                <a:rPr lang="ar-EG" sz="1400" b="1" dirty="0">
                  <a:latin typeface="TS Safaa" panose="00000500000000000000" pitchFamily="50" charset="-78"/>
                  <a:cs typeface="TS Safaa" panose="00000500000000000000" pitchFamily="50" charset="-78"/>
                  <a:sym typeface="29LT Bukra"/>
                  <a:rtl/>
                </a:rPr>
                <a:t> أيام</a:t>
              </a:r>
              <a:r>
                <a:rPr lang="ar-SA" sz="1400" b="1" dirty="0">
                  <a:latin typeface="TS Safaa" panose="00000500000000000000" pitchFamily="50" charset="-78"/>
                  <a:cs typeface="TS Safaa" panose="00000500000000000000" pitchFamily="50" charset="-78"/>
                  <a:sym typeface="29LT Bukra"/>
                  <a:rtl/>
                </a:rPr>
                <a:t>.</a:t>
              </a:r>
              <a:endParaRPr lang="ar-EG" sz="1400" b="1" dirty="0">
                <a:latin typeface="TS Safaa" panose="00000500000000000000" pitchFamily="50" charset="-78"/>
                <a:cs typeface="TS Safaa" panose="00000500000000000000" pitchFamily="50" charset="-78"/>
                <a:sym typeface="29LT Bukra"/>
                <a:rtl/>
              </a:endParaRPr>
            </a:p>
          </p:txBody>
        </p:sp>
        <p:sp>
          <p:nvSpPr>
            <p:cNvPr id="28" name="TextBox 34">
              <a:extLst>
                <a:ext uri="{FF2B5EF4-FFF2-40B4-BE49-F238E27FC236}">
                  <a16:creationId xmlns:a16="http://schemas.microsoft.com/office/drawing/2014/main" id="{47797A54-8617-20AC-94AF-BC9B9E2F518F}"/>
                </a:ext>
              </a:extLst>
            </p:cNvPr>
            <p:cNvSpPr txBox="1"/>
            <p:nvPr/>
          </p:nvSpPr>
          <p:spPr>
            <a:xfrm>
              <a:off x="4973648" y="3606113"/>
              <a:ext cx="1941807" cy="598216"/>
            </a:xfrm>
            <a:prstGeom prst="rect">
              <a:avLst/>
            </a:prstGeom>
          </p:spPr>
          <p:txBody>
            <a:bodyPr wrap="square" lIns="0" tIns="0" rIns="0" bIns="0" rtlCol="0" anchor="t">
              <a:spAutoFit/>
            </a:bodyPr>
            <a:lstStyle/>
            <a:p>
              <a:pPr algn="ctr"/>
              <a:r>
                <a:rPr lang="en-US" sz="1400" b="1" dirty="0">
                  <a:latin typeface="TS Safaa" panose="00000500000000000000" pitchFamily="50" charset="-78"/>
                  <a:cs typeface="TS Safaa" panose="00000500000000000000" pitchFamily="50" charset="-78"/>
                  <a:sym typeface="29LT Bukra"/>
                  <a:rtl/>
                </a:rPr>
                <a:t>15</a:t>
              </a:r>
              <a:r>
                <a:rPr lang="ar-EG" sz="1400" b="1" dirty="0">
                  <a:latin typeface="TS Safaa" panose="00000500000000000000" pitchFamily="50" charset="-78"/>
                  <a:cs typeface="TS Safaa" panose="00000500000000000000" pitchFamily="50" charset="-78"/>
                  <a:sym typeface="29LT Bukra"/>
                  <a:rtl/>
                </a:rPr>
                <a:t> ساعة تدريبية. </a:t>
              </a:r>
            </a:p>
          </p:txBody>
        </p:sp>
        <p:sp>
          <p:nvSpPr>
            <p:cNvPr id="29" name="TextBox 35">
              <a:extLst>
                <a:ext uri="{FF2B5EF4-FFF2-40B4-BE49-F238E27FC236}">
                  <a16:creationId xmlns:a16="http://schemas.microsoft.com/office/drawing/2014/main" id="{DF3DFD66-80F7-53B5-C6D9-410B70B71824}"/>
                </a:ext>
              </a:extLst>
            </p:cNvPr>
            <p:cNvSpPr txBox="1"/>
            <p:nvPr/>
          </p:nvSpPr>
          <p:spPr>
            <a:xfrm>
              <a:off x="2255198" y="3594676"/>
              <a:ext cx="1957058" cy="598216"/>
            </a:xfrm>
            <a:prstGeom prst="rect">
              <a:avLst/>
            </a:prstGeom>
          </p:spPr>
          <p:txBody>
            <a:bodyPr wrap="square" lIns="0" tIns="0" rIns="0" bIns="0" rtlCol="0" anchor="t">
              <a:spAutoFit/>
            </a:bodyPr>
            <a:lstStyle/>
            <a:p>
              <a:pPr algn="ctr"/>
              <a:r>
                <a:rPr lang="en-US" sz="1400" b="1" dirty="0">
                  <a:latin typeface="TS Safaa" panose="00000500000000000000" pitchFamily="50" charset="-78"/>
                  <a:cs typeface="TS Safaa" panose="00000500000000000000" pitchFamily="50" charset="-78"/>
                  <a:sym typeface="29LT Bukra"/>
                  <a:rtl/>
                </a:rPr>
                <a:t>5</a:t>
              </a:r>
              <a:r>
                <a:rPr lang="ar-EG" sz="1400" b="1" dirty="0">
                  <a:latin typeface="TS Safaa" panose="00000500000000000000" pitchFamily="50" charset="-78"/>
                  <a:cs typeface="TS Safaa" panose="00000500000000000000" pitchFamily="50" charset="-78"/>
                  <a:sym typeface="29LT Bukra"/>
                  <a:rtl/>
                </a:rPr>
                <a:t> ساعات تدريبية. </a:t>
              </a:r>
            </a:p>
          </p:txBody>
        </p:sp>
      </p:grpSp>
    </p:spTree>
    <p:extLst>
      <p:ext uri="{BB962C8B-B14F-4D97-AF65-F5344CB8AC3E}">
        <p14:creationId xmlns:p14="http://schemas.microsoft.com/office/powerpoint/2010/main" val="576637662"/>
      </p:ext>
    </p:extLst>
  </p:cSld>
  <p:clrMapOvr>
    <a:masterClrMapping/>
  </p:clrMapOvr>
</p:sld>
</file>

<file path=ppt/theme/theme1.xml><?xml version="1.0" encoding="utf-8"?>
<a:theme xmlns:a="http://schemas.openxmlformats.org/drawingml/2006/main" name="نسق Office">
  <a:themeElements>
    <a:clrScheme name="الوان الجامعة">
      <a:dk1>
        <a:srgbClr val="006770"/>
      </a:dk1>
      <a:lt1>
        <a:sysClr val="window" lastClr="FFFFFF"/>
      </a:lt1>
      <a:dk2>
        <a:srgbClr val="12303D"/>
      </a:dk2>
      <a:lt2>
        <a:srgbClr val="E7E6E6"/>
      </a:lt2>
      <a:accent1>
        <a:srgbClr val="006770"/>
      </a:accent1>
      <a:accent2>
        <a:srgbClr val="A9894C"/>
      </a:accent2>
      <a:accent3>
        <a:srgbClr val="A5A5A5"/>
      </a:accent3>
      <a:accent4>
        <a:srgbClr val="16ACBA"/>
      </a:accent4>
      <a:accent5>
        <a:srgbClr val="6E610D"/>
      </a:accent5>
      <a:accent6>
        <a:srgbClr val="BAA40D"/>
      </a:accent6>
      <a:hlink>
        <a:srgbClr val="6E0D45"/>
      </a:hlink>
      <a:folHlink>
        <a:srgbClr val="0067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1025</TotalTime>
  <Words>1787</Words>
  <Application>Microsoft Macintosh PowerPoint</Application>
  <PresentationFormat>شاشة عريضة</PresentationFormat>
  <Paragraphs>179</Paragraphs>
  <Slides>23</Slides>
  <Notes>1</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23</vt:i4>
      </vt:variant>
    </vt:vector>
  </HeadingPairs>
  <TitlesOfParts>
    <vt:vector size="31" baseType="lpstr">
      <vt:lpstr>Arial</vt:lpstr>
      <vt:lpstr>TS Safaa</vt:lpstr>
      <vt:lpstr>TS Safaa Medium</vt:lpstr>
      <vt:lpstr>Calibri</vt:lpstr>
      <vt:lpstr>GE SS Two Medium</vt:lpstr>
      <vt:lpstr>Wingdings</vt:lpstr>
      <vt:lpstr>TS Safaa Bold</vt:lpstr>
      <vt:lpstr>نسق Office</vt:lpstr>
      <vt:lpstr>عرض تقديمي في PowerPoint</vt:lpstr>
      <vt:lpstr> حول برنامج محترف أعمال معتمد في القيادة الإدارية</vt:lpstr>
      <vt:lpstr> أساليب تقييم المشاركين قد تتضمن أحد الآتي:</vt:lpstr>
      <vt:lpstr> أساليب واستراتيجيات التدريب قد تتضمن أحد الآتي:</vt:lpstr>
      <vt:lpstr>الفئات المستهدفة:</vt:lpstr>
      <vt:lpstr>وصف البرنامج:</vt:lpstr>
      <vt:lpstr> الأهداف التفصيلية للبرنامج التدريبي:</vt:lpstr>
      <vt:lpstr> الوحدات التدريبية :</vt:lpstr>
      <vt:lpstr> مدة البرنامج التدريبي:</vt:lpstr>
      <vt:lpstr>حقائق عن الاختبار:</vt:lpstr>
      <vt:lpstr>سياسة إعادة الاختبار في حال عدم الاجتياز: </vt:lpstr>
      <vt:lpstr>متطلبات اجتياز البرنامج التدريبي: </vt:lpstr>
      <vt:lpstr>دعم البرنامج التدريبي:</vt:lpstr>
      <vt:lpstr>دعم البرنامج التدريبي:</vt:lpstr>
      <vt:lpstr>دعم البرنامج التدريبي:</vt:lpstr>
      <vt:lpstr>تعويض الشهادات الاحترافية</vt:lpstr>
      <vt:lpstr>سياسة الانسحاب والتأجيل: </vt:lpstr>
      <vt:lpstr>سياسة الانسحاب و التأجيل: </vt:lpstr>
      <vt:lpstr>سياسة الانسحاب و التأجيل: </vt:lpstr>
      <vt:lpstr>آلية الدفع: </vt:lpstr>
      <vt:lpstr>ملاحظات إضافية: </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14</dc:creator>
  <cp:lastModifiedBy>شوق دخيل حزاب السلمي</cp:lastModifiedBy>
  <cp:revision>282</cp:revision>
  <dcterms:created xsi:type="dcterms:W3CDTF">2022-03-26T11:28:38Z</dcterms:created>
  <dcterms:modified xsi:type="dcterms:W3CDTF">2025-10-08T05:13:56Z</dcterms:modified>
</cp:coreProperties>
</file>