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5" r:id="rId3"/>
    <p:sldId id="266" r:id="rId4"/>
    <p:sldId id="271" r:id="rId5"/>
    <p:sldId id="272" r:id="rId6"/>
    <p:sldId id="273" r:id="rId7"/>
    <p:sldId id="274" r:id="rId8"/>
    <p:sldId id="258" r:id="rId9"/>
    <p:sldId id="259" r:id="rId10"/>
    <p:sldId id="260" r:id="rId11"/>
    <p:sldId id="268" r:id="rId12"/>
    <p:sldId id="261" r:id="rId13"/>
    <p:sldId id="262" r:id="rId14"/>
    <p:sldId id="263" r:id="rId15"/>
    <p:sldId id="264"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a:solidFill>
                  <a:srgbClr val="FF0000"/>
                </a:solidFill>
              </a:rPr>
              <a:t>Lecture (6): Water pollution</a:t>
            </a:r>
            <a:endParaRPr lang="ar-SA" sz="3200" dirty="0"/>
          </a:p>
        </p:txBody>
      </p:sp>
    </p:spTree>
    <p:extLst>
      <p:ext uri="{BB962C8B-B14F-4D97-AF65-F5344CB8AC3E}">
        <p14:creationId xmlns:p14="http://schemas.microsoft.com/office/powerpoint/2010/main" val="2004229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 y="304800"/>
            <a:ext cx="8686800" cy="1470025"/>
          </a:xfrm>
        </p:spPr>
        <p:style>
          <a:lnRef idx="2">
            <a:schemeClr val="dk1"/>
          </a:lnRef>
          <a:fillRef idx="1">
            <a:schemeClr val="lt1"/>
          </a:fillRef>
          <a:effectRef idx="0">
            <a:schemeClr val="dk1"/>
          </a:effectRef>
          <a:fontRef idx="minor">
            <a:schemeClr val="dk1"/>
          </a:fontRef>
        </p:style>
        <p:txBody>
          <a:bodyPr/>
          <a:lstStyle/>
          <a:p>
            <a:r>
              <a:rPr lang="en-US" b="1" dirty="0">
                <a:ln w="22225">
                  <a:solidFill>
                    <a:schemeClr val="accent2"/>
                  </a:solidFill>
                  <a:prstDash val="solid"/>
                </a:ln>
                <a:solidFill>
                  <a:srgbClr val="FF0000"/>
                </a:solidFill>
              </a:rPr>
              <a:t>Acid rain and other atmospheric  pollutants </a:t>
            </a:r>
          </a:p>
        </p:txBody>
      </p:sp>
      <p:sp>
        <p:nvSpPr>
          <p:cNvPr id="3" name="عنوان فرعي 2"/>
          <p:cNvSpPr>
            <a:spLocks noGrp="1"/>
          </p:cNvSpPr>
          <p:nvPr>
            <p:ph type="subTitle" idx="1"/>
          </p:nvPr>
        </p:nvSpPr>
        <p:spPr>
          <a:xfrm>
            <a:off x="228600" y="1981200"/>
            <a:ext cx="8686800" cy="4724400"/>
          </a:xfrm>
        </p:spPr>
        <p:txBody>
          <a:bodyPr>
            <a:noAutofit/>
          </a:bodyPr>
          <a:lstStyle/>
          <a:p>
            <a:pPr algn="just"/>
            <a:r>
              <a:rPr lang="en-US" sz="2700" b="1" i="1" dirty="0">
                <a:solidFill>
                  <a:schemeClr val="tx1"/>
                </a:solidFill>
              </a:rPr>
              <a:t>atmospheric </a:t>
            </a:r>
            <a:r>
              <a:rPr lang="en-US" sz="2700" b="1" i="1" dirty="0" smtClean="0">
                <a:solidFill>
                  <a:schemeClr val="tx1"/>
                </a:solidFill>
              </a:rPr>
              <a:t>pollution </a:t>
            </a:r>
          </a:p>
          <a:p>
            <a:pPr marL="457200" indent="-457200" algn="just">
              <a:buFont typeface="Wingdings" panose="05000000000000000000" pitchFamily="2" charset="2"/>
              <a:buChar char="Ø"/>
            </a:pPr>
            <a:r>
              <a:rPr lang="en-US" sz="2700" b="1" dirty="0" smtClean="0">
                <a:solidFill>
                  <a:schemeClr val="tx1"/>
                </a:solidFill>
              </a:rPr>
              <a:t>carbon </a:t>
            </a:r>
            <a:r>
              <a:rPr lang="en-US" sz="2700" b="1" dirty="0">
                <a:solidFill>
                  <a:schemeClr val="tx1"/>
                </a:solidFill>
              </a:rPr>
              <a:t>dioxide (CO2</a:t>
            </a:r>
            <a:r>
              <a:rPr lang="en-US" sz="2700" b="1" dirty="0" smtClean="0">
                <a:solidFill>
                  <a:schemeClr val="tx1"/>
                </a:solidFill>
              </a:rPr>
              <a:t>) (natural in water). </a:t>
            </a:r>
            <a:r>
              <a:rPr lang="en-US" sz="2700" b="1" dirty="0">
                <a:solidFill>
                  <a:schemeClr val="tx1"/>
                </a:solidFill>
              </a:rPr>
              <a:t>Sulphur dioxide (SO2</a:t>
            </a:r>
            <a:r>
              <a:rPr lang="en-US" sz="2700" b="1" dirty="0" smtClean="0">
                <a:solidFill>
                  <a:schemeClr val="tx1"/>
                </a:solidFill>
              </a:rPr>
              <a:t>).  </a:t>
            </a:r>
          </a:p>
          <a:p>
            <a:pPr marL="457200" indent="-457200" algn="just">
              <a:buFont typeface="Wingdings" panose="05000000000000000000" pitchFamily="2" charset="2"/>
              <a:buChar char="Ø"/>
            </a:pPr>
            <a:r>
              <a:rPr lang="en-US" sz="2700" b="1" dirty="0" smtClean="0">
                <a:solidFill>
                  <a:schemeClr val="tx1"/>
                </a:solidFill>
              </a:rPr>
              <a:t>dissolved </a:t>
            </a:r>
            <a:r>
              <a:rPr lang="en-US" sz="2700" b="1" dirty="0">
                <a:solidFill>
                  <a:schemeClr val="tx1"/>
                </a:solidFill>
              </a:rPr>
              <a:t>by rain falling through the atmosphere. </a:t>
            </a:r>
            <a:endParaRPr lang="en-US" sz="2700" b="1" dirty="0" smtClean="0">
              <a:solidFill>
                <a:schemeClr val="tx1"/>
              </a:solidFill>
            </a:endParaRPr>
          </a:p>
          <a:p>
            <a:pPr algn="just"/>
            <a:r>
              <a:rPr lang="en-US" sz="2700" b="1" dirty="0" smtClean="0">
                <a:solidFill>
                  <a:schemeClr val="tx1"/>
                </a:solidFill>
              </a:rPr>
              <a:t>They </a:t>
            </a:r>
            <a:r>
              <a:rPr lang="en-US" sz="2700" b="1" dirty="0">
                <a:solidFill>
                  <a:schemeClr val="tx1"/>
                </a:solidFill>
              </a:rPr>
              <a:t>make the water slightly acid and this is the so called ‘acid rain’ </a:t>
            </a:r>
            <a:endParaRPr lang="en-US" sz="2700" b="1" dirty="0" smtClean="0">
              <a:solidFill>
                <a:schemeClr val="tx1"/>
              </a:solidFill>
            </a:endParaRPr>
          </a:p>
          <a:p>
            <a:pPr marL="457200" indent="-457200" algn="just">
              <a:buFont typeface="Wingdings" panose="05000000000000000000" pitchFamily="2" charset="2"/>
              <a:buChar char="Ø"/>
            </a:pPr>
            <a:r>
              <a:rPr lang="en-US" sz="2700" b="1" dirty="0" smtClean="0">
                <a:solidFill>
                  <a:schemeClr val="tx1"/>
                </a:solidFill>
              </a:rPr>
              <a:t>damage forests, natural </a:t>
            </a:r>
            <a:r>
              <a:rPr lang="en-US" sz="2700" b="1" dirty="0">
                <a:solidFill>
                  <a:schemeClr val="tx1"/>
                </a:solidFill>
              </a:rPr>
              <a:t>lakes and </a:t>
            </a:r>
            <a:r>
              <a:rPr lang="en-US" sz="2700" b="1" dirty="0" smtClean="0">
                <a:solidFill>
                  <a:schemeClr val="tx1"/>
                </a:solidFill>
              </a:rPr>
              <a:t>wildlife.</a:t>
            </a:r>
          </a:p>
          <a:p>
            <a:pPr marL="457200" indent="-457200" algn="just">
              <a:buFont typeface="Wingdings" panose="05000000000000000000" pitchFamily="2" charset="2"/>
              <a:buChar char="Ø"/>
            </a:pPr>
            <a:r>
              <a:rPr lang="en-US" sz="2700" b="1" dirty="0" smtClean="0">
                <a:solidFill>
                  <a:schemeClr val="tx1"/>
                </a:solidFill>
              </a:rPr>
              <a:t> acidity </a:t>
            </a:r>
            <a:r>
              <a:rPr lang="en-US" sz="2700" b="1" dirty="0">
                <a:solidFill>
                  <a:schemeClr val="tx1"/>
                </a:solidFill>
              </a:rPr>
              <a:t>will also dissolve metals and other </a:t>
            </a:r>
            <a:r>
              <a:rPr lang="en-US" sz="2700" b="1" dirty="0" smtClean="0">
                <a:solidFill>
                  <a:schemeClr val="tx1"/>
                </a:solidFill>
              </a:rPr>
              <a:t>minerals. </a:t>
            </a:r>
            <a:endParaRPr lang="en-US" sz="2700" b="1" dirty="0">
              <a:solidFill>
                <a:schemeClr val="tx1"/>
              </a:solidFill>
            </a:endParaRPr>
          </a:p>
        </p:txBody>
      </p:sp>
    </p:spTree>
    <p:extLst>
      <p:ext uri="{BB962C8B-B14F-4D97-AF65-F5344CB8AC3E}">
        <p14:creationId xmlns:p14="http://schemas.microsoft.com/office/powerpoint/2010/main" val="902997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water pollution pictures"/>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609600" y="685800"/>
            <a:ext cx="8001000"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573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0"/>
            <a:ext cx="7772400" cy="1470025"/>
          </a:xfrm>
        </p:spPr>
        <p:style>
          <a:lnRef idx="2">
            <a:schemeClr val="accent2"/>
          </a:lnRef>
          <a:fillRef idx="1">
            <a:schemeClr val="lt1"/>
          </a:fillRef>
          <a:effectRef idx="0">
            <a:schemeClr val="accent2"/>
          </a:effectRef>
          <a:fontRef idx="minor">
            <a:schemeClr val="dk1"/>
          </a:fontRef>
        </p:style>
        <p:txBody>
          <a:bodyPr/>
          <a:lstStyle/>
          <a:p>
            <a:r>
              <a:rPr lang="en-US" b="1" dirty="0">
                <a:ln w="22225">
                  <a:solidFill>
                    <a:schemeClr val="accent2"/>
                  </a:solidFill>
                  <a:prstDash val="solid"/>
                </a:ln>
                <a:solidFill>
                  <a:srgbClr val="FF0000"/>
                </a:solidFill>
              </a:rPr>
              <a:t>Hardness and softness</a:t>
            </a:r>
            <a:br>
              <a:rPr lang="en-US" b="1" dirty="0">
                <a:ln w="22225">
                  <a:solidFill>
                    <a:schemeClr val="accent2"/>
                  </a:solidFill>
                  <a:prstDash val="solid"/>
                </a:ln>
                <a:solidFill>
                  <a:srgbClr val="FF0000"/>
                </a:solidFill>
              </a:rPr>
            </a:br>
            <a:endParaRPr lang="en-US" b="1" dirty="0">
              <a:ln w="22225">
                <a:solidFill>
                  <a:schemeClr val="accent2"/>
                </a:solidFill>
                <a:prstDash val="solid"/>
              </a:ln>
              <a:solidFill>
                <a:srgbClr val="FF0000"/>
              </a:solidFill>
            </a:endParaRPr>
          </a:p>
        </p:txBody>
      </p:sp>
      <p:sp>
        <p:nvSpPr>
          <p:cNvPr id="3" name="عنوان فرعي 2"/>
          <p:cNvSpPr>
            <a:spLocks noGrp="1"/>
          </p:cNvSpPr>
          <p:nvPr>
            <p:ph type="subTitle" idx="1"/>
          </p:nvPr>
        </p:nvSpPr>
        <p:spPr>
          <a:xfrm>
            <a:off x="685800" y="2133600"/>
            <a:ext cx="7772400" cy="4419600"/>
          </a:xfrm>
        </p:spPr>
        <p:txBody>
          <a:bodyPr>
            <a:normAutofit/>
          </a:bodyPr>
          <a:lstStyle/>
          <a:p>
            <a:pPr marL="457200" indent="-457200" algn="just">
              <a:buFont typeface="Wingdings" panose="05000000000000000000" pitchFamily="2" charset="2"/>
              <a:buChar char="Ø"/>
            </a:pPr>
            <a:r>
              <a:rPr lang="en-US" b="1" dirty="0" smtClean="0">
                <a:solidFill>
                  <a:schemeClr val="tx1"/>
                </a:solidFill>
              </a:rPr>
              <a:t>dilute </a:t>
            </a:r>
            <a:r>
              <a:rPr lang="en-US" b="1" dirty="0">
                <a:solidFill>
                  <a:schemeClr val="tx1"/>
                </a:solidFill>
              </a:rPr>
              <a:t>solution of carbonic acid increases the solvent properties of the water </a:t>
            </a:r>
            <a:endParaRPr lang="en-US" b="1" dirty="0" smtClean="0">
              <a:solidFill>
                <a:schemeClr val="tx1"/>
              </a:solidFill>
            </a:endParaRPr>
          </a:p>
          <a:p>
            <a:pPr marL="457200" indent="-457200" algn="just">
              <a:buFont typeface="Wingdings" panose="05000000000000000000" pitchFamily="2" charset="2"/>
              <a:buChar char="Ø"/>
            </a:pPr>
            <a:r>
              <a:rPr lang="en-US" b="1" dirty="0" smtClean="0">
                <a:solidFill>
                  <a:schemeClr val="tx1"/>
                </a:solidFill>
              </a:rPr>
              <a:t>dissolve </a:t>
            </a:r>
            <a:r>
              <a:rPr lang="en-US" b="1" dirty="0">
                <a:solidFill>
                  <a:schemeClr val="tx1"/>
                </a:solidFill>
              </a:rPr>
              <a:t>calcium and magnesium from limestone or chalk strata and to hold them in solution as bicarbonates. </a:t>
            </a:r>
            <a:endParaRPr lang="en-US" b="1" dirty="0" smtClean="0">
              <a:solidFill>
                <a:schemeClr val="tx1"/>
              </a:solidFill>
            </a:endParaRPr>
          </a:p>
          <a:p>
            <a:pPr algn="just"/>
            <a:endParaRPr lang="en-US" b="1" dirty="0">
              <a:solidFill>
                <a:schemeClr val="tx1"/>
              </a:solidFill>
            </a:endParaRPr>
          </a:p>
        </p:txBody>
      </p:sp>
    </p:spTree>
    <p:extLst>
      <p:ext uri="{BB962C8B-B14F-4D97-AF65-F5344CB8AC3E}">
        <p14:creationId xmlns:p14="http://schemas.microsoft.com/office/powerpoint/2010/main" val="3667611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304800"/>
            <a:ext cx="8534400" cy="6248400"/>
          </a:xfrm>
        </p:spPr>
        <p:txBody>
          <a:bodyPr>
            <a:normAutofit/>
          </a:bodyPr>
          <a:lstStyle/>
          <a:p>
            <a:pPr marL="571500" indent="-571500" algn="just">
              <a:buFont typeface="Wingdings" panose="05000000000000000000" pitchFamily="2" charset="2"/>
              <a:buChar char="Ø"/>
            </a:pPr>
            <a:r>
              <a:rPr lang="en-US" sz="3600" b="1" dirty="0">
                <a:solidFill>
                  <a:schemeClr val="tx1"/>
                </a:solidFill>
              </a:rPr>
              <a:t>Water in which these salts are dissolved is described as being ‘hard’. </a:t>
            </a:r>
          </a:p>
          <a:p>
            <a:pPr marL="571500" indent="-571500" algn="just">
              <a:buFont typeface="Wingdings" panose="05000000000000000000" pitchFamily="2" charset="2"/>
              <a:buChar char="Ø"/>
            </a:pPr>
            <a:r>
              <a:rPr lang="en-US" sz="3600" b="1" dirty="0">
                <a:solidFill>
                  <a:schemeClr val="tx1"/>
                </a:solidFill>
              </a:rPr>
              <a:t>temporary hardness, due to the presence of bicarbonates of calcium and magnesium; and permanent hardness, due to the </a:t>
            </a:r>
            <a:r>
              <a:rPr lang="en-US" sz="3600" b="1" dirty="0" err="1">
                <a:solidFill>
                  <a:schemeClr val="tx1"/>
                </a:solidFill>
              </a:rPr>
              <a:t>sulphates</a:t>
            </a:r>
            <a:r>
              <a:rPr lang="en-US" sz="3600" b="1" dirty="0">
                <a:solidFill>
                  <a:schemeClr val="tx1"/>
                </a:solidFill>
              </a:rPr>
              <a:t> of these chemicals. </a:t>
            </a:r>
          </a:p>
          <a:p>
            <a:pPr marL="571500" indent="-571500" algn="just">
              <a:buFont typeface="Wingdings" panose="05000000000000000000" pitchFamily="2" charset="2"/>
              <a:buChar char="Ø"/>
            </a:pPr>
            <a:r>
              <a:rPr lang="en-US" sz="3600" b="1" dirty="0">
                <a:solidFill>
                  <a:schemeClr val="tx1"/>
                </a:solidFill>
              </a:rPr>
              <a:t>It is express as the equivalent milligrams per </a:t>
            </a:r>
            <a:r>
              <a:rPr lang="en-US" sz="3600" b="1" dirty="0" err="1">
                <a:solidFill>
                  <a:schemeClr val="tx1"/>
                </a:solidFill>
              </a:rPr>
              <a:t>litre</a:t>
            </a:r>
            <a:r>
              <a:rPr lang="en-US" sz="3600" b="1" dirty="0">
                <a:solidFill>
                  <a:schemeClr val="tx1"/>
                </a:solidFill>
              </a:rPr>
              <a:t> (mg/l) of calcium carbonate (CaCO3).</a:t>
            </a:r>
          </a:p>
          <a:p>
            <a:pPr algn="just"/>
            <a:endParaRPr lang="en-US" sz="3600" b="1" dirty="0">
              <a:solidFill>
                <a:schemeClr val="tx1"/>
              </a:solidFill>
            </a:endParaRPr>
          </a:p>
        </p:txBody>
      </p:sp>
    </p:spTree>
    <p:extLst>
      <p:ext uri="{BB962C8B-B14F-4D97-AF65-F5344CB8AC3E}">
        <p14:creationId xmlns:p14="http://schemas.microsoft.com/office/powerpoint/2010/main" val="3376565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33400"/>
            <a:ext cx="7772400" cy="1470025"/>
          </a:xfrm>
        </p:spPr>
        <p:style>
          <a:lnRef idx="2">
            <a:schemeClr val="dk1"/>
          </a:lnRef>
          <a:fillRef idx="1">
            <a:schemeClr val="lt1"/>
          </a:fillRef>
          <a:effectRef idx="0">
            <a:schemeClr val="dk1"/>
          </a:effectRef>
          <a:fontRef idx="minor">
            <a:schemeClr val="dk1"/>
          </a:fontRef>
        </p:style>
        <p:txBody>
          <a:bodyPr/>
          <a:lstStyle/>
          <a:p>
            <a:r>
              <a:rPr lang="en-US" b="1" dirty="0">
                <a:ln w="22225">
                  <a:solidFill>
                    <a:schemeClr val="accent2"/>
                  </a:solidFill>
                  <a:prstDash val="solid"/>
                </a:ln>
                <a:solidFill>
                  <a:srgbClr val="FF0000"/>
                </a:solidFill>
              </a:rPr>
              <a:t>Sources of water pollution:</a:t>
            </a:r>
            <a:br>
              <a:rPr lang="en-US" b="1" dirty="0">
                <a:ln w="22225">
                  <a:solidFill>
                    <a:schemeClr val="accent2"/>
                  </a:solidFill>
                  <a:prstDash val="solid"/>
                </a:ln>
                <a:solidFill>
                  <a:srgbClr val="FF0000"/>
                </a:solidFill>
              </a:rPr>
            </a:br>
            <a:endParaRPr lang="en-US" b="1" dirty="0">
              <a:ln w="22225">
                <a:solidFill>
                  <a:schemeClr val="accent2"/>
                </a:solidFill>
                <a:prstDash val="solid"/>
              </a:ln>
              <a:solidFill>
                <a:srgbClr val="FF0000"/>
              </a:solidFill>
            </a:endParaRPr>
          </a:p>
        </p:txBody>
      </p:sp>
      <p:sp>
        <p:nvSpPr>
          <p:cNvPr id="3" name="عنوان فرعي 2"/>
          <p:cNvSpPr>
            <a:spLocks noGrp="1"/>
          </p:cNvSpPr>
          <p:nvPr>
            <p:ph type="subTitle" idx="1"/>
          </p:nvPr>
        </p:nvSpPr>
        <p:spPr>
          <a:xfrm>
            <a:off x="685800" y="2286000"/>
            <a:ext cx="7772400" cy="4343400"/>
          </a:xfrm>
        </p:spPr>
        <p:txBody>
          <a:bodyPr>
            <a:normAutofit/>
          </a:bodyPr>
          <a:lstStyle/>
          <a:p>
            <a:pPr algn="just"/>
            <a:r>
              <a:rPr lang="en-US" b="1" i="1" dirty="0" smtClean="0">
                <a:solidFill>
                  <a:srgbClr val="FF0000"/>
                </a:solidFill>
              </a:rPr>
              <a:t>Industry</a:t>
            </a:r>
            <a:r>
              <a:rPr lang="en-US" b="1" i="1" dirty="0">
                <a:solidFill>
                  <a:srgbClr val="FF0000"/>
                </a:solidFill>
              </a:rPr>
              <a:t>:</a:t>
            </a:r>
          </a:p>
          <a:p>
            <a:pPr algn="just"/>
            <a:r>
              <a:rPr lang="en-US" b="1" dirty="0">
                <a:solidFill>
                  <a:schemeClr val="tx1"/>
                </a:solidFill>
              </a:rPr>
              <a:t>Industrial sources of pollution may include consented discharges into water courses, leaching of substances from contaminated land or licensed industrial tips and illegal dumping of industrial waste on land or into water courses. </a:t>
            </a:r>
          </a:p>
          <a:p>
            <a:pPr algn="just"/>
            <a:endParaRPr lang="en-US" dirty="0"/>
          </a:p>
        </p:txBody>
      </p:sp>
    </p:spTree>
    <p:extLst>
      <p:ext uri="{BB962C8B-B14F-4D97-AF65-F5344CB8AC3E}">
        <p14:creationId xmlns:p14="http://schemas.microsoft.com/office/powerpoint/2010/main" val="324704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381000"/>
            <a:ext cx="8610600" cy="6248400"/>
          </a:xfrm>
        </p:spPr>
        <p:txBody>
          <a:bodyPr>
            <a:normAutofit/>
          </a:bodyPr>
          <a:lstStyle/>
          <a:p>
            <a:pPr algn="just"/>
            <a:r>
              <a:rPr lang="en-US" sz="3600" b="1" i="1" dirty="0">
                <a:solidFill>
                  <a:srgbClr val="FF0000"/>
                </a:solidFill>
              </a:rPr>
              <a:t>Agricultural: </a:t>
            </a:r>
          </a:p>
          <a:p>
            <a:pPr algn="just"/>
            <a:r>
              <a:rPr lang="en-US" sz="3600" b="1" dirty="0">
                <a:solidFill>
                  <a:schemeClr val="tx1"/>
                </a:solidFill>
              </a:rPr>
              <a:t>Agricultural sources of contamination include pesticides and nitrates.</a:t>
            </a:r>
          </a:p>
          <a:p>
            <a:pPr algn="just"/>
            <a:r>
              <a:rPr lang="en-US" sz="3600" b="1" dirty="0">
                <a:solidFill>
                  <a:srgbClr val="FF0000"/>
                </a:solidFill>
              </a:rPr>
              <a:t>Sewage discharges </a:t>
            </a:r>
            <a:r>
              <a:rPr lang="en-US" sz="3600" b="1" dirty="0" smtClean="0">
                <a:solidFill>
                  <a:srgbClr val="FF0000"/>
                </a:solidFill>
              </a:rPr>
              <a:t>: </a:t>
            </a:r>
            <a:endParaRPr lang="en-US" sz="3600" b="1" dirty="0">
              <a:solidFill>
                <a:srgbClr val="FF0000"/>
              </a:solidFill>
            </a:endParaRPr>
          </a:p>
          <a:p>
            <a:pPr algn="just"/>
            <a:r>
              <a:rPr lang="en-US" sz="3600" b="1" dirty="0" smtClean="0">
                <a:solidFill>
                  <a:schemeClr val="tx1"/>
                </a:solidFill>
              </a:rPr>
              <a:t>Several </a:t>
            </a:r>
            <a:r>
              <a:rPr lang="en-US" sz="3600" b="1" dirty="0">
                <a:solidFill>
                  <a:schemeClr val="tx1"/>
                </a:solidFill>
              </a:rPr>
              <a:t>outbreaks and individual cases have been associated with water supplies.</a:t>
            </a:r>
          </a:p>
        </p:txBody>
      </p:sp>
    </p:spTree>
    <p:extLst>
      <p:ext uri="{BB962C8B-B14F-4D97-AF65-F5344CB8AC3E}">
        <p14:creationId xmlns:p14="http://schemas.microsoft.com/office/powerpoint/2010/main" val="471520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water pollution pictures"/>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t="5255"/>
          <a:stretch/>
        </p:blipFill>
        <p:spPr bwMode="auto">
          <a:xfrm>
            <a:off x="381001" y="899886"/>
            <a:ext cx="8229600" cy="5234214"/>
          </a:xfrm>
          <a:prstGeom prst="rect">
            <a:avLst/>
          </a:prstGeom>
          <a:noFill/>
          <a:ln>
            <a:solidFill>
              <a:schemeClr val="tx1">
                <a:lumMod val="85000"/>
                <a:lumOff val="1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8139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241425"/>
          </a:xfrm>
        </p:spPr>
        <p:txBody>
          <a:bodyPr>
            <a:normAutofit/>
          </a:bodyPr>
          <a:lstStyle/>
          <a:p>
            <a:r>
              <a:rPr lang="en-US" sz="3600" b="1" dirty="0">
                <a:solidFill>
                  <a:srgbClr val="FF0000"/>
                </a:solidFill>
                <a:latin typeface="+mn-lt"/>
                <a:ea typeface="+mn-ea"/>
                <a:cs typeface="+mn-cs"/>
              </a:rPr>
              <a:t>Lecture (6): Water pollution:</a:t>
            </a:r>
            <a:endParaRPr lang="ar-SA" sz="3600" b="1" dirty="0">
              <a:solidFill>
                <a:srgbClr val="FF0000"/>
              </a:solidFill>
              <a:latin typeface="+mn-lt"/>
              <a:ea typeface="+mn-ea"/>
              <a:cs typeface="+mn-cs"/>
            </a:endParaRPr>
          </a:p>
        </p:txBody>
      </p:sp>
      <p:sp>
        <p:nvSpPr>
          <p:cNvPr id="3" name="Subtitle 2"/>
          <p:cNvSpPr>
            <a:spLocks noGrp="1"/>
          </p:cNvSpPr>
          <p:nvPr>
            <p:ph type="subTitle" idx="1"/>
          </p:nvPr>
        </p:nvSpPr>
        <p:spPr>
          <a:xfrm>
            <a:off x="685800" y="2286000"/>
            <a:ext cx="7772400" cy="4267200"/>
          </a:xfrm>
        </p:spPr>
        <p:txBody>
          <a:bodyPr>
            <a:normAutofit/>
          </a:bodyPr>
          <a:lstStyle/>
          <a:p>
            <a:pPr algn="just"/>
            <a:r>
              <a:rPr lang="en-US" b="1">
                <a:solidFill>
                  <a:srgbClr val="FF0000"/>
                </a:solidFill>
              </a:rPr>
              <a:t>Lecture </a:t>
            </a:r>
            <a:r>
              <a:rPr lang="en-US" b="1" smtClean="0">
                <a:solidFill>
                  <a:srgbClr val="FF0000"/>
                </a:solidFill>
              </a:rPr>
              <a:t>(6): </a:t>
            </a:r>
            <a:r>
              <a:rPr lang="en-US" b="1" dirty="0">
                <a:solidFill>
                  <a:srgbClr val="FF0000"/>
                </a:solidFill>
              </a:rPr>
              <a:t>Lecture objectives:</a:t>
            </a:r>
          </a:p>
          <a:p>
            <a:pPr algn="just"/>
            <a:r>
              <a:rPr lang="en-US" b="1" dirty="0">
                <a:solidFill>
                  <a:schemeClr val="tx1"/>
                </a:solidFill>
              </a:rPr>
              <a:t>By the end of this lecture students should be able to:</a:t>
            </a:r>
          </a:p>
          <a:p>
            <a:pPr marL="514350" indent="-514350" algn="just">
              <a:buFont typeface="+mj-lt"/>
              <a:buAutoNum type="arabicPeriod"/>
            </a:pPr>
            <a:r>
              <a:rPr lang="en-US" b="1" dirty="0">
                <a:solidFill>
                  <a:schemeClr val="tx1"/>
                </a:solidFill>
              </a:rPr>
              <a:t>To know the </a:t>
            </a:r>
            <a:r>
              <a:rPr lang="en-US" b="1" dirty="0" smtClean="0">
                <a:solidFill>
                  <a:schemeClr val="tx1"/>
                </a:solidFill>
              </a:rPr>
              <a:t>pollutants </a:t>
            </a:r>
            <a:r>
              <a:rPr lang="en-US" b="1" dirty="0">
                <a:solidFill>
                  <a:schemeClr val="tx1"/>
                </a:solidFill>
              </a:rPr>
              <a:t>type </a:t>
            </a:r>
            <a:r>
              <a:rPr lang="en-US" b="1" dirty="0" smtClean="0">
                <a:solidFill>
                  <a:schemeClr val="tx1"/>
                </a:solidFill>
              </a:rPr>
              <a:t>regulation.</a:t>
            </a:r>
            <a:endParaRPr lang="en-US" b="1" dirty="0">
              <a:solidFill>
                <a:schemeClr val="tx1"/>
              </a:solidFill>
            </a:endParaRPr>
          </a:p>
          <a:p>
            <a:pPr marL="514350" indent="-514350" algn="just">
              <a:buFont typeface="+mj-lt"/>
              <a:buAutoNum type="arabicPeriod"/>
            </a:pPr>
            <a:r>
              <a:rPr lang="en-US" b="1" dirty="0">
                <a:solidFill>
                  <a:schemeClr val="tx1"/>
                </a:solidFill>
              </a:rPr>
              <a:t>To know the </a:t>
            </a:r>
            <a:r>
              <a:rPr lang="en-US" b="1" dirty="0" smtClean="0">
                <a:solidFill>
                  <a:schemeClr val="tx1"/>
                </a:solidFill>
              </a:rPr>
              <a:t>water contamination.</a:t>
            </a:r>
            <a:endParaRPr lang="en-US" b="1" dirty="0">
              <a:solidFill>
                <a:schemeClr val="tx1"/>
              </a:solidFill>
            </a:endParaRPr>
          </a:p>
          <a:p>
            <a:endParaRPr lang="ar-SA" dirty="0"/>
          </a:p>
        </p:txBody>
      </p:sp>
    </p:spTree>
    <p:extLst>
      <p:ext uri="{BB962C8B-B14F-4D97-AF65-F5344CB8AC3E}">
        <p14:creationId xmlns:p14="http://schemas.microsoft.com/office/powerpoint/2010/main" val="789893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282575"/>
            <a:ext cx="8458200" cy="1470025"/>
          </a:xfrm>
        </p:spPr>
        <p:style>
          <a:lnRef idx="2">
            <a:schemeClr val="dk1"/>
          </a:lnRef>
          <a:fillRef idx="1">
            <a:schemeClr val="lt1"/>
          </a:fillRef>
          <a:effectRef idx="0">
            <a:schemeClr val="dk1"/>
          </a:effectRef>
          <a:fontRef idx="minor">
            <a:schemeClr val="dk1"/>
          </a:fontRef>
        </p:style>
        <p:txBody>
          <a:bodyPr>
            <a:normAutofit/>
          </a:bodyPr>
          <a:lstStyle/>
          <a:p>
            <a:r>
              <a:rPr lang="en-US" sz="4000" b="1" dirty="0" smtClean="0">
                <a:ln w="10541" cmpd="sng">
                  <a:solidFill>
                    <a:schemeClr val="accent1">
                      <a:shade val="88000"/>
                      <a:satMod val="110000"/>
                    </a:schemeClr>
                  </a:solidFill>
                  <a:prstDash val="solid"/>
                </a:ln>
                <a:solidFill>
                  <a:srgbClr val="FF0000"/>
                </a:solidFill>
              </a:rPr>
              <a:t>Lecture (6): Water </a:t>
            </a:r>
            <a:r>
              <a:rPr lang="en-US" sz="4000" b="1" dirty="0">
                <a:ln w="10541" cmpd="sng">
                  <a:solidFill>
                    <a:schemeClr val="accent1">
                      <a:shade val="88000"/>
                      <a:satMod val="110000"/>
                    </a:schemeClr>
                  </a:solidFill>
                  <a:prstDash val="solid"/>
                </a:ln>
                <a:solidFill>
                  <a:srgbClr val="FF0000"/>
                </a:solidFill>
              </a:rPr>
              <a:t>pollution</a:t>
            </a:r>
            <a:r>
              <a:rPr lang="en-US" sz="4000" b="1" dirty="0" smtClean="0">
                <a:ln w="10541" cmpd="sng">
                  <a:solidFill>
                    <a:schemeClr val="accent1">
                      <a:shade val="88000"/>
                      <a:satMod val="110000"/>
                    </a:schemeClr>
                  </a:solidFill>
                  <a:prstDash val="solid"/>
                </a:ln>
                <a:solidFill>
                  <a:srgbClr val="FF0000"/>
                </a:solidFill>
              </a:rPr>
              <a:t>:</a:t>
            </a:r>
            <a:endParaRPr lang="en-US" sz="4000" b="1" dirty="0">
              <a:ln w="10541" cmpd="sng">
                <a:solidFill>
                  <a:schemeClr val="accent1">
                    <a:shade val="88000"/>
                    <a:satMod val="110000"/>
                  </a:schemeClr>
                </a:solidFill>
                <a:prstDash val="solid"/>
              </a:ln>
              <a:solidFill>
                <a:srgbClr val="FF0000"/>
              </a:solidFill>
            </a:endParaRPr>
          </a:p>
        </p:txBody>
      </p:sp>
      <p:sp>
        <p:nvSpPr>
          <p:cNvPr id="3" name="عنوان فرعي 2"/>
          <p:cNvSpPr>
            <a:spLocks noGrp="1"/>
          </p:cNvSpPr>
          <p:nvPr>
            <p:ph type="subTitle" idx="1"/>
          </p:nvPr>
        </p:nvSpPr>
        <p:spPr>
          <a:xfrm>
            <a:off x="304800" y="1981200"/>
            <a:ext cx="8610600" cy="4648200"/>
          </a:xfrm>
        </p:spPr>
        <p:txBody>
          <a:bodyPr>
            <a:normAutofit/>
          </a:bodyPr>
          <a:lstStyle/>
          <a:p>
            <a:pPr algn="just"/>
            <a:r>
              <a:rPr lang="en-US" b="1" dirty="0" smtClean="0">
                <a:solidFill>
                  <a:schemeClr val="tx1"/>
                </a:solidFill>
              </a:rPr>
              <a:t>The </a:t>
            </a:r>
            <a:r>
              <a:rPr lang="en-US" b="1" dirty="0">
                <a:solidFill>
                  <a:schemeClr val="tx1"/>
                </a:solidFill>
              </a:rPr>
              <a:t>polluted water may have undesirable </a:t>
            </a:r>
            <a:r>
              <a:rPr lang="en-US" b="1" dirty="0" err="1">
                <a:solidFill>
                  <a:schemeClr val="tx1"/>
                </a:solidFill>
              </a:rPr>
              <a:t>colour</a:t>
            </a:r>
            <a:r>
              <a:rPr lang="en-US" b="1" dirty="0">
                <a:solidFill>
                  <a:schemeClr val="tx1"/>
                </a:solidFill>
              </a:rPr>
              <a:t>, </a:t>
            </a:r>
            <a:r>
              <a:rPr lang="en-US" b="1" dirty="0" err="1">
                <a:solidFill>
                  <a:schemeClr val="tx1"/>
                </a:solidFill>
              </a:rPr>
              <a:t>odour</a:t>
            </a:r>
            <a:r>
              <a:rPr lang="en-US" b="1" dirty="0">
                <a:solidFill>
                  <a:schemeClr val="tx1"/>
                </a:solidFill>
              </a:rPr>
              <a:t>, taste, turbidity, organic matter contents, harmful chemical contents, toxic and heavy metals, pesticides, oily matters, industrial waste products, radioactivity, high Total Dissolved Solids (TDS), acids, </a:t>
            </a:r>
            <a:r>
              <a:rPr lang="en-US" b="1" dirty="0" err="1">
                <a:solidFill>
                  <a:schemeClr val="tx1"/>
                </a:solidFill>
              </a:rPr>
              <a:t>alkalies</a:t>
            </a:r>
            <a:r>
              <a:rPr lang="en-US" b="1" dirty="0">
                <a:solidFill>
                  <a:schemeClr val="tx1"/>
                </a:solidFill>
              </a:rPr>
              <a:t>, domestic sewage content, virus, bacteria, protozoa, rotifers, worms, etc. The organic content may be biodegradable or </a:t>
            </a:r>
            <a:r>
              <a:rPr lang="en-US" b="1" dirty="0" smtClean="0">
                <a:solidFill>
                  <a:schemeClr val="tx1"/>
                </a:solidFill>
              </a:rPr>
              <a:t>non-biodegradable.</a:t>
            </a:r>
            <a:endParaRPr lang="en-US" b="1" dirty="0">
              <a:solidFill>
                <a:schemeClr val="tx1"/>
              </a:solidFill>
            </a:endParaRPr>
          </a:p>
        </p:txBody>
      </p:sp>
    </p:spTree>
    <p:extLst>
      <p:ext uri="{BB962C8B-B14F-4D97-AF65-F5344CB8AC3E}">
        <p14:creationId xmlns:p14="http://schemas.microsoft.com/office/powerpoint/2010/main" val="507368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33400"/>
            <a:ext cx="7772400" cy="1470025"/>
          </a:xfrm>
        </p:spPr>
        <p:txBody>
          <a:bodyPr/>
          <a:lstStyle/>
          <a:p>
            <a:r>
              <a:rPr lang="en-US" b="1" dirty="0"/>
              <a:t>Pollutants type regulated</a:t>
            </a:r>
            <a:r>
              <a:rPr lang="en-US" b="1" dirty="0" smtClean="0"/>
              <a:t>:</a:t>
            </a:r>
            <a:endParaRPr lang="ar-SA" b="1" dirty="0"/>
          </a:p>
        </p:txBody>
      </p:sp>
      <p:sp>
        <p:nvSpPr>
          <p:cNvPr id="3" name="عنوان فرعي 2"/>
          <p:cNvSpPr>
            <a:spLocks noGrp="1"/>
          </p:cNvSpPr>
          <p:nvPr>
            <p:ph type="subTitle" idx="1"/>
          </p:nvPr>
        </p:nvSpPr>
        <p:spPr>
          <a:xfrm>
            <a:off x="457200" y="1981200"/>
            <a:ext cx="8305800" cy="4495800"/>
          </a:xfrm>
        </p:spPr>
        <p:txBody>
          <a:bodyPr>
            <a:normAutofit/>
          </a:bodyPr>
          <a:lstStyle/>
          <a:p>
            <a:pPr marL="514350" indent="-514350" algn="just">
              <a:buFont typeface="+mj-lt"/>
              <a:buAutoNum type="arabicPeriod"/>
            </a:pPr>
            <a:r>
              <a:rPr lang="en-US" b="1" dirty="0" smtClean="0">
                <a:solidFill>
                  <a:schemeClr val="tx1"/>
                </a:solidFill>
              </a:rPr>
              <a:t>Conventional.</a:t>
            </a:r>
          </a:p>
          <a:p>
            <a:pPr marL="514350" indent="-514350" algn="just">
              <a:buFont typeface="+mj-lt"/>
              <a:buAutoNum type="arabicPeriod"/>
            </a:pPr>
            <a:r>
              <a:rPr lang="en-US" b="1" dirty="0" smtClean="0">
                <a:solidFill>
                  <a:schemeClr val="tx1"/>
                </a:solidFill>
              </a:rPr>
              <a:t>Non-conventional.</a:t>
            </a:r>
          </a:p>
          <a:p>
            <a:pPr marL="514350" indent="-514350" algn="just">
              <a:buFont typeface="+mj-lt"/>
              <a:buAutoNum type="arabicPeriod"/>
            </a:pPr>
            <a:r>
              <a:rPr lang="en-US" b="1" dirty="0" smtClean="0">
                <a:solidFill>
                  <a:schemeClr val="tx1"/>
                </a:solidFill>
              </a:rPr>
              <a:t>Toxic</a:t>
            </a:r>
            <a:r>
              <a:rPr lang="en-US" b="1" dirty="0">
                <a:solidFill>
                  <a:schemeClr val="tx1"/>
                </a:solidFill>
              </a:rPr>
              <a:t>” pollutants.</a:t>
            </a:r>
          </a:p>
          <a:p>
            <a:pPr algn="just"/>
            <a:endParaRPr lang="ar-SA" b="1" dirty="0">
              <a:solidFill>
                <a:schemeClr val="tx1"/>
              </a:solidFill>
            </a:endParaRPr>
          </a:p>
        </p:txBody>
      </p:sp>
    </p:spTree>
    <p:extLst>
      <p:ext uri="{BB962C8B-B14F-4D97-AF65-F5344CB8AC3E}">
        <p14:creationId xmlns:p14="http://schemas.microsoft.com/office/powerpoint/2010/main" val="826676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33401"/>
            <a:ext cx="7772400" cy="1219200"/>
          </a:xfrm>
        </p:spPr>
        <p:txBody>
          <a:bodyPr>
            <a:normAutofit/>
          </a:bodyPr>
          <a:lstStyle/>
          <a:p>
            <a:r>
              <a:rPr lang="en-US" sz="3600" b="1" dirty="0"/>
              <a:t>Conventional.</a:t>
            </a:r>
            <a:br>
              <a:rPr lang="en-US" sz="3600" b="1" dirty="0"/>
            </a:br>
            <a:endParaRPr lang="ar-SA" sz="3600" b="1" dirty="0"/>
          </a:p>
        </p:txBody>
      </p:sp>
      <p:sp>
        <p:nvSpPr>
          <p:cNvPr id="3" name="عنوان فرعي 2"/>
          <p:cNvSpPr>
            <a:spLocks noGrp="1"/>
          </p:cNvSpPr>
          <p:nvPr>
            <p:ph type="subTitle" idx="1"/>
          </p:nvPr>
        </p:nvSpPr>
        <p:spPr>
          <a:xfrm>
            <a:off x="533400" y="1828800"/>
            <a:ext cx="8153400" cy="4419600"/>
          </a:xfrm>
        </p:spPr>
        <p:txBody>
          <a:bodyPr>
            <a:normAutofit/>
          </a:bodyPr>
          <a:lstStyle/>
          <a:p>
            <a:pPr algn="just"/>
            <a:r>
              <a:rPr lang="en-US" b="1" dirty="0">
                <a:solidFill>
                  <a:schemeClr val="tx1"/>
                </a:solidFill>
              </a:rPr>
              <a:t>These conventional pollutants are as follows: biochemical oxygen demand, nutrients, pH, suspended solids, oil and grease, and pathogenic microorganisms.</a:t>
            </a:r>
            <a:endParaRPr lang="ar-SA" b="1" dirty="0">
              <a:solidFill>
                <a:schemeClr val="tx1"/>
              </a:solidFill>
            </a:endParaRPr>
          </a:p>
        </p:txBody>
      </p:sp>
    </p:spTree>
    <p:extLst>
      <p:ext uri="{BB962C8B-B14F-4D97-AF65-F5344CB8AC3E}">
        <p14:creationId xmlns:p14="http://schemas.microsoft.com/office/powerpoint/2010/main" val="3657711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09600"/>
            <a:ext cx="7772400" cy="1470025"/>
          </a:xfrm>
        </p:spPr>
        <p:txBody>
          <a:bodyPr/>
          <a:lstStyle/>
          <a:p>
            <a:r>
              <a:rPr lang="en-US" b="1" dirty="0"/>
              <a:t>Non-conventional.</a:t>
            </a:r>
            <a:br>
              <a:rPr lang="en-US" b="1" dirty="0"/>
            </a:br>
            <a:endParaRPr lang="ar-SA" b="1" dirty="0"/>
          </a:p>
        </p:txBody>
      </p:sp>
      <p:sp>
        <p:nvSpPr>
          <p:cNvPr id="3" name="عنوان فرعي 2"/>
          <p:cNvSpPr>
            <a:spLocks noGrp="1"/>
          </p:cNvSpPr>
          <p:nvPr>
            <p:ph type="subTitle" idx="1"/>
          </p:nvPr>
        </p:nvSpPr>
        <p:spPr>
          <a:xfrm>
            <a:off x="457200" y="1905000"/>
            <a:ext cx="8229600" cy="4267200"/>
          </a:xfrm>
        </p:spPr>
        <p:txBody>
          <a:bodyPr/>
          <a:lstStyle/>
          <a:p>
            <a:pPr algn="just"/>
            <a:r>
              <a:rPr lang="en-US" b="1" dirty="0">
                <a:solidFill>
                  <a:schemeClr val="tx1"/>
                </a:solidFill>
              </a:rPr>
              <a:t>Here we ﬁnd ammonia, chloride (as from sodium chloride, salt), iron, aluminum, total phenols, and color</a:t>
            </a:r>
            <a:endParaRPr lang="ar-SA" b="1" dirty="0">
              <a:solidFill>
                <a:schemeClr val="tx1"/>
              </a:solidFill>
            </a:endParaRPr>
          </a:p>
        </p:txBody>
      </p:sp>
    </p:spTree>
    <p:extLst>
      <p:ext uri="{BB962C8B-B14F-4D97-AF65-F5344CB8AC3E}">
        <p14:creationId xmlns:p14="http://schemas.microsoft.com/office/powerpoint/2010/main" val="2316591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11175"/>
            <a:ext cx="7772400" cy="1470025"/>
          </a:xfrm>
        </p:spPr>
        <p:txBody>
          <a:bodyPr/>
          <a:lstStyle/>
          <a:p>
            <a:r>
              <a:rPr lang="en-US" b="1" dirty="0"/>
              <a:t>Toxic” pollutants.</a:t>
            </a:r>
            <a:br>
              <a:rPr lang="en-US" b="1" dirty="0"/>
            </a:br>
            <a:endParaRPr lang="ar-SA" b="1" dirty="0"/>
          </a:p>
        </p:txBody>
      </p:sp>
      <p:sp>
        <p:nvSpPr>
          <p:cNvPr id="3" name="عنوان فرعي 2"/>
          <p:cNvSpPr>
            <a:spLocks noGrp="1"/>
          </p:cNvSpPr>
          <p:nvPr>
            <p:ph type="subTitle" idx="1"/>
          </p:nvPr>
        </p:nvSpPr>
        <p:spPr>
          <a:xfrm>
            <a:off x="609600" y="2209800"/>
            <a:ext cx="8077200" cy="3429000"/>
          </a:xfrm>
        </p:spPr>
        <p:txBody>
          <a:bodyPr>
            <a:normAutofit/>
          </a:bodyPr>
          <a:lstStyle/>
          <a:p>
            <a:pPr algn="just"/>
            <a:r>
              <a:rPr lang="en-US" b="1" dirty="0">
                <a:solidFill>
                  <a:schemeClr val="tx1"/>
                </a:solidFill>
              </a:rPr>
              <a:t>The US EPA, under the Clean Water Act, regulates 126 priority pollutants including metals such as arsenic, cadmium, lead, mercury, nickel, copper, and zinc.</a:t>
            </a:r>
            <a:endParaRPr lang="ar-SA" b="1" dirty="0">
              <a:solidFill>
                <a:schemeClr val="tx1"/>
              </a:solidFill>
            </a:endParaRPr>
          </a:p>
        </p:txBody>
      </p:sp>
    </p:spTree>
    <p:extLst>
      <p:ext uri="{BB962C8B-B14F-4D97-AF65-F5344CB8AC3E}">
        <p14:creationId xmlns:p14="http://schemas.microsoft.com/office/powerpoint/2010/main" val="51450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8775"/>
            <a:ext cx="7772400" cy="1317625"/>
          </a:xfrm>
        </p:spPr>
        <p:style>
          <a:lnRef idx="2">
            <a:schemeClr val="accent3"/>
          </a:lnRef>
          <a:fillRef idx="1">
            <a:schemeClr val="lt1"/>
          </a:fillRef>
          <a:effectRef idx="0">
            <a:schemeClr val="accent3"/>
          </a:effectRef>
          <a:fontRef idx="minor">
            <a:schemeClr val="dk1"/>
          </a:fontRef>
        </p:style>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FF0000"/>
                </a:solidFill>
              </a:rPr>
              <a:t>Water contamination</a:t>
            </a:r>
          </a:p>
        </p:txBody>
      </p:sp>
      <p:sp>
        <p:nvSpPr>
          <p:cNvPr id="3" name="عنوان فرعي 2"/>
          <p:cNvSpPr>
            <a:spLocks noGrp="1"/>
          </p:cNvSpPr>
          <p:nvPr>
            <p:ph type="subTitle" idx="1"/>
          </p:nvPr>
        </p:nvSpPr>
        <p:spPr>
          <a:xfrm>
            <a:off x="685800" y="1676400"/>
            <a:ext cx="7772400" cy="4876800"/>
          </a:xfrm>
        </p:spPr>
        <p:txBody>
          <a:bodyPr>
            <a:normAutofit/>
          </a:bodyPr>
          <a:lstStyle/>
          <a:p>
            <a:pPr algn="just"/>
            <a:r>
              <a:rPr lang="en-US" sz="2800" b="1" i="1" dirty="0" smtClean="0">
                <a:solidFill>
                  <a:srgbClr val="C00000"/>
                </a:solidFill>
              </a:rPr>
              <a:t>Microbiological</a:t>
            </a:r>
            <a:r>
              <a:rPr lang="en-US" sz="2800" b="1" i="1" dirty="0">
                <a:solidFill>
                  <a:srgbClr val="C00000"/>
                </a:solidFill>
              </a:rPr>
              <a:t>:</a:t>
            </a:r>
          </a:p>
          <a:p>
            <a:pPr algn="just"/>
            <a:r>
              <a:rPr lang="en-US" sz="2800" b="1" dirty="0">
                <a:solidFill>
                  <a:schemeClr val="tx1"/>
                </a:solidFill>
              </a:rPr>
              <a:t>Microbiological contamination may arise from improper siting, construction, protection and use, from the manure of animals deposited on land or from the unobserved seepage of farm drainage or septic tank effluent. Regular sanitary surveys and testing for </a:t>
            </a:r>
            <a:r>
              <a:rPr lang="en-US" sz="2800" b="1" dirty="0" err="1">
                <a:solidFill>
                  <a:schemeClr val="tx1"/>
                </a:solidFill>
              </a:rPr>
              <a:t>faecal</a:t>
            </a:r>
            <a:r>
              <a:rPr lang="en-US" sz="2800" b="1" dirty="0">
                <a:solidFill>
                  <a:schemeClr val="tx1"/>
                </a:solidFill>
              </a:rPr>
              <a:t> coliform indicator organisms is necessary to ensure that supplies remain satisfactory and that no harmful organisms gain access. </a:t>
            </a:r>
          </a:p>
        </p:txBody>
      </p:sp>
    </p:spTree>
    <p:extLst>
      <p:ext uri="{BB962C8B-B14F-4D97-AF65-F5344CB8AC3E}">
        <p14:creationId xmlns:p14="http://schemas.microsoft.com/office/powerpoint/2010/main" val="3729356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33400"/>
            <a:ext cx="7772400" cy="1470025"/>
          </a:xfrm>
        </p:spPr>
        <p:style>
          <a:lnRef idx="2">
            <a:schemeClr val="accent1"/>
          </a:lnRef>
          <a:fillRef idx="1">
            <a:schemeClr val="lt1"/>
          </a:fillRef>
          <a:effectRef idx="0">
            <a:schemeClr val="accent1"/>
          </a:effectRef>
          <a:fontRef idx="minor">
            <a:schemeClr val="dk1"/>
          </a:fontRef>
        </p:style>
        <p:txBody>
          <a:bodyPr/>
          <a:lstStyle/>
          <a:p>
            <a:r>
              <a:rPr lang="en-US" b="1" dirty="0">
                <a:ln w="22225">
                  <a:solidFill>
                    <a:schemeClr val="accent2"/>
                  </a:solidFill>
                  <a:prstDash val="solid"/>
                </a:ln>
                <a:solidFill>
                  <a:sysClr val="windowText" lastClr="000000"/>
                </a:solidFill>
              </a:rPr>
              <a:t>Chemical contamination</a:t>
            </a:r>
            <a:br>
              <a:rPr lang="en-US" b="1" dirty="0">
                <a:ln w="22225">
                  <a:solidFill>
                    <a:schemeClr val="accent2"/>
                  </a:solidFill>
                  <a:prstDash val="solid"/>
                </a:ln>
                <a:solidFill>
                  <a:sysClr val="windowText" lastClr="000000"/>
                </a:solidFill>
              </a:rPr>
            </a:br>
            <a:endParaRPr lang="en-US" b="1" dirty="0">
              <a:ln w="22225">
                <a:solidFill>
                  <a:schemeClr val="accent2"/>
                </a:solidFill>
                <a:prstDash val="solid"/>
              </a:ln>
              <a:solidFill>
                <a:sysClr val="windowText" lastClr="000000"/>
              </a:solidFill>
            </a:endParaRPr>
          </a:p>
        </p:txBody>
      </p:sp>
      <p:sp>
        <p:nvSpPr>
          <p:cNvPr id="3" name="عنوان فرعي 2"/>
          <p:cNvSpPr>
            <a:spLocks noGrp="1"/>
          </p:cNvSpPr>
          <p:nvPr>
            <p:ph type="subTitle" idx="1"/>
          </p:nvPr>
        </p:nvSpPr>
        <p:spPr>
          <a:xfrm>
            <a:off x="381000" y="2362200"/>
            <a:ext cx="8382000" cy="4267200"/>
          </a:xfrm>
        </p:spPr>
        <p:txBody>
          <a:bodyPr>
            <a:noAutofit/>
          </a:bodyPr>
          <a:lstStyle/>
          <a:p>
            <a:pPr marL="457200" indent="-457200" algn="just">
              <a:buFont typeface="Wingdings" panose="05000000000000000000" pitchFamily="2" charset="2"/>
              <a:buChar char="Ø"/>
            </a:pPr>
            <a:r>
              <a:rPr lang="en-US" sz="3400" b="1" dirty="0" smtClean="0">
                <a:solidFill>
                  <a:schemeClr val="tx1"/>
                </a:solidFill>
              </a:rPr>
              <a:t>May </a:t>
            </a:r>
            <a:r>
              <a:rPr lang="en-US" sz="3400" b="1" dirty="0">
                <a:solidFill>
                  <a:schemeClr val="tx1"/>
                </a:solidFill>
              </a:rPr>
              <a:t>involve </a:t>
            </a:r>
            <a:r>
              <a:rPr lang="en-US" sz="3400" b="1" dirty="0" smtClean="0">
                <a:solidFill>
                  <a:schemeClr val="tx1"/>
                </a:solidFill>
              </a:rPr>
              <a:t>aluminum, </a:t>
            </a:r>
            <a:r>
              <a:rPr lang="en-US" sz="3400" b="1" dirty="0">
                <a:solidFill>
                  <a:schemeClr val="tx1"/>
                </a:solidFill>
              </a:rPr>
              <a:t>iron and manganese</a:t>
            </a:r>
            <a:r>
              <a:rPr lang="en-US" sz="3400" b="1" dirty="0" smtClean="0">
                <a:solidFill>
                  <a:schemeClr val="tx1"/>
                </a:solidFill>
              </a:rPr>
              <a:t>, </a:t>
            </a:r>
          </a:p>
          <a:p>
            <a:pPr marL="457200" indent="-457200" algn="just">
              <a:buFont typeface="Wingdings" panose="05000000000000000000" pitchFamily="2" charset="2"/>
              <a:buChar char="Ø"/>
            </a:pPr>
            <a:r>
              <a:rPr lang="en-US" sz="3400" b="1" dirty="0" smtClean="0">
                <a:solidFill>
                  <a:schemeClr val="tx1"/>
                </a:solidFill>
              </a:rPr>
              <a:t>nitrates </a:t>
            </a:r>
            <a:r>
              <a:rPr lang="en-US" sz="3400" b="1" dirty="0">
                <a:solidFill>
                  <a:schemeClr val="tx1"/>
                </a:solidFill>
              </a:rPr>
              <a:t>from excessive fertilizer </a:t>
            </a:r>
            <a:r>
              <a:rPr lang="en-US" sz="3400" b="1" dirty="0" smtClean="0">
                <a:solidFill>
                  <a:schemeClr val="tx1"/>
                </a:solidFill>
              </a:rPr>
              <a:t>use,</a:t>
            </a:r>
          </a:p>
          <a:p>
            <a:pPr marL="457200" indent="-457200" algn="just">
              <a:buFont typeface="Wingdings" panose="05000000000000000000" pitchFamily="2" charset="2"/>
              <a:buChar char="Ø"/>
            </a:pPr>
            <a:r>
              <a:rPr lang="en-US" sz="3400" b="1" dirty="0" smtClean="0">
                <a:solidFill>
                  <a:schemeClr val="tx1"/>
                </a:solidFill>
              </a:rPr>
              <a:t>hardness </a:t>
            </a:r>
            <a:r>
              <a:rPr lang="en-US" sz="3400" b="1" dirty="0">
                <a:solidFill>
                  <a:schemeClr val="tx1"/>
                </a:solidFill>
              </a:rPr>
              <a:t>from limestone and </a:t>
            </a:r>
            <a:r>
              <a:rPr lang="en-US" sz="3400" b="1" dirty="0" smtClean="0">
                <a:solidFill>
                  <a:schemeClr val="tx1"/>
                </a:solidFill>
              </a:rPr>
              <a:t>chalk,</a:t>
            </a:r>
          </a:p>
          <a:p>
            <a:pPr marL="457200" indent="-457200" algn="just">
              <a:buFont typeface="Wingdings" panose="05000000000000000000" pitchFamily="2" charset="2"/>
              <a:buChar char="Ø"/>
            </a:pPr>
            <a:r>
              <a:rPr lang="en-US" sz="3400" b="1" dirty="0" smtClean="0">
                <a:solidFill>
                  <a:schemeClr val="tx1"/>
                </a:solidFill>
              </a:rPr>
              <a:t>a </a:t>
            </a:r>
            <a:r>
              <a:rPr lang="en-US" sz="3400" b="1" dirty="0">
                <a:solidFill>
                  <a:schemeClr val="tx1"/>
                </a:solidFill>
              </a:rPr>
              <a:t>variety of other organic and inorganic </a:t>
            </a:r>
            <a:r>
              <a:rPr lang="en-US" sz="3400" b="1" dirty="0" smtClean="0">
                <a:solidFill>
                  <a:schemeClr val="tx1"/>
                </a:solidFill>
              </a:rPr>
              <a:t>chemicals, </a:t>
            </a:r>
          </a:p>
          <a:p>
            <a:pPr marL="457200" indent="-457200" algn="just">
              <a:buFont typeface="Wingdings" panose="05000000000000000000" pitchFamily="2" charset="2"/>
              <a:buChar char="Ø"/>
            </a:pPr>
            <a:r>
              <a:rPr lang="en-US" sz="3400" b="1" dirty="0" smtClean="0">
                <a:solidFill>
                  <a:schemeClr val="tx1"/>
                </a:solidFill>
              </a:rPr>
              <a:t>pesticides </a:t>
            </a:r>
            <a:r>
              <a:rPr lang="en-US" sz="3400" b="1" dirty="0">
                <a:solidFill>
                  <a:schemeClr val="tx1"/>
                </a:solidFill>
              </a:rPr>
              <a:t>from agriculture. </a:t>
            </a:r>
          </a:p>
        </p:txBody>
      </p:sp>
    </p:spTree>
    <p:extLst>
      <p:ext uri="{BB962C8B-B14F-4D97-AF65-F5344CB8AC3E}">
        <p14:creationId xmlns:p14="http://schemas.microsoft.com/office/powerpoint/2010/main" val="1391219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552</Words>
  <Application>Microsoft Office PowerPoint</Application>
  <PresentationFormat>On-screen Show (4:3)</PresentationFormat>
  <Paragraphs>47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Office Theme</vt:lpstr>
      <vt:lpstr>Lecture (6): Water pollution</vt:lpstr>
      <vt:lpstr>Lecture (6): Water pollution:</vt:lpstr>
      <vt:lpstr>Lecture (6): Water pollution:</vt:lpstr>
      <vt:lpstr>Pollutants type regulated:</vt:lpstr>
      <vt:lpstr>Conventional. </vt:lpstr>
      <vt:lpstr>Non-conventional. </vt:lpstr>
      <vt:lpstr>Toxic” pollutants. </vt:lpstr>
      <vt:lpstr>Water contamination</vt:lpstr>
      <vt:lpstr>Chemical contamination </vt:lpstr>
      <vt:lpstr>Acid rain and other atmospheric  pollutants </vt:lpstr>
      <vt:lpstr>PowerPoint Presentation</vt:lpstr>
      <vt:lpstr>Hardness and softness </vt:lpstr>
      <vt:lpstr>PowerPoint Presentation</vt:lpstr>
      <vt:lpstr>Sources of water pollution: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(11) water pollution</dc:title>
  <dc:creator>alshebli sherfaldeen</dc:creator>
  <cp:lastModifiedBy>sheblia11</cp:lastModifiedBy>
  <cp:revision>23</cp:revision>
  <dcterms:created xsi:type="dcterms:W3CDTF">2006-08-16T00:00:00Z</dcterms:created>
  <dcterms:modified xsi:type="dcterms:W3CDTF">2017-09-12T06:07:12Z</dcterms:modified>
</cp:coreProperties>
</file>